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9.xml" ContentType="application/vnd.openxmlformats-officedocument.presentationml.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wmf" ContentType="image/x-wmf"/>
  <Default Extension="xls" ContentType="application/vnd.ms-exce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6"/>
  </p:notesMasterIdLst>
  <p:sldIdLst>
    <p:sldId id="297" r:id="rId2"/>
    <p:sldId id="298" r:id="rId3"/>
    <p:sldId id="299" r:id="rId4"/>
    <p:sldId id="300" r:id="rId5"/>
    <p:sldId id="318" r:id="rId6"/>
    <p:sldId id="301" r:id="rId7"/>
    <p:sldId id="319" r:id="rId8"/>
    <p:sldId id="302" r:id="rId9"/>
    <p:sldId id="321" r:id="rId10"/>
    <p:sldId id="320" r:id="rId11"/>
    <p:sldId id="373" r:id="rId12"/>
    <p:sldId id="263" r:id="rId13"/>
    <p:sldId id="309" r:id="rId14"/>
    <p:sldId id="303" r:id="rId15"/>
    <p:sldId id="328" r:id="rId16"/>
    <p:sldId id="325" r:id="rId17"/>
    <p:sldId id="326" r:id="rId18"/>
    <p:sldId id="312" r:id="rId19"/>
    <p:sldId id="310" r:id="rId20"/>
    <p:sldId id="341" r:id="rId21"/>
    <p:sldId id="340" r:id="rId22"/>
    <p:sldId id="339" r:id="rId23"/>
    <p:sldId id="342" r:id="rId24"/>
    <p:sldId id="324" r:id="rId25"/>
    <p:sldId id="336" r:id="rId26"/>
    <p:sldId id="338" r:id="rId27"/>
    <p:sldId id="329" r:id="rId28"/>
    <p:sldId id="364" r:id="rId29"/>
    <p:sldId id="330" r:id="rId30"/>
    <p:sldId id="361" r:id="rId31"/>
    <p:sldId id="363" r:id="rId32"/>
    <p:sldId id="350" r:id="rId33"/>
    <p:sldId id="367" r:id="rId34"/>
    <p:sldId id="332" r:id="rId35"/>
    <p:sldId id="368" r:id="rId36"/>
    <p:sldId id="370" r:id="rId37"/>
    <p:sldId id="371" r:id="rId38"/>
    <p:sldId id="369" r:id="rId39"/>
    <p:sldId id="372" r:id="rId40"/>
    <p:sldId id="374" r:id="rId41"/>
    <p:sldId id="376" r:id="rId42"/>
    <p:sldId id="375" r:id="rId43"/>
    <p:sldId id="344" r:id="rId44"/>
    <p:sldId id="377" r:id="rId45"/>
    <p:sldId id="354" r:id="rId46"/>
    <p:sldId id="333" r:id="rId47"/>
    <p:sldId id="378" r:id="rId48"/>
    <p:sldId id="348" r:id="rId49"/>
    <p:sldId id="386" r:id="rId50"/>
    <p:sldId id="379" r:id="rId51"/>
    <p:sldId id="387" r:id="rId52"/>
    <p:sldId id="388" r:id="rId53"/>
    <p:sldId id="351" r:id="rId54"/>
    <p:sldId id="359" r:id="rId55"/>
    <p:sldId id="360" r:id="rId56"/>
    <p:sldId id="389" r:id="rId57"/>
    <p:sldId id="395" r:id="rId58"/>
    <p:sldId id="365" r:id="rId59"/>
    <p:sldId id="391" r:id="rId60"/>
    <p:sldId id="396" r:id="rId61"/>
    <p:sldId id="271" r:id="rId62"/>
    <p:sldId id="273" r:id="rId63"/>
    <p:sldId id="390" r:id="rId64"/>
    <p:sldId id="392" r:id="rId65"/>
    <p:sldId id="334" r:id="rId66"/>
    <p:sldId id="335" r:id="rId67"/>
    <p:sldId id="397" r:id="rId68"/>
    <p:sldId id="366" r:id="rId69"/>
    <p:sldId id="401" r:id="rId70"/>
    <p:sldId id="400" r:id="rId71"/>
    <p:sldId id="269" r:id="rId72"/>
    <p:sldId id="394" r:id="rId73"/>
    <p:sldId id="402" r:id="rId74"/>
    <p:sldId id="393" r:id="rId75"/>
    <p:sldId id="358" r:id="rId76"/>
    <p:sldId id="356" r:id="rId77"/>
    <p:sldId id="382" r:id="rId78"/>
    <p:sldId id="357" r:id="rId79"/>
    <p:sldId id="404" r:id="rId80"/>
    <p:sldId id="307" r:id="rId81"/>
    <p:sldId id="385" r:id="rId82"/>
    <p:sldId id="383" r:id="rId83"/>
    <p:sldId id="384" r:id="rId84"/>
    <p:sldId id="403" r:id="rId8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FF"/>
    <a:srgbClr val="00CCFF"/>
    <a:srgbClr val="00CC00"/>
    <a:srgbClr val="0000FF"/>
    <a:srgbClr val="FF00FF"/>
    <a:srgbClr val="008000"/>
    <a:srgbClr val="00FF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2" autoAdjust="0"/>
    <p:restoredTop sz="83194" autoAdjust="0"/>
  </p:normalViewPr>
  <p:slideViewPr>
    <p:cSldViewPr snapToGrid="0" showGuides="1">
      <p:cViewPr varScale="1">
        <p:scale>
          <a:sx n="89" d="100"/>
          <a:sy n="89" d="100"/>
        </p:scale>
        <p:origin x="-294" y="-96"/>
      </p:cViewPr>
      <p:guideLst>
        <p:guide orient="horz" pos="2868"/>
        <p:guide pos="2871"/>
      </p:guideLst>
    </p:cSldViewPr>
  </p:slideViewPr>
  <p:outlineViewPr>
    <p:cViewPr>
      <p:scale>
        <a:sx n="33" d="100"/>
        <a:sy n="33" d="100"/>
      </p:scale>
      <p:origin x="18" y="10476"/>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ableStyles" Target="tableStyle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image" Target="../media/image48.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82.emf"/><Relationship Id="rId1" Type="http://schemas.openxmlformats.org/officeDocument/2006/relationships/image" Target="../media/image81.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image" Target="../media/image4.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wmf"/><Relationship Id="rId1" Type="http://schemas.openxmlformats.org/officeDocument/2006/relationships/image" Target="../media/image9.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10.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A8F5208-6968-4CFF-A53D-76EBDF93E7BD}" type="datetimeFigureOut">
              <a:rPr lang="en-US" smtClean="0"/>
              <a:pPr/>
              <a:t>11/4/2013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45B06F-76D5-4AF8-BC92-830A083CA314}" type="slidenum">
              <a:rPr lang="en-US" smtClean="0"/>
              <a:pPr/>
              <a:t>‹#›</a:t>
            </a:fld>
            <a:endParaRPr lang="en-US"/>
          </a:p>
        </p:txBody>
      </p:sp>
    </p:spTree>
    <p:extLst>
      <p:ext uri="{BB962C8B-B14F-4D97-AF65-F5344CB8AC3E}">
        <p14:creationId xmlns="" xmlns:p14="http://schemas.microsoft.com/office/powerpoint/2010/main" val="18089209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9C0EDA6-60EC-4D61-8464-09D7F099783F}"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945B06F-76D5-4AF8-BC92-830A083CA314}" type="slidenum">
              <a:rPr lang="en-US" smtClean="0"/>
              <a:pPr/>
              <a:t>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945B06F-76D5-4AF8-BC92-830A083CA314}" type="slidenum">
              <a:rPr lang="en-US" smtClean="0"/>
              <a:pPr/>
              <a:t>10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945B06F-76D5-4AF8-BC92-830A083CA314}" type="slidenum">
              <a:rPr lang="en-US" smtClean="0"/>
              <a:pPr/>
              <a:t>11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45B06F-76D5-4AF8-BC92-830A083CA314}" type="slidenum">
              <a:rPr lang="en-US" smtClean="0"/>
              <a:pPr/>
              <a:t>34</a:t>
            </a:fld>
            <a:endParaRPr lang="en-US"/>
          </a:p>
        </p:txBody>
      </p:sp>
    </p:spTree>
    <p:extLst>
      <p:ext uri="{BB962C8B-B14F-4D97-AF65-F5344CB8AC3E}">
        <p14:creationId xmlns="" xmlns:p14="http://schemas.microsoft.com/office/powerpoint/2010/main" val="34144875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945B06F-76D5-4AF8-BC92-830A083CA314}" type="slidenum">
              <a:rPr lang="en-US" smtClean="0"/>
              <a:pPr/>
              <a:t>77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5A8BC70-1E04-4E71-83B3-D3417ECEDC24}" type="slidenum">
              <a:rPr lang="en-US" smtClean="0">
                <a:solidFill>
                  <a:prstClr val="black"/>
                </a:solidFill>
              </a:rPr>
              <a:pPr/>
              <a:t>81</a:t>
            </a:fld>
            <a:endParaRPr 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5A8BC70-1E04-4E71-83B3-D3417ECEDC24}" type="slidenum">
              <a:rPr lang="en-US" smtClean="0">
                <a:solidFill>
                  <a:prstClr val="black"/>
                </a:solidFill>
              </a:rPr>
              <a:pPr/>
              <a:t>82</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FD9A4AA-794C-49F4-B48E-C4C7432B4D8A}" type="datetimeFigureOut">
              <a:rPr lang="en-US" smtClean="0"/>
              <a:pPr/>
              <a:t>11/4/2013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F18E2D-3661-4BEB-86F2-AD4E9D230D2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D9A4AA-794C-49F4-B48E-C4C7432B4D8A}" type="datetimeFigureOut">
              <a:rPr lang="en-US" smtClean="0"/>
              <a:pPr/>
              <a:t>11/4/2013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F18E2D-3661-4BEB-86F2-AD4E9D230D2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D9A4AA-794C-49F4-B48E-C4C7432B4D8A}" type="datetimeFigureOut">
              <a:rPr lang="en-US" smtClean="0"/>
              <a:pPr/>
              <a:t>11/4/2013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F18E2D-3661-4BEB-86F2-AD4E9D230D29}"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786688" cy="7778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68313" y="1628775"/>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59313" y="1628775"/>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59313" y="3967163"/>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0" y="6570663"/>
            <a:ext cx="2133600" cy="287337"/>
          </a:xfrm>
        </p:spPr>
        <p:txBody>
          <a:bodyPr/>
          <a:lstStyle>
            <a:lvl1pPr>
              <a:defRPr/>
            </a:lvl1pPr>
          </a:lstStyle>
          <a:p>
            <a:r>
              <a:rPr lang="en-US" altLang="zh-CN"/>
              <a:t>20040400</a:t>
            </a:r>
          </a:p>
        </p:txBody>
      </p:sp>
      <p:sp>
        <p:nvSpPr>
          <p:cNvPr id="7" name="Footer Placeholder 6"/>
          <p:cNvSpPr>
            <a:spLocks noGrp="1"/>
          </p:cNvSpPr>
          <p:nvPr>
            <p:ph type="ftr" sz="quarter" idx="11"/>
          </p:nvPr>
        </p:nvSpPr>
        <p:spPr>
          <a:xfrm>
            <a:off x="6084888" y="0"/>
            <a:ext cx="2895600" cy="476250"/>
          </a:xfrm>
        </p:spPr>
        <p:txBody>
          <a:bodyPr/>
          <a:lstStyle>
            <a:lvl1pPr>
              <a:defRPr/>
            </a:lvl1pPr>
          </a:lstStyle>
          <a:p>
            <a:r>
              <a:rPr lang="en-US" altLang="zh-CN"/>
              <a:t>XMUGXQ  PFS0601</a:t>
            </a:r>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012AF66A-42B6-4C03-9F37-8751B44A3853}" type="slidenum">
              <a:rPr lang="en-US" altLang="zh-CN"/>
              <a:pPr/>
              <a:t>‹#›</a:t>
            </a:fld>
            <a:endParaRPr lang="en-US" altLang="zh-CN"/>
          </a:p>
        </p:txBody>
      </p:sp>
    </p:spTree>
    <p:extLst>
      <p:ext uri="{BB962C8B-B14F-4D97-AF65-F5344CB8AC3E}">
        <p14:creationId xmlns="" xmlns:p14="http://schemas.microsoft.com/office/powerpoint/2010/main" val="27253908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7786688" cy="777875"/>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68313" y="1628775"/>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59313" y="1628775"/>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8313" y="3967163"/>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59313" y="3967163"/>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0" y="6570663"/>
            <a:ext cx="2133600" cy="287337"/>
          </a:xfrm>
        </p:spPr>
        <p:txBody>
          <a:bodyPr/>
          <a:lstStyle>
            <a:lvl1pPr>
              <a:defRPr/>
            </a:lvl1pPr>
          </a:lstStyle>
          <a:p>
            <a:r>
              <a:rPr lang="en-US" altLang="zh-CN"/>
              <a:t>20040400</a:t>
            </a:r>
          </a:p>
        </p:txBody>
      </p:sp>
      <p:sp>
        <p:nvSpPr>
          <p:cNvPr id="8" name="Footer Placeholder 7"/>
          <p:cNvSpPr>
            <a:spLocks noGrp="1"/>
          </p:cNvSpPr>
          <p:nvPr>
            <p:ph type="ftr" sz="quarter" idx="11"/>
          </p:nvPr>
        </p:nvSpPr>
        <p:spPr>
          <a:xfrm>
            <a:off x="6084888" y="0"/>
            <a:ext cx="2895600" cy="476250"/>
          </a:xfrm>
        </p:spPr>
        <p:txBody>
          <a:bodyPr/>
          <a:lstStyle>
            <a:lvl1pPr>
              <a:defRPr/>
            </a:lvl1pPr>
          </a:lstStyle>
          <a:p>
            <a:r>
              <a:rPr lang="en-US" altLang="zh-CN"/>
              <a:t>XMUGXQ  PFS0601</a:t>
            </a:r>
          </a:p>
        </p:txBody>
      </p:sp>
      <p:sp>
        <p:nvSpPr>
          <p:cNvPr id="9" name="Slide Number Placeholder 8"/>
          <p:cNvSpPr>
            <a:spLocks noGrp="1"/>
          </p:cNvSpPr>
          <p:nvPr>
            <p:ph type="sldNum" sz="quarter" idx="12"/>
          </p:nvPr>
        </p:nvSpPr>
        <p:spPr>
          <a:xfrm>
            <a:off x="6553200" y="6245225"/>
            <a:ext cx="2133600" cy="476250"/>
          </a:xfrm>
        </p:spPr>
        <p:txBody>
          <a:bodyPr/>
          <a:lstStyle>
            <a:lvl1pPr>
              <a:defRPr/>
            </a:lvl1pPr>
          </a:lstStyle>
          <a:p>
            <a:fld id="{3D60F404-4846-4C98-BFFF-D49E8C5FCCBE}" type="slidenum">
              <a:rPr lang="en-US" altLang="zh-CN"/>
              <a:pPr/>
              <a:t>‹#›</a:t>
            </a:fld>
            <a:endParaRPr lang="en-US" altLang="zh-CN"/>
          </a:p>
        </p:txBody>
      </p:sp>
    </p:spTree>
    <p:extLst>
      <p:ext uri="{BB962C8B-B14F-4D97-AF65-F5344CB8AC3E}">
        <p14:creationId xmlns="" xmlns:p14="http://schemas.microsoft.com/office/powerpoint/2010/main" val="3932721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D9A4AA-794C-49F4-B48E-C4C7432B4D8A}" type="datetimeFigureOut">
              <a:rPr lang="en-US" smtClean="0"/>
              <a:pPr/>
              <a:t>11/4/2013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F18E2D-3661-4BEB-86F2-AD4E9D230D2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D9A4AA-794C-49F4-B48E-C4C7432B4D8A}" type="datetimeFigureOut">
              <a:rPr lang="en-US" smtClean="0"/>
              <a:pPr/>
              <a:t>11/4/2013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F18E2D-3661-4BEB-86F2-AD4E9D230D2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FD9A4AA-794C-49F4-B48E-C4C7432B4D8A}" type="datetimeFigureOut">
              <a:rPr lang="en-US" smtClean="0"/>
              <a:pPr/>
              <a:t>11/4/2013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F18E2D-3661-4BEB-86F2-AD4E9D230D2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FD9A4AA-794C-49F4-B48E-C4C7432B4D8A}" type="datetimeFigureOut">
              <a:rPr lang="en-US" smtClean="0"/>
              <a:pPr/>
              <a:t>11/4/2013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F18E2D-3661-4BEB-86F2-AD4E9D230D2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FD9A4AA-794C-49F4-B48E-C4C7432B4D8A}" type="datetimeFigureOut">
              <a:rPr lang="en-US" smtClean="0"/>
              <a:pPr/>
              <a:t>11/4/2013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F18E2D-3661-4BEB-86F2-AD4E9D230D2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D9A4AA-794C-49F4-B48E-C4C7432B4D8A}" type="datetimeFigureOut">
              <a:rPr lang="en-US" smtClean="0"/>
              <a:pPr/>
              <a:t>11/4/2013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F18E2D-3661-4BEB-86F2-AD4E9D230D2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D9A4AA-794C-49F4-B48E-C4C7432B4D8A}" type="datetimeFigureOut">
              <a:rPr lang="en-US" smtClean="0"/>
              <a:pPr/>
              <a:t>11/4/2013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F18E2D-3661-4BEB-86F2-AD4E9D230D2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D9A4AA-794C-49F4-B48E-C4C7432B4D8A}" type="datetimeFigureOut">
              <a:rPr lang="en-US" smtClean="0"/>
              <a:pPr/>
              <a:t>11/4/2013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F18E2D-3661-4BEB-86F2-AD4E9D230D2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D9A4AA-794C-49F4-B48E-C4C7432B4D8A}" type="datetimeFigureOut">
              <a:rPr lang="en-US" smtClean="0"/>
              <a:pPr/>
              <a:t>11/4/2013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F18E2D-3661-4BEB-86F2-AD4E9D230D2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oleObject" Target="../embeddings/oleObject16.bin"/><Relationship Id="rId4" Type="http://schemas.openxmlformats.org/officeDocument/2006/relationships/oleObject" Target="../embeddings/oleObject15.bin"/></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oleObject" Target="../embeddings/oleObject18.bin"/><Relationship Id="rId4" Type="http://schemas.openxmlformats.org/officeDocument/2006/relationships/oleObject" Target="../embeddings/oleObject17.bin"/></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2.bin"/></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oleObject" Target="../embeddings/oleObject20.bin"/><Relationship Id="rId4" Type="http://schemas.openxmlformats.org/officeDocument/2006/relationships/oleObject" Target="../embeddings/oleObject19.bin"/></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4.bin"/></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oleObject" Target="../embeddings/oleObject21.bin"/></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4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4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39.png"/></Relationships>
</file>

<file path=ppt/slides/_rels/slide4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4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oleObject" Target="../embeddings/oleObject7.bin"/></Relationships>
</file>

<file path=ppt/slides/_rels/slide5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8" Type="http://schemas.openxmlformats.org/officeDocument/2006/relationships/oleObject" Target="../embeddings/oleObject24.bin"/><Relationship Id="rId3" Type="http://schemas.openxmlformats.org/officeDocument/2006/relationships/image" Target="../media/image38.png"/><Relationship Id="rId7" Type="http://schemas.openxmlformats.org/officeDocument/2006/relationships/oleObject" Target="../embeddings/oleObject23.bin"/><Relationship Id="rId12" Type="http://schemas.openxmlformats.org/officeDocument/2006/relationships/image" Target="../media/image51.png"/><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oleObject22.bin"/><Relationship Id="rId11" Type="http://schemas.openxmlformats.org/officeDocument/2006/relationships/oleObject" Target="../embeddings/oleObject27.bin"/><Relationship Id="rId5" Type="http://schemas.openxmlformats.org/officeDocument/2006/relationships/image" Target="../media/image50.png"/><Relationship Id="rId10" Type="http://schemas.openxmlformats.org/officeDocument/2006/relationships/oleObject" Target="../embeddings/oleObject26.bin"/><Relationship Id="rId4" Type="http://schemas.openxmlformats.org/officeDocument/2006/relationships/image" Target="../media/image39.png"/><Relationship Id="rId9" Type="http://schemas.openxmlformats.org/officeDocument/2006/relationships/oleObject" Target="../embeddings/oleObject25.bin"/></Relationships>
</file>

<file path=ppt/slides/_rels/slide5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2.xml"/><Relationship Id="rId6" Type="http://schemas.openxmlformats.org/officeDocument/2006/relationships/image" Target="../media/image62.jpeg"/><Relationship Id="rId5" Type="http://schemas.openxmlformats.org/officeDocument/2006/relationships/image" Target="../media/image61.png"/><Relationship Id="rId4" Type="http://schemas.openxmlformats.org/officeDocument/2006/relationships/image" Target="../media/image60.png"/></Relationships>
</file>

<file path=ppt/slides/_rels/slide58.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oleObject" Target="../embeddings/oleObject28.bin"/></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hyperlink" Target="http://www.youtube.com/watch?v=rA6A7haKFwI"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8.png"/><Relationship Id="rId4" Type="http://schemas.openxmlformats.org/officeDocument/2006/relationships/oleObject" Target="../embeddings/oleObject9.bin"/></Relationships>
</file>

<file path=ppt/slides/_rels/slide7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72.wmf"/><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0.jpeg"/></Relationships>
</file>

<file path=ppt/slides/_rels/slide78.xml.rels><?xml version="1.0" encoding="UTF-8" standalone="yes"?>
<Relationships xmlns="http://schemas.openxmlformats.org/package/2006/relationships"><Relationship Id="rId3" Type="http://schemas.openxmlformats.org/officeDocument/2006/relationships/oleObject" Target="../embeddings/Microsoft_Office_Excel_97-2003_Worksheet1.xls"/><Relationship Id="rId2" Type="http://schemas.openxmlformats.org/officeDocument/2006/relationships/slideLayout" Target="../slideLayouts/slideLayout13.xml"/><Relationship Id="rId1" Type="http://schemas.openxmlformats.org/officeDocument/2006/relationships/vmlDrawing" Target="../drawings/vmlDrawing14.vml"/><Relationship Id="rId4" Type="http://schemas.openxmlformats.org/officeDocument/2006/relationships/oleObject" Target="../embeddings/Microsoft_Office_Excel_97-2003_Worksheet2.xls"/></Relationships>
</file>

<file path=ppt/slides/_rels/slide79.xml.rels><?xml version="1.0" encoding="UTF-8" standalone="yes"?>
<Relationships xmlns="http://schemas.openxmlformats.org/package/2006/relationships"><Relationship Id="rId2" Type="http://schemas.openxmlformats.org/officeDocument/2006/relationships/image" Target="../media/image83.gif"/><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12.bin"/><Relationship Id="rId5" Type="http://schemas.openxmlformats.org/officeDocument/2006/relationships/oleObject" Target="../embeddings/oleObject11.bin"/><Relationship Id="rId4" Type="http://schemas.openxmlformats.org/officeDocument/2006/relationships/oleObject" Target="../embeddings/oleObject10.bin"/></Relationships>
</file>

<file path=ppt/slides/_rels/slide80.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86.png"/><Relationship Id="rId7" Type="http://schemas.openxmlformats.org/officeDocument/2006/relationships/image" Target="../media/image9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87.png"/></Relationships>
</file>

<file path=ppt/slides/_rels/slide82.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94.png"/><Relationship Id="rId5" Type="http://schemas.openxmlformats.org/officeDocument/2006/relationships/image" Target="../media/image93.png"/><Relationship Id="rId4" Type="http://schemas.openxmlformats.org/officeDocument/2006/relationships/image" Target="../media/image92.png"/></Relationships>
</file>

<file path=ppt/slides/_rels/slide83.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oleObject" Target="../embeddings/oleObject14.bin"/><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C306B510-9EFE-40F6-9759-0796E16A2C2F}" type="slidenum">
              <a:rPr lang="en-US" smtClean="0"/>
              <a:pPr/>
              <a:t>1</a:t>
            </a:fld>
            <a:endParaRPr lang="en-US"/>
          </a:p>
        </p:txBody>
      </p:sp>
      <p:sp>
        <p:nvSpPr>
          <p:cNvPr id="18" name="Subtitle 2"/>
          <p:cNvSpPr txBox="1">
            <a:spLocks/>
          </p:cNvSpPr>
          <p:nvPr/>
        </p:nvSpPr>
        <p:spPr>
          <a:xfrm>
            <a:off x="1371898" y="5049919"/>
            <a:ext cx="6400800" cy="1286620"/>
          </a:xfrm>
          <a:prstGeom prst="rect">
            <a:avLst/>
          </a:prstGeom>
        </p:spPr>
        <p:txBody>
          <a:bodyPr vert="horz"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i="0" u="none" strike="noStrike" kern="1200" cap="none" spc="0" normalizeH="0" baseline="0" noProof="0" dirty="0" smtClean="0">
                <a:ln>
                  <a:noFill/>
                </a:ln>
                <a:solidFill>
                  <a:schemeClr val="tx1"/>
                </a:solidFill>
                <a:effectLst/>
                <a:uLnTx/>
                <a:uFillTx/>
                <a:latin typeface="+mn-lt"/>
                <a:ea typeface="+mn-ea"/>
                <a:cs typeface="+mn-cs"/>
              </a:rPr>
              <a:t>Ken Hanson</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2400" dirty="0" smtClean="0"/>
              <a:t>MWF 9:00 – 9:50 am</a:t>
            </a:r>
          </a:p>
          <a:p>
            <a:pPr lvl="0" algn="ctr">
              <a:spcBef>
                <a:spcPct val="20000"/>
              </a:spcBef>
              <a:defRPr/>
            </a:pPr>
            <a:r>
              <a:rPr kumimoji="0" lang="en-US" sz="2400" i="0" u="none" strike="noStrike" kern="1200" cap="none" spc="0" normalizeH="0" baseline="0" noProof="0" dirty="0" smtClean="0">
                <a:ln>
                  <a:noFill/>
                </a:ln>
                <a:solidFill>
                  <a:schemeClr val="tx1"/>
                </a:solidFill>
                <a:effectLst/>
                <a:uLnTx/>
                <a:uFillTx/>
                <a:latin typeface="+mn-lt"/>
                <a:ea typeface="+mn-ea"/>
                <a:cs typeface="+mn-cs"/>
              </a:rPr>
              <a:t>Office</a:t>
            </a:r>
            <a:r>
              <a:rPr kumimoji="0" lang="en-US" sz="2400" i="0" u="none" strike="noStrike" kern="1200" cap="none" spc="0" normalizeH="0" noProof="0" dirty="0" smtClean="0">
                <a:ln>
                  <a:noFill/>
                </a:ln>
                <a:solidFill>
                  <a:schemeClr val="tx1"/>
                </a:solidFill>
                <a:effectLst/>
                <a:uLnTx/>
                <a:uFillTx/>
                <a:latin typeface="+mn-lt"/>
                <a:ea typeface="+mn-ea"/>
                <a:cs typeface="+mn-cs"/>
              </a:rPr>
              <a:t> Hours </a:t>
            </a:r>
            <a:r>
              <a:rPr lang="en-US" sz="2400" dirty="0" smtClean="0"/>
              <a:t>MWF </a:t>
            </a:r>
            <a:r>
              <a:rPr kumimoji="0" lang="en-US" sz="2400" i="0" u="none" strike="noStrike" kern="1200" cap="none" spc="0" normalizeH="0" noProof="0" dirty="0" smtClean="0">
                <a:ln>
                  <a:noFill/>
                </a:ln>
                <a:solidFill>
                  <a:schemeClr val="tx1"/>
                </a:solidFill>
                <a:effectLst/>
                <a:uLnTx/>
                <a:uFillTx/>
                <a:latin typeface="+mn-lt"/>
                <a:ea typeface="+mn-ea"/>
                <a:cs typeface="+mn-cs"/>
              </a:rPr>
              <a:t>10:00-11:00</a:t>
            </a:r>
            <a:endParaRPr kumimoji="0" lang="en-US" sz="240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36" name="Title 1"/>
          <p:cNvSpPr>
            <a:spLocks noGrp="1"/>
          </p:cNvSpPr>
          <p:nvPr>
            <p:ph type="ctrTitle"/>
          </p:nvPr>
        </p:nvSpPr>
        <p:spPr>
          <a:xfrm>
            <a:off x="685800" y="486501"/>
            <a:ext cx="7772400" cy="1470025"/>
          </a:xfrm>
        </p:spPr>
        <p:txBody>
          <a:bodyPr/>
          <a:lstStyle/>
          <a:p>
            <a:r>
              <a:rPr lang="en-US" dirty="0" smtClean="0"/>
              <a:t>CHM 5175: Part 2.6</a:t>
            </a:r>
            <a:endParaRPr lang="en-US" dirty="0"/>
          </a:p>
        </p:txBody>
      </p:sp>
      <p:sp>
        <p:nvSpPr>
          <p:cNvPr id="37" name="Subtitle 2"/>
          <p:cNvSpPr txBox="1">
            <a:spLocks/>
          </p:cNvSpPr>
          <p:nvPr/>
        </p:nvSpPr>
        <p:spPr>
          <a:xfrm>
            <a:off x="1371600" y="1553860"/>
            <a:ext cx="6400800" cy="118476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Time-resolved</a:t>
            </a:r>
            <a:r>
              <a:rPr kumimoji="0" lang="en-US" sz="3200" b="0" i="0" u="none" strike="noStrike" kern="1200" cap="none" spc="0" normalizeH="0" noProof="0" dirty="0" smtClean="0">
                <a:ln>
                  <a:noFill/>
                </a:ln>
                <a:solidFill>
                  <a:schemeClr val="tx1"/>
                </a:solidFill>
                <a:effectLst/>
                <a:uLnTx/>
                <a:uFillTx/>
                <a:latin typeface="+mn-lt"/>
                <a:ea typeface="+mn-ea"/>
                <a:cs typeface="+mn-cs"/>
              </a:rPr>
              <a:t> emission</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grpSp>
        <p:nvGrpSpPr>
          <p:cNvPr id="33" name="Group 32"/>
          <p:cNvGrpSpPr/>
          <p:nvPr/>
        </p:nvGrpSpPr>
        <p:grpSpPr>
          <a:xfrm>
            <a:off x="2511330" y="2338251"/>
            <a:ext cx="4057650" cy="2549434"/>
            <a:chOff x="2845152" y="2338251"/>
            <a:chExt cx="4057650" cy="2549434"/>
          </a:xfrm>
        </p:grpSpPr>
        <p:sp>
          <p:nvSpPr>
            <p:cNvPr id="19" name="Freeform 18"/>
            <p:cNvSpPr/>
            <p:nvPr/>
          </p:nvSpPr>
          <p:spPr>
            <a:xfrm>
              <a:off x="4826795" y="3124200"/>
              <a:ext cx="596900" cy="84667"/>
            </a:xfrm>
            <a:custGeom>
              <a:avLst/>
              <a:gdLst>
                <a:gd name="connsiteX0" fmla="*/ 0 w 596900"/>
                <a:gd name="connsiteY0" fmla="*/ 0 h 84667"/>
                <a:gd name="connsiteX1" fmla="*/ 165100 w 596900"/>
                <a:gd name="connsiteY1" fmla="*/ 76200 h 84667"/>
                <a:gd name="connsiteX2" fmla="*/ 457200 w 596900"/>
                <a:gd name="connsiteY2" fmla="*/ 50800 h 84667"/>
                <a:gd name="connsiteX3" fmla="*/ 596900 w 596900"/>
                <a:gd name="connsiteY3" fmla="*/ 0 h 84667"/>
              </a:gdLst>
              <a:ahLst/>
              <a:cxnLst>
                <a:cxn ang="0">
                  <a:pos x="connsiteX0" y="connsiteY0"/>
                </a:cxn>
                <a:cxn ang="0">
                  <a:pos x="connsiteX1" y="connsiteY1"/>
                </a:cxn>
                <a:cxn ang="0">
                  <a:pos x="connsiteX2" y="connsiteY2"/>
                </a:cxn>
                <a:cxn ang="0">
                  <a:pos x="connsiteX3" y="connsiteY3"/>
                </a:cxn>
              </a:cxnLst>
              <a:rect l="l" t="t" r="r" b="b"/>
              <a:pathLst>
                <a:path w="596900" h="84667">
                  <a:moveTo>
                    <a:pt x="0" y="0"/>
                  </a:moveTo>
                  <a:cubicBezTo>
                    <a:pt x="44450" y="33866"/>
                    <a:pt x="88900" y="67733"/>
                    <a:pt x="165100" y="76200"/>
                  </a:cubicBezTo>
                  <a:cubicBezTo>
                    <a:pt x="241300" y="84667"/>
                    <a:pt x="385233" y="63500"/>
                    <a:pt x="457200" y="50800"/>
                  </a:cubicBezTo>
                  <a:cubicBezTo>
                    <a:pt x="529167" y="38100"/>
                    <a:pt x="563033" y="19050"/>
                    <a:pt x="596900" y="0"/>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Freeform 26"/>
            <p:cNvSpPr/>
            <p:nvPr/>
          </p:nvSpPr>
          <p:spPr>
            <a:xfrm>
              <a:off x="5424884" y="3168650"/>
              <a:ext cx="155574" cy="609600"/>
            </a:xfrm>
            <a:custGeom>
              <a:avLst/>
              <a:gdLst>
                <a:gd name="connsiteX0" fmla="*/ 52784 w 155574"/>
                <a:gd name="connsiteY0" fmla="*/ 609600 h 609600"/>
                <a:gd name="connsiteX1" fmla="*/ 14684 w 155574"/>
                <a:gd name="connsiteY1" fmla="*/ 426244 h 609600"/>
                <a:gd name="connsiteX2" fmla="*/ 140890 w 155574"/>
                <a:gd name="connsiteY2" fmla="*/ 216694 h 609600"/>
                <a:gd name="connsiteX3" fmla="*/ 102790 w 155574"/>
                <a:gd name="connsiteY3" fmla="*/ 0 h 609600"/>
              </a:gdLst>
              <a:ahLst/>
              <a:cxnLst>
                <a:cxn ang="0">
                  <a:pos x="connsiteX0" y="connsiteY0"/>
                </a:cxn>
                <a:cxn ang="0">
                  <a:pos x="connsiteX1" y="connsiteY1"/>
                </a:cxn>
                <a:cxn ang="0">
                  <a:pos x="connsiteX2" y="connsiteY2"/>
                </a:cxn>
                <a:cxn ang="0">
                  <a:pos x="connsiteX3" y="connsiteY3"/>
                </a:cxn>
              </a:cxnLst>
              <a:rect l="l" t="t" r="r" b="b"/>
              <a:pathLst>
                <a:path w="155574" h="609600">
                  <a:moveTo>
                    <a:pt x="52784" y="609600"/>
                  </a:moveTo>
                  <a:cubicBezTo>
                    <a:pt x="26392" y="550664"/>
                    <a:pt x="0" y="491728"/>
                    <a:pt x="14684" y="426244"/>
                  </a:cubicBezTo>
                  <a:cubicBezTo>
                    <a:pt x="29368" y="360760"/>
                    <a:pt x="126206" y="287735"/>
                    <a:pt x="140890" y="216694"/>
                  </a:cubicBezTo>
                  <a:cubicBezTo>
                    <a:pt x="155574" y="145653"/>
                    <a:pt x="129182" y="72826"/>
                    <a:pt x="102790" y="0"/>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 name="Group 18"/>
            <p:cNvGrpSpPr/>
            <p:nvPr/>
          </p:nvGrpSpPr>
          <p:grpSpPr>
            <a:xfrm>
              <a:off x="2845152" y="2338251"/>
              <a:ext cx="4057650" cy="2549434"/>
              <a:chOff x="5118094" y="1461951"/>
              <a:chExt cx="4057650" cy="2549434"/>
            </a:xfrm>
          </p:grpSpPr>
          <p:sp>
            <p:nvSpPr>
              <p:cNvPr id="20" name="Rounded Rectangle 19"/>
              <p:cNvSpPr/>
              <p:nvPr/>
            </p:nvSpPr>
            <p:spPr>
              <a:xfrm>
                <a:off x="5118094" y="1461951"/>
                <a:ext cx="4057650" cy="2549434"/>
              </a:xfrm>
              <a:prstGeom prst="roundRect">
                <a:avLst/>
              </a:prstGeom>
              <a:solidFill>
                <a:srgbClr val="00CC00">
                  <a:alpha val="10196"/>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ube 20"/>
              <p:cNvSpPr/>
              <p:nvPr/>
            </p:nvSpPr>
            <p:spPr>
              <a:xfrm>
                <a:off x="6511166" y="2073220"/>
                <a:ext cx="603660" cy="685092"/>
              </a:xfrm>
              <a:prstGeom prst="cube">
                <a:avLst/>
              </a:prstGeom>
              <a:solidFill>
                <a:srgbClr val="00CC00"/>
              </a:solidFill>
              <a:ln w="0">
                <a:solidFill>
                  <a:schemeClr val="tx1"/>
                </a:solidFill>
              </a:ln>
              <a:scene3d>
                <a:camera prst="orthographicFront"/>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6333204" y="1651000"/>
                <a:ext cx="1027472" cy="400110"/>
              </a:xfrm>
              <a:prstGeom prst="rect">
                <a:avLst/>
              </a:prstGeom>
              <a:noFill/>
            </p:spPr>
            <p:txBody>
              <a:bodyPr wrap="square" rtlCol="0">
                <a:spAutoFit/>
              </a:bodyPr>
              <a:lstStyle/>
              <a:p>
                <a:pPr algn="ctr"/>
                <a:r>
                  <a:rPr lang="en-US" sz="2000" dirty="0" smtClean="0"/>
                  <a:t>Source</a:t>
                </a:r>
                <a:endParaRPr lang="en-US" sz="2000" dirty="0"/>
              </a:p>
            </p:txBody>
          </p:sp>
          <p:sp>
            <p:nvSpPr>
              <p:cNvPr id="23" name="TextBox 22"/>
              <p:cNvSpPr txBox="1"/>
              <p:nvPr/>
            </p:nvSpPr>
            <p:spPr>
              <a:xfrm>
                <a:off x="6493359" y="2682778"/>
                <a:ext cx="459892" cy="369332"/>
              </a:xfrm>
              <a:prstGeom prst="rect">
                <a:avLst/>
              </a:prstGeom>
              <a:noFill/>
            </p:spPr>
            <p:txBody>
              <a:bodyPr wrap="square" rtlCol="0">
                <a:spAutoFit/>
              </a:bodyPr>
              <a:lstStyle/>
              <a:p>
                <a:r>
                  <a:rPr lang="en-US" dirty="0" err="1" smtClean="0">
                    <a:solidFill>
                      <a:srgbClr val="0000FF"/>
                    </a:solidFill>
                  </a:rPr>
                  <a:t>h</a:t>
                </a:r>
                <a:r>
                  <a:rPr lang="en-US" dirty="0" err="1" smtClean="0">
                    <a:solidFill>
                      <a:srgbClr val="0000FF"/>
                    </a:solidFill>
                    <a:latin typeface="Symbol" pitchFamily="18" charset="2"/>
                  </a:rPr>
                  <a:t>n</a:t>
                </a:r>
                <a:endParaRPr lang="en-US" dirty="0">
                  <a:solidFill>
                    <a:srgbClr val="0000FF"/>
                  </a:solidFill>
                  <a:latin typeface="Symbol" pitchFamily="18" charset="2"/>
                </a:endParaRPr>
              </a:p>
            </p:txBody>
          </p:sp>
          <p:sp>
            <p:nvSpPr>
              <p:cNvPr id="24" name="TextBox 23"/>
              <p:cNvSpPr txBox="1"/>
              <p:nvPr/>
            </p:nvSpPr>
            <p:spPr>
              <a:xfrm>
                <a:off x="5584496" y="3435494"/>
                <a:ext cx="1206297" cy="400110"/>
              </a:xfrm>
              <a:prstGeom prst="rect">
                <a:avLst/>
              </a:prstGeom>
              <a:noFill/>
            </p:spPr>
            <p:txBody>
              <a:bodyPr wrap="square" rtlCol="0">
                <a:spAutoFit/>
              </a:bodyPr>
              <a:lstStyle/>
              <a:p>
                <a:pPr algn="ctr"/>
                <a:r>
                  <a:rPr lang="en-US" sz="2000" dirty="0" smtClean="0"/>
                  <a:t>Sample</a:t>
                </a:r>
                <a:endParaRPr lang="en-US" sz="2000" dirty="0"/>
              </a:p>
            </p:txBody>
          </p:sp>
          <p:sp>
            <p:nvSpPr>
              <p:cNvPr id="25" name="TextBox 24"/>
              <p:cNvSpPr txBox="1"/>
              <p:nvPr/>
            </p:nvSpPr>
            <p:spPr>
              <a:xfrm>
                <a:off x="6922196" y="3410795"/>
                <a:ext cx="1395772" cy="400110"/>
              </a:xfrm>
              <a:prstGeom prst="rect">
                <a:avLst/>
              </a:prstGeom>
              <a:noFill/>
            </p:spPr>
            <p:txBody>
              <a:bodyPr wrap="square" rtlCol="0">
                <a:spAutoFit/>
              </a:bodyPr>
              <a:lstStyle/>
              <a:p>
                <a:pPr algn="ctr"/>
                <a:r>
                  <a:rPr lang="en-US" sz="2000" dirty="0" smtClean="0"/>
                  <a:t>Detector</a:t>
                </a:r>
                <a:endParaRPr lang="en-US" sz="2000" dirty="0"/>
              </a:p>
            </p:txBody>
          </p:sp>
          <p:sp>
            <p:nvSpPr>
              <p:cNvPr id="26" name="Cube 25"/>
              <p:cNvSpPr/>
              <p:nvPr/>
            </p:nvSpPr>
            <p:spPr>
              <a:xfrm>
                <a:off x="7279743" y="2792152"/>
                <a:ext cx="603660" cy="685092"/>
              </a:xfrm>
              <a:prstGeom prst="cube">
                <a:avLst/>
              </a:prstGeom>
              <a:solidFill>
                <a:schemeClr val="accent2"/>
              </a:solidFill>
              <a:ln w="0">
                <a:solidFill>
                  <a:schemeClr val="tx1"/>
                </a:solidFill>
              </a:ln>
              <a:scene3d>
                <a:camera prst="orthographicFront"/>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97"/>
              <p:cNvSpPr>
                <a:spLocks noChangeAspect="1"/>
              </p:cNvSpPr>
              <p:nvPr/>
            </p:nvSpPr>
            <p:spPr bwMode="auto">
              <a:xfrm rot="8073558" flipH="1">
                <a:off x="6082058" y="2683832"/>
                <a:ext cx="815764" cy="153634"/>
              </a:xfrm>
              <a:custGeom>
                <a:avLst/>
                <a:gdLst>
                  <a:gd name="T0" fmla="*/ 0 w 389"/>
                  <a:gd name="T1" fmla="*/ 2147483647 h 177"/>
                  <a:gd name="T2" fmla="*/ 2147483647 w 389"/>
                  <a:gd name="T3" fmla="*/ 2147483647 h 177"/>
                  <a:gd name="T4" fmla="*/ 2147483647 w 389"/>
                  <a:gd name="T5" fmla="*/ 2147483647 h 177"/>
                  <a:gd name="T6" fmla="*/ 2147483647 w 389"/>
                  <a:gd name="T7" fmla="*/ 2147483647 h 177"/>
                  <a:gd name="T8" fmla="*/ 2147483647 w 389"/>
                  <a:gd name="T9" fmla="*/ 2147483647 h 177"/>
                  <a:gd name="T10" fmla="*/ 2147483647 w 389"/>
                  <a:gd name="T11" fmla="*/ 2147483647 h 177"/>
                  <a:gd name="T12" fmla="*/ 2147483647 w 389"/>
                  <a:gd name="T13" fmla="*/ 2147483647 h 177"/>
                  <a:gd name="T14" fmla="*/ 2147483647 w 389"/>
                  <a:gd name="T15" fmla="*/ 2147483647 h 177"/>
                  <a:gd name="T16" fmla="*/ 2147483647 w 389"/>
                  <a:gd name="T17" fmla="*/ 2147483647 h 1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9"/>
                  <a:gd name="T28" fmla="*/ 0 h 177"/>
                  <a:gd name="T29" fmla="*/ 389 w 389"/>
                  <a:gd name="T30" fmla="*/ 177 h 1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9" h="177">
                    <a:moveTo>
                      <a:pt x="0" y="3"/>
                    </a:moveTo>
                    <a:cubicBezTo>
                      <a:pt x="0" y="3"/>
                      <a:pt x="77" y="31"/>
                      <a:pt x="97" y="41"/>
                    </a:cubicBezTo>
                    <a:cubicBezTo>
                      <a:pt x="117" y="51"/>
                      <a:pt x="109" y="45"/>
                      <a:pt x="118" y="63"/>
                    </a:cubicBezTo>
                    <a:cubicBezTo>
                      <a:pt x="127" y="81"/>
                      <a:pt x="136" y="159"/>
                      <a:pt x="149" y="149"/>
                    </a:cubicBezTo>
                    <a:cubicBezTo>
                      <a:pt x="162" y="139"/>
                      <a:pt x="182" y="0"/>
                      <a:pt x="197" y="5"/>
                    </a:cubicBezTo>
                    <a:cubicBezTo>
                      <a:pt x="212" y="10"/>
                      <a:pt x="221" y="177"/>
                      <a:pt x="237" y="177"/>
                    </a:cubicBezTo>
                    <a:cubicBezTo>
                      <a:pt x="253" y="177"/>
                      <a:pt x="276" y="10"/>
                      <a:pt x="293" y="5"/>
                    </a:cubicBezTo>
                    <a:cubicBezTo>
                      <a:pt x="310" y="0"/>
                      <a:pt x="325" y="141"/>
                      <a:pt x="341" y="149"/>
                    </a:cubicBezTo>
                    <a:cubicBezTo>
                      <a:pt x="357" y="157"/>
                      <a:pt x="373" y="105"/>
                      <a:pt x="389" y="53"/>
                    </a:cubicBezTo>
                  </a:path>
                </a:pathLst>
              </a:custGeom>
              <a:noFill/>
              <a:ln w="38100">
                <a:solidFill>
                  <a:srgbClr val="0000FF">
                    <a:alpha val="40000"/>
                  </a:srgbClr>
                </a:solidFill>
                <a:round/>
                <a:headEnd type="triangle" w="med" len="lg"/>
                <a:tailEnd/>
              </a:ln>
            </p:spPr>
            <p:txBody>
              <a:bodyPr/>
              <a:lstStyle/>
              <a:p>
                <a:endParaRPr lang="en-US" sz="2400">
                  <a:solidFill>
                    <a:prstClr val="black"/>
                  </a:solidFill>
                </a:endParaRPr>
              </a:p>
            </p:txBody>
          </p:sp>
          <p:sp>
            <p:nvSpPr>
              <p:cNvPr id="29" name="Freeform 97"/>
              <p:cNvSpPr>
                <a:spLocks noChangeAspect="1"/>
              </p:cNvSpPr>
              <p:nvPr/>
            </p:nvSpPr>
            <p:spPr bwMode="auto">
              <a:xfrm rot="324265" flipH="1">
                <a:off x="6390031" y="3121983"/>
                <a:ext cx="815764" cy="153634"/>
              </a:xfrm>
              <a:custGeom>
                <a:avLst/>
                <a:gdLst>
                  <a:gd name="T0" fmla="*/ 0 w 389"/>
                  <a:gd name="T1" fmla="*/ 2147483647 h 177"/>
                  <a:gd name="T2" fmla="*/ 2147483647 w 389"/>
                  <a:gd name="T3" fmla="*/ 2147483647 h 177"/>
                  <a:gd name="T4" fmla="*/ 2147483647 w 389"/>
                  <a:gd name="T5" fmla="*/ 2147483647 h 177"/>
                  <a:gd name="T6" fmla="*/ 2147483647 w 389"/>
                  <a:gd name="T7" fmla="*/ 2147483647 h 177"/>
                  <a:gd name="T8" fmla="*/ 2147483647 w 389"/>
                  <a:gd name="T9" fmla="*/ 2147483647 h 177"/>
                  <a:gd name="T10" fmla="*/ 2147483647 w 389"/>
                  <a:gd name="T11" fmla="*/ 2147483647 h 177"/>
                  <a:gd name="T12" fmla="*/ 2147483647 w 389"/>
                  <a:gd name="T13" fmla="*/ 2147483647 h 177"/>
                  <a:gd name="T14" fmla="*/ 2147483647 w 389"/>
                  <a:gd name="T15" fmla="*/ 2147483647 h 177"/>
                  <a:gd name="T16" fmla="*/ 2147483647 w 389"/>
                  <a:gd name="T17" fmla="*/ 2147483647 h 1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9"/>
                  <a:gd name="T28" fmla="*/ 0 h 177"/>
                  <a:gd name="T29" fmla="*/ 389 w 389"/>
                  <a:gd name="T30" fmla="*/ 177 h 1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9" h="177">
                    <a:moveTo>
                      <a:pt x="0" y="3"/>
                    </a:moveTo>
                    <a:cubicBezTo>
                      <a:pt x="0" y="3"/>
                      <a:pt x="77" y="31"/>
                      <a:pt x="97" y="41"/>
                    </a:cubicBezTo>
                    <a:cubicBezTo>
                      <a:pt x="117" y="51"/>
                      <a:pt x="109" y="45"/>
                      <a:pt x="118" y="63"/>
                    </a:cubicBezTo>
                    <a:cubicBezTo>
                      <a:pt x="127" y="81"/>
                      <a:pt x="136" y="159"/>
                      <a:pt x="149" y="149"/>
                    </a:cubicBezTo>
                    <a:cubicBezTo>
                      <a:pt x="162" y="139"/>
                      <a:pt x="182" y="0"/>
                      <a:pt x="197" y="5"/>
                    </a:cubicBezTo>
                    <a:cubicBezTo>
                      <a:pt x="212" y="10"/>
                      <a:pt x="221" y="177"/>
                      <a:pt x="237" y="177"/>
                    </a:cubicBezTo>
                    <a:cubicBezTo>
                      <a:pt x="253" y="177"/>
                      <a:pt x="276" y="10"/>
                      <a:pt x="293" y="5"/>
                    </a:cubicBezTo>
                    <a:cubicBezTo>
                      <a:pt x="310" y="0"/>
                      <a:pt x="325" y="141"/>
                      <a:pt x="341" y="149"/>
                    </a:cubicBezTo>
                    <a:cubicBezTo>
                      <a:pt x="357" y="157"/>
                      <a:pt x="373" y="105"/>
                      <a:pt x="389" y="53"/>
                    </a:cubicBezTo>
                  </a:path>
                </a:pathLst>
              </a:custGeom>
              <a:noFill/>
              <a:ln w="38100">
                <a:solidFill>
                  <a:srgbClr val="006600">
                    <a:alpha val="40000"/>
                  </a:srgbClr>
                </a:solidFill>
                <a:round/>
                <a:headEnd type="triangle" w="med" len="lg"/>
                <a:tailEnd/>
              </a:ln>
            </p:spPr>
            <p:txBody>
              <a:bodyPr/>
              <a:lstStyle/>
              <a:p>
                <a:endParaRPr lang="en-US" sz="2400">
                  <a:solidFill>
                    <a:prstClr val="black"/>
                  </a:solidFill>
                </a:endParaRPr>
              </a:p>
            </p:txBody>
          </p:sp>
          <p:sp>
            <p:nvSpPr>
              <p:cNvPr id="30" name="Oval 29"/>
              <p:cNvSpPr/>
              <p:nvPr/>
            </p:nvSpPr>
            <p:spPr>
              <a:xfrm>
                <a:off x="6648721" y="2387949"/>
                <a:ext cx="177529" cy="183921"/>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1" name="Cube 30"/>
              <p:cNvSpPr/>
              <p:nvPr/>
            </p:nvSpPr>
            <p:spPr>
              <a:xfrm>
                <a:off x="6080123" y="2751723"/>
                <a:ext cx="272520" cy="685092"/>
              </a:xfrm>
              <a:prstGeom prst="cube">
                <a:avLst>
                  <a:gd name="adj" fmla="val 31624"/>
                </a:avLst>
              </a:prstGeom>
              <a:solidFill>
                <a:srgbClr val="FFC000"/>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5842" name="Picture 2" descr="http://4.bp.blogspot.com/-NDdcfETBV4o/UHIwVHq0BtI/AAAAAAAAA7k/yX3-zBS1LHY/s1600/clock+-+Simply+Samad.png"/>
            <p:cNvPicPr>
              <a:picLocks noChangeAspect="1" noChangeArrowheads="1"/>
            </p:cNvPicPr>
            <p:nvPr/>
          </p:nvPicPr>
          <p:blipFill>
            <a:blip r:embed="rId3" cstate="print"/>
            <a:srcRect/>
            <a:stretch>
              <a:fillRect/>
            </a:stretch>
          </p:blipFill>
          <p:spPr bwMode="auto">
            <a:xfrm>
              <a:off x="5219700" y="2413000"/>
              <a:ext cx="876300" cy="876300"/>
            </a:xfrm>
            <a:prstGeom prst="rect">
              <a:avLst/>
            </a:prstGeom>
            <a:noFill/>
          </p:spPr>
        </p:pic>
        <p:sp>
          <p:nvSpPr>
            <p:cNvPr id="32" name="TextBox 31"/>
            <p:cNvSpPr txBox="1"/>
            <p:nvPr/>
          </p:nvSpPr>
          <p:spPr>
            <a:xfrm>
              <a:off x="5658903" y="3133695"/>
              <a:ext cx="903821" cy="400110"/>
            </a:xfrm>
            <a:prstGeom prst="rect">
              <a:avLst/>
            </a:prstGeom>
            <a:noFill/>
          </p:spPr>
          <p:txBody>
            <a:bodyPr wrap="square" rtlCol="0">
              <a:spAutoFit/>
            </a:bodyPr>
            <a:lstStyle/>
            <a:p>
              <a:pPr algn="ctr"/>
              <a:r>
                <a:rPr lang="en-US" sz="2000" dirty="0" smtClean="0"/>
                <a:t>Clock</a:t>
              </a:r>
              <a:endParaRPr lang="en-US" sz="2000" dirty="0"/>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p:cNvGrpSpPr>
            <a:grpSpLocks/>
          </p:cNvGrpSpPr>
          <p:nvPr/>
        </p:nvGrpSpPr>
        <p:grpSpPr bwMode="auto">
          <a:xfrm>
            <a:off x="32354" y="2337253"/>
            <a:ext cx="4394665" cy="2668812"/>
            <a:chOff x="843" y="1780"/>
            <a:chExt cx="4283" cy="2601"/>
          </a:xfrm>
        </p:grpSpPr>
        <p:sp>
          <p:nvSpPr>
            <p:cNvPr id="6" name="Text Box 4"/>
            <p:cNvSpPr txBox="1">
              <a:spLocks noChangeArrowheads="1"/>
            </p:cNvSpPr>
            <p:nvPr/>
          </p:nvSpPr>
          <p:spPr bwMode="auto">
            <a:xfrm>
              <a:off x="2780" y="4021"/>
              <a:ext cx="599" cy="360"/>
            </a:xfrm>
            <a:prstGeom prst="rect">
              <a:avLst/>
            </a:prstGeom>
            <a:noFill/>
            <a:ln w="9525">
              <a:noFill/>
              <a:miter lim="800000"/>
              <a:headEnd/>
              <a:tailEnd/>
            </a:ln>
            <a:effectLst/>
          </p:spPr>
          <p:txBody>
            <a:bodyPr wrap="none">
              <a:spAutoFit/>
            </a:bodyPr>
            <a:lstStyle/>
            <a:p>
              <a:pPr eaLnBrk="0" hangingPunct="0"/>
              <a:r>
                <a:rPr lang="en-US" dirty="0"/>
                <a:t>time</a:t>
              </a:r>
            </a:p>
          </p:txBody>
        </p:sp>
        <p:grpSp>
          <p:nvGrpSpPr>
            <p:cNvPr id="7" name="Group 5"/>
            <p:cNvGrpSpPr>
              <a:grpSpLocks/>
            </p:cNvGrpSpPr>
            <p:nvPr/>
          </p:nvGrpSpPr>
          <p:grpSpPr bwMode="auto">
            <a:xfrm>
              <a:off x="843" y="1780"/>
              <a:ext cx="4283" cy="2591"/>
              <a:chOff x="651" y="672"/>
              <a:chExt cx="4283" cy="2591"/>
            </a:xfrm>
          </p:grpSpPr>
          <p:grpSp>
            <p:nvGrpSpPr>
              <p:cNvPr id="8" name="Group 6"/>
              <p:cNvGrpSpPr>
                <a:grpSpLocks/>
              </p:cNvGrpSpPr>
              <p:nvPr/>
            </p:nvGrpSpPr>
            <p:grpSpPr bwMode="auto">
              <a:xfrm>
                <a:off x="1652" y="672"/>
                <a:ext cx="3282" cy="2220"/>
                <a:chOff x="1594" y="1270"/>
                <a:chExt cx="3744" cy="2448"/>
              </a:xfrm>
            </p:grpSpPr>
            <p:sp>
              <p:nvSpPr>
                <p:cNvPr id="22" name="Line 7"/>
                <p:cNvSpPr>
                  <a:spLocks noChangeShapeType="1"/>
                </p:cNvSpPr>
                <p:nvPr/>
              </p:nvSpPr>
              <p:spPr bwMode="auto">
                <a:xfrm>
                  <a:off x="1594" y="1270"/>
                  <a:ext cx="1" cy="2448"/>
                </a:xfrm>
                <a:prstGeom prst="line">
                  <a:avLst/>
                </a:prstGeom>
                <a:noFill/>
                <a:ln w="28575">
                  <a:solidFill>
                    <a:schemeClr val="tx1"/>
                  </a:solidFill>
                  <a:round/>
                  <a:headEnd/>
                  <a:tailEnd/>
                </a:ln>
                <a:effectLst/>
              </p:spPr>
              <p:txBody>
                <a:bodyPr wrap="none" anchor="ctr"/>
                <a:lstStyle/>
                <a:p>
                  <a:endParaRPr lang="en-US"/>
                </a:p>
              </p:txBody>
            </p:sp>
            <p:sp>
              <p:nvSpPr>
                <p:cNvPr id="23" name="Line 8"/>
                <p:cNvSpPr>
                  <a:spLocks noChangeShapeType="1"/>
                </p:cNvSpPr>
                <p:nvPr/>
              </p:nvSpPr>
              <p:spPr bwMode="auto">
                <a:xfrm>
                  <a:off x="1594" y="3718"/>
                  <a:ext cx="3744" cy="0"/>
                </a:xfrm>
                <a:prstGeom prst="line">
                  <a:avLst/>
                </a:prstGeom>
                <a:noFill/>
                <a:ln w="28575">
                  <a:solidFill>
                    <a:schemeClr val="tx1"/>
                  </a:solidFill>
                  <a:round/>
                  <a:headEnd/>
                  <a:tailEnd/>
                </a:ln>
                <a:effectLst/>
              </p:spPr>
              <p:txBody>
                <a:bodyPr wrap="none" anchor="ctr"/>
                <a:lstStyle/>
                <a:p>
                  <a:endParaRPr lang="en-US"/>
                </a:p>
              </p:txBody>
            </p:sp>
          </p:grpSp>
          <p:sp>
            <p:nvSpPr>
              <p:cNvPr id="9" name="Text Box 9"/>
              <p:cNvSpPr txBox="1">
                <a:spLocks noChangeArrowheads="1"/>
              </p:cNvSpPr>
              <p:nvPr/>
            </p:nvSpPr>
            <p:spPr bwMode="auto">
              <a:xfrm>
                <a:off x="651" y="1645"/>
                <a:ext cx="968" cy="360"/>
              </a:xfrm>
              <a:prstGeom prst="rect">
                <a:avLst/>
              </a:prstGeom>
              <a:noFill/>
              <a:ln w="9525">
                <a:noFill/>
                <a:miter lim="800000"/>
                <a:headEnd/>
                <a:tailEnd/>
              </a:ln>
              <a:effectLst/>
            </p:spPr>
            <p:txBody>
              <a:bodyPr wrap="none">
                <a:spAutoFit/>
              </a:bodyPr>
              <a:lstStyle/>
              <a:p>
                <a:pPr eaLnBrk="0" hangingPunct="0"/>
                <a:r>
                  <a:rPr lang="en-US" dirty="0"/>
                  <a:t>intensity</a:t>
                </a:r>
              </a:p>
            </p:txBody>
          </p:sp>
          <p:sp>
            <p:nvSpPr>
              <p:cNvPr id="10" name="Text Box 10"/>
              <p:cNvSpPr txBox="1">
                <a:spLocks noChangeArrowheads="1"/>
              </p:cNvSpPr>
              <p:nvPr/>
            </p:nvSpPr>
            <p:spPr bwMode="auto">
              <a:xfrm>
                <a:off x="1095" y="696"/>
                <a:ext cx="767" cy="360"/>
              </a:xfrm>
              <a:prstGeom prst="rect">
                <a:avLst/>
              </a:prstGeom>
              <a:noFill/>
              <a:ln w="9525">
                <a:noFill/>
                <a:miter lim="800000"/>
                <a:headEnd/>
                <a:tailEnd/>
              </a:ln>
              <a:effectLst/>
            </p:spPr>
            <p:txBody>
              <a:bodyPr wrap="none">
                <a:spAutoFit/>
              </a:bodyPr>
              <a:lstStyle/>
              <a:p>
                <a:pPr eaLnBrk="0" hangingPunct="0"/>
                <a:r>
                  <a:rPr lang="en-US" dirty="0"/>
                  <a:t>1.00 --</a:t>
                </a:r>
              </a:p>
            </p:txBody>
          </p:sp>
          <p:sp>
            <p:nvSpPr>
              <p:cNvPr id="11" name="Line 11"/>
              <p:cNvSpPr>
                <a:spLocks noChangeShapeType="1"/>
              </p:cNvSpPr>
              <p:nvPr/>
            </p:nvSpPr>
            <p:spPr bwMode="auto">
              <a:xfrm flipV="1">
                <a:off x="1643" y="870"/>
                <a:ext cx="126" cy="2002"/>
              </a:xfrm>
              <a:prstGeom prst="line">
                <a:avLst/>
              </a:prstGeom>
              <a:noFill/>
              <a:ln w="28575">
                <a:solidFill>
                  <a:schemeClr val="tx1"/>
                </a:solidFill>
                <a:prstDash val="sysDot"/>
                <a:round/>
                <a:headEnd/>
                <a:tailEnd/>
              </a:ln>
              <a:effectLst/>
            </p:spPr>
            <p:txBody>
              <a:bodyPr wrap="none" anchor="ctr"/>
              <a:lstStyle/>
              <a:p>
                <a:endParaRPr lang="en-US"/>
              </a:p>
            </p:txBody>
          </p:sp>
          <p:sp>
            <p:nvSpPr>
              <p:cNvPr id="12" name="Line 12"/>
              <p:cNvSpPr>
                <a:spLocks noChangeShapeType="1"/>
              </p:cNvSpPr>
              <p:nvPr/>
            </p:nvSpPr>
            <p:spPr bwMode="auto">
              <a:xfrm>
                <a:off x="1769" y="870"/>
                <a:ext cx="84" cy="2002"/>
              </a:xfrm>
              <a:prstGeom prst="line">
                <a:avLst/>
              </a:prstGeom>
              <a:noFill/>
              <a:ln w="28575">
                <a:solidFill>
                  <a:schemeClr val="tx1"/>
                </a:solidFill>
                <a:prstDash val="sysDot"/>
                <a:round/>
                <a:headEnd/>
                <a:tailEnd/>
              </a:ln>
              <a:effectLst/>
            </p:spPr>
            <p:txBody>
              <a:bodyPr wrap="none" anchor="ctr"/>
              <a:lstStyle/>
              <a:p>
                <a:endParaRPr lang="en-US"/>
              </a:p>
            </p:txBody>
          </p:sp>
          <p:sp>
            <p:nvSpPr>
              <p:cNvPr id="13" name="Freeform 13"/>
              <p:cNvSpPr>
                <a:spLocks/>
              </p:cNvSpPr>
              <p:nvPr/>
            </p:nvSpPr>
            <p:spPr bwMode="auto">
              <a:xfrm>
                <a:off x="1769" y="870"/>
                <a:ext cx="2988" cy="2002"/>
              </a:xfrm>
              <a:custGeom>
                <a:avLst/>
                <a:gdLst/>
                <a:ahLst/>
                <a:cxnLst>
                  <a:cxn ang="0">
                    <a:pos x="0" y="0"/>
                  </a:cxn>
                  <a:cxn ang="0">
                    <a:pos x="864" y="1536"/>
                  </a:cxn>
                  <a:cxn ang="0">
                    <a:pos x="3408" y="2208"/>
                  </a:cxn>
                </a:cxnLst>
                <a:rect l="0" t="0" r="r" b="b"/>
                <a:pathLst>
                  <a:path w="3408" h="2208">
                    <a:moveTo>
                      <a:pt x="0" y="0"/>
                    </a:moveTo>
                    <a:cubicBezTo>
                      <a:pt x="148" y="584"/>
                      <a:pt x="296" y="1168"/>
                      <a:pt x="864" y="1536"/>
                    </a:cubicBezTo>
                    <a:cubicBezTo>
                      <a:pt x="1432" y="1904"/>
                      <a:pt x="2984" y="2096"/>
                      <a:pt x="3408" y="2208"/>
                    </a:cubicBezTo>
                  </a:path>
                </a:pathLst>
              </a:custGeom>
              <a:noFill/>
              <a:ln w="38100" cmpd="sng">
                <a:solidFill>
                  <a:schemeClr val="tx1"/>
                </a:solidFill>
                <a:round/>
                <a:headEnd/>
                <a:tailEnd/>
              </a:ln>
              <a:effectLst/>
            </p:spPr>
            <p:txBody>
              <a:bodyPr wrap="none" anchor="ctr"/>
              <a:lstStyle/>
              <a:p>
                <a:endParaRPr lang="en-US"/>
              </a:p>
            </p:txBody>
          </p:sp>
          <p:sp>
            <p:nvSpPr>
              <p:cNvPr id="14" name="Text Box 14"/>
              <p:cNvSpPr txBox="1">
                <a:spLocks noChangeArrowheads="1"/>
              </p:cNvSpPr>
              <p:nvPr/>
            </p:nvSpPr>
            <p:spPr bwMode="auto">
              <a:xfrm>
                <a:off x="1157" y="2001"/>
                <a:ext cx="490" cy="360"/>
              </a:xfrm>
              <a:prstGeom prst="rect">
                <a:avLst/>
              </a:prstGeom>
              <a:noFill/>
              <a:ln w="9525">
                <a:noFill/>
                <a:miter lim="800000"/>
                <a:headEnd/>
                <a:tailEnd/>
              </a:ln>
              <a:effectLst/>
            </p:spPr>
            <p:txBody>
              <a:bodyPr wrap="none">
                <a:spAutoFit/>
              </a:bodyPr>
              <a:lstStyle/>
              <a:p>
                <a:pPr eaLnBrk="0" hangingPunct="0"/>
                <a:r>
                  <a:rPr lang="en-US" dirty="0"/>
                  <a:t>1/e</a:t>
                </a:r>
              </a:p>
            </p:txBody>
          </p:sp>
          <p:sp>
            <p:nvSpPr>
              <p:cNvPr id="15" name="Line 15"/>
              <p:cNvSpPr>
                <a:spLocks noChangeShapeType="1"/>
              </p:cNvSpPr>
              <p:nvPr/>
            </p:nvSpPr>
            <p:spPr bwMode="auto">
              <a:xfrm>
                <a:off x="1643" y="2132"/>
                <a:ext cx="715" cy="0"/>
              </a:xfrm>
              <a:prstGeom prst="line">
                <a:avLst/>
              </a:prstGeom>
              <a:noFill/>
              <a:ln w="9525">
                <a:solidFill>
                  <a:schemeClr val="tx1"/>
                </a:solidFill>
                <a:round/>
                <a:headEnd/>
                <a:tailEnd/>
              </a:ln>
              <a:effectLst/>
            </p:spPr>
            <p:txBody>
              <a:bodyPr wrap="none" anchor="ctr"/>
              <a:lstStyle/>
              <a:p>
                <a:endParaRPr lang="en-US"/>
              </a:p>
            </p:txBody>
          </p:sp>
          <p:sp>
            <p:nvSpPr>
              <p:cNvPr id="16" name="Line 16"/>
              <p:cNvSpPr>
                <a:spLocks noChangeShapeType="1"/>
              </p:cNvSpPr>
              <p:nvPr/>
            </p:nvSpPr>
            <p:spPr bwMode="auto">
              <a:xfrm>
                <a:off x="2358" y="2132"/>
                <a:ext cx="0" cy="784"/>
              </a:xfrm>
              <a:prstGeom prst="line">
                <a:avLst/>
              </a:prstGeom>
              <a:noFill/>
              <a:ln w="9525">
                <a:solidFill>
                  <a:schemeClr val="tx1"/>
                </a:solidFill>
                <a:round/>
                <a:headEnd/>
                <a:tailEnd/>
              </a:ln>
              <a:effectLst/>
            </p:spPr>
            <p:txBody>
              <a:bodyPr wrap="none" anchor="ctr"/>
              <a:lstStyle/>
              <a:p>
                <a:endParaRPr lang="en-US"/>
              </a:p>
            </p:txBody>
          </p:sp>
          <p:sp>
            <p:nvSpPr>
              <p:cNvPr id="17" name="Text Box 17"/>
              <p:cNvSpPr txBox="1">
                <a:spLocks noChangeArrowheads="1"/>
              </p:cNvSpPr>
              <p:nvPr/>
            </p:nvSpPr>
            <p:spPr bwMode="auto">
              <a:xfrm>
                <a:off x="2527" y="1349"/>
                <a:ext cx="1420" cy="360"/>
              </a:xfrm>
              <a:prstGeom prst="rect">
                <a:avLst/>
              </a:prstGeom>
              <a:noFill/>
              <a:ln w="9525">
                <a:noFill/>
                <a:miter lim="800000"/>
                <a:headEnd/>
                <a:tailEnd/>
              </a:ln>
              <a:effectLst/>
            </p:spPr>
            <p:txBody>
              <a:bodyPr wrap="none">
                <a:spAutoFit/>
              </a:bodyPr>
              <a:lstStyle/>
              <a:p>
                <a:pPr eaLnBrk="0" hangingPunct="0"/>
                <a:r>
                  <a:rPr lang="en-US"/>
                  <a:t>Exciting pulse</a:t>
                </a:r>
              </a:p>
            </p:txBody>
          </p:sp>
          <p:sp>
            <p:nvSpPr>
              <p:cNvPr id="18" name="Text Box 18"/>
              <p:cNvSpPr txBox="1">
                <a:spLocks noChangeArrowheads="1"/>
              </p:cNvSpPr>
              <p:nvPr/>
            </p:nvSpPr>
            <p:spPr bwMode="auto">
              <a:xfrm>
                <a:off x="3452" y="1850"/>
                <a:ext cx="985" cy="360"/>
              </a:xfrm>
              <a:prstGeom prst="rect">
                <a:avLst/>
              </a:prstGeom>
              <a:noFill/>
              <a:ln w="9525">
                <a:noFill/>
                <a:miter lim="800000"/>
                <a:headEnd/>
                <a:tailEnd/>
              </a:ln>
              <a:effectLst/>
            </p:spPr>
            <p:txBody>
              <a:bodyPr wrap="none">
                <a:spAutoFit/>
              </a:bodyPr>
              <a:lstStyle/>
              <a:p>
                <a:pPr eaLnBrk="0" hangingPunct="0"/>
                <a:r>
                  <a:rPr lang="en-US" dirty="0" smtClean="0"/>
                  <a:t>Emission</a:t>
                </a:r>
                <a:endParaRPr lang="en-US" dirty="0"/>
              </a:p>
            </p:txBody>
          </p:sp>
          <p:sp>
            <p:nvSpPr>
              <p:cNvPr id="19" name="Line 19"/>
              <p:cNvSpPr>
                <a:spLocks noChangeShapeType="1"/>
              </p:cNvSpPr>
              <p:nvPr/>
            </p:nvSpPr>
            <p:spPr bwMode="auto">
              <a:xfrm flipV="1">
                <a:off x="2737" y="2045"/>
                <a:ext cx="673" cy="261"/>
              </a:xfrm>
              <a:prstGeom prst="line">
                <a:avLst/>
              </a:prstGeom>
              <a:noFill/>
              <a:ln w="9525">
                <a:solidFill>
                  <a:schemeClr val="tx1"/>
                </a:solidFill>
                <a:round/>
                <a:headEnd type="triangle" w="lg" len="lg"/>
                <a:tailEnd/>
              </a:ln>
              <a:effectLst/>
            </p:spPr>
            <p:txBody>
              <a:bodyPr wrap="none" anchor="ctr"/>
              <a:lstStyle/>
              <a:p>
                <a:endParaRPr lang="en-US"/>
              </a:p>
            </p:txBody>
          </p:sp>
          <p:sp>
            <p:nvSpPr>
              <p:cNvPr id="20" name="Line 20"/>
              <p:cNvSpPr>
                <a:spLocks noChangeShapeType="1"/>
              </p:cNvSpPr>
              <p:nvPr/>
            </p:nvSpPr>
            <p:spPr bwMode="auto">
              <a:xfrm flipV="1">
                <a:off x="1853" y="1523"/>
                <a:ext cx="674" cy="261"/>
              </a:xfrm>
              <a:prstGeom prst="line">
                <a:avLst/>
              </a:prstGeom>
              <a:noFill/>
              <a:ln w="9525">
                <a:solidFill>
                  <a:schemeClr val="tx1"/>
                </a:solidFill>
                <a:round/>
                <a:headEnd type="triangle" w="lg" len="lg"/>
                <a:tailEnd/>
              </a:ln>
              <a:effectLst/>
            </p:spPr>
            <p:txBody>
              <a:bodyPr wrap="none" anchor="ctr"/>
              <a:lstStyle/>
              <a:p>
                <a:endParaRPr lang="en-US"/>
              </a:p>
            </p:txBody>
          </p:sp>
          <p:sp>
            <p:nvSpPr>
              <p:cNvPr id="21" name="Text Box 21"/>
              <p:cNvSpPr txBox="1">
                <a:spLocks noChangeArrowheads="1"/>
              </p:cNvSpPr>
              <p:nvPr/>
            </p:nvSpPr>
            <p:spPr bwMode="auto">
              <a:xfrm>
                <a:off x="2224" y="2903"/>
                <a:ext cx="278" cy="360"/>
              </a:xfrm>
              <a:prstGeom prst="rect">
                <a:avLst/>
              </a:prstGeom>
              <a:noFill/>
              <a:ln w="9525">
                <a:noFill/>
                <a:miter lim="800000"/>
                <a:headEnd/>
                <a:tailEnd/>
              </a:ln>
              <a:effectLst/>
            </p:spPr>
            <p:txBody>
              <a:bodyPr wrap="none">
                <a:spAutoFit/>
              </a:bodyPr>
              <a:lstStyle/>
              <a:p>
                <a:pPr eaLnBrk="0" hangingPunct="0"/>
                <a:r>
                  <a:rPr lang="en-US" dirty="0">
                    <a:sym typeface="Symbol" pitchFamily="18" charset="2"/>
                  </a:rPr>
                  <a:t></a:t>
                </a:r>
                <a:endParaRPr lang="en-US" dirty="0"/>
              </a:p>
            </p:txBody>
          </p:sp>
        </p:grpSp>
      </p:grpSp>
      <p:grpSp>
        <p:nvGrpSpPr>
          <p:cNvPr id="26" name="Group 38"/>
          <p:cNvGrpSpPr>
            <a:grpSpLocks/>
          </p:cNvGrpSpPr>
          <p:nvPr/>
        </p:nvGrpSpPr>
        <p:grpSpPr bwMode="auto">
          <a:xfrm>
            <a:off x="4714200" y="1780239"/>
            <a:ext cx="4081463" cy="3286125"/>
            <a:chOff x="1701" y="2160"/>
            <a:chExt cx="2571" cy="2070"/>
          </a:xfrm>
        </p:grpSpPr>
        <p:grpSp>
          <p:nvGrpSpPr>
            <p:cNvPr id="27" name="Group 25"/>
            <p:cNvGrpSpPr>
              <a:grpSpLocks/>
            </p:cNvGrpSpPr>
            <p:nvPr/>
          </p:nvGrpSpPr>
          <p:grpSpPr bwMode="auto">
            <a:xfrm>
              <a:off x="2577" y="2160"/>
              <a:ext cx="1695" cy="1817"/>
              <a:chOff x="384" y="2544"/>
              <a:chExt cx="2160" cy="2160"/>
            </a:xfrm>
          </p:grpSpPr>
          <p:sp>
            <p:nvSpPr>
              <p:cNvPr id="38" name="Line 26"/>
              <p:cNvSpPr>
                <a:spLocks noChangeShapeType="1"/>
              </p:cNvSpPr>
              <p:nvPr/>
            </p:nvSpPr>
            <p:spPr bwMode="auto">
              <a:xfrm rot="5400000">
                <a:off x="1464" y="3624"/>
                <a:ext cx="0" cy="2160"/>
              </a:xfrm>
              <a:prstGeom prst="line">
                <a:avLst/>
              </a:prstGeom>
              <a:noFill/>
              <a:ln w="19050">
                <a:solidFill>
                  <a:schemeClr val="tx1"/>
                </a:solidFill>
                <a:round/>
                <a:headEnd/>
                <a:tailEnd/>
              </a:ln>
              <a:effectLst/>
            </p:spPr>
            <p:txBody>
              <a:bodyPr/>
              <a:lstStyle/>
              <a:p>
                <a:endParaRPr lang="en-US"/>
              </a:p>
            </p:txBody>
          </p:sp>
          <p:sp>
            <p:nvSpPr>
              <p:cNvPr id="39" name="Line 27"/>
              <p:cNvSpPr>
                <a:spLocks noChangeShapeType="1"/>
              </p:cNvSpPr>
              <p:nvPr/>
            </p:nvSpPr>
            <p:spPr bwMode="auto">
              <a:xfrm>
                <a:off x="384" y="2544"/>
                <a:ext cx="0" cy="2160"/>
              </a:xfrm>
              <a:prstGeom prst="line">
                <a:avLst/>
              </a:prstGeom>
              <a:noFill/>
              <a:ln w="19050">
                <a:solidFill>
                  <a:schemeClr val="tx1"/>
                </a:solidFill>
                <a:round/>
                <a:headEnd/>
                <a:tailEnd/>
              </a:ln>
              <a:effectLst/>
            </p:spPr>
            <p:txBody>
              <a:bodyPr/>
              <a:lstStyle/>
              <a:p>
                <a:endParaRPr lang="en-US"/>
              </a:p>
            </p:txBody>
          </p:sp>
        </p:grpSp>
        <p:sp>
          <p:nvSpPr>
            <p:cNvPr id="28" name="Text Box 28"/>
            <p:cNvSpPr txBox="1">
              <a:spLocks noChangeArrowheads="1"/>
            </p:cNvSpPr>
            <p:nvPr/>
          </p:nvSpPr>
          <p:spPr bwMode="auto">
            <a:xfrm>
              <a:off x="3134" y="3997"/>
              <a:ext cx="393" cy="233"/>
            </a:xfrm>
            <a:prstGeom prst="rect">
              <a:avLst/>
            </a:prstGeom>
            <a:noFill/>
            <a:ln w="19050">
              <a:noFill/>
              <a:miter lim="800000"/>
              <a:headEnd/>
              <a:tailEnd/>
            </a:ln>
            <a:effectLst/>
          </p:spPr>
          <p:txBody>
            <a:bodyPr wrap="none">
              <a:spAutoFit/>
            </a:bodyPr>
            <a:lstStyle/>
            <a:p>
              <a:r>
                <a:rPr lang="en-US" sz="1800"/>
                <a:t>time</a:t>
              </a:r>
            </a:p>
          </p:txBody>
        </p:sp>
        <p:sp>
          <p:nvSpPr>
            <p:cNvPr id="29" name="Text Box 29"/>
            <p:cNvSpPr txBox="1">
              <a:spLocks noChangeArrowheads="1"/>
            </p:cNvSpPr>
            <p:nvPr/>
          </p:nvSpPr>
          <p:spPr bwMode="auto">
            <a:xfrm>
              <a:off x="1701" y="2997"/>
              <a:ext cx="880" cy="231"/>
            </a:xfrm>
            <a:prstGeom prst="rect">
              <a:avLst/>
            </a:prstGeom>
            <a:noFill/>
            <a:ln w="19050">
              <a:noFill/>
              <a:miter lim="800000"/>
              <a:headEnd/>
              <a:tailEnd/>
            </a:ln>
            <a:effectLst/>
          </p:spPr>
          <p:txBody>
            <a:bodyPr wrap="none">
              <a:spAutoFit/>
            </a:bodyPr>
            <a:lstStyle/>
            <a:p>
              <a:r>
                <a:rPr lang="en-US" sz="1800" dirty="0"/>
                <a:t>Log intensity</a:t>
              </a:r>
            </a:p>
          </p:txBody>
        </p:sp>
        <p:sp>
          <p:nvSpPr>
            <p:cNvPr id="30" name="Line 30"/>
            <p:cNvSpPr>
              <a:spLocks noChangeShapeType="1"/>
            </p:cNvSpPr>
            <p:nvPr/>
          </p:nvSpPr>
          <p:spPr bwMode="auto">
            <a:xfrm flipV="1">
              <a:off x="2615" y="2241"/>
              <a:ext cx="75" cy="1736"/>
            </a:xfrm>
            <a:prstGeom prst="line">
              <a:avLst/>
            </a:prstGeom>
            <a:noFill/>
            <a:ln w="19050">
              <a:solidFill>
                <a:schemeClr val="tx1"/>
              </a:solidFill>
              <a:round/>
              <a:headEnd/>
              <a:tailEnd/>
            </a:ln>
            <a:effectLst/>
          </p:spPr>
          <p:txBody>
            <a:bodyPr/>
            <a:lstStyle/>
            <a:p>
              <a:endParaRPr lang="en-US"/>
            </a:p>
          </p:txBody>
        </p:sp>
        <p:sp>
          <p:nvSpPr>
            <p:cNvPr id="31" name="Line 31"/>
            <p:cNvSpPr>
              <a:spLocks noChangeShapeType="1"/>
            </p:cNvSpPr>
            <p:nvPr/>
          </p:nvSpPr>
          <p:spPr bwMode="auto">
            <a:xfrm>
              <a:off x="2690" y="2241"/>
              <a:ext cx="38" cy="1736"/>
            </a:xfrm>
            <a:prstGeom prst="line">
              <a:avLst/>
            </a:prstGeom>
            <a:noFill/>
            <a:ln w="19050">
              <a:solidFill>
                <a:schemeClr val="tx1"/>
              </a:solidFill>
              <a:round/>
              <a:headEnd/>
              <a:tailEnd/>
            </a:ln>
            <a:effectLst/>
          </p:spPr>
          <p:txBody>
            <a:bodyPr/>
            <a:lstStyle/>
            <a:p>
              <a:endParaRPr lang="en-US"/>
            </a:p>
          </p:txBody>
        </p:sp>
        <p:sp>
          <p:nvSpPr>
            <p:cNvPr id="32" name="Text Box 32"/>
            <p:cNvSpPr txBox="1">
              <a:spLocks noChangeArrowheads="1"/>
            </p:cNvSpPr>
            <p:nvPr/>
          </p:nvSpPr>
          <p:spPr bwMode="auto">
            <a:xfrm>
              <a:off x="2916" y="3694"/>
              <a:ext cx="854" cy="212"/>
            </a:xfrm>
            <a:prstGeom prst="rect">
              <a:avLst/>
            </a:prstGeom>
            <a:noFill/>
            <a:ln w="19050">
              <a:noFill/>
              <a:miter lim="800000"/>
              <a:headEnd/>
              <a:tailEnd/>
            </a:ln>
            <a:effectLst/>
          </p:spPr>
          <p:txBody>
            <a:bodyPr wrap="none">
              <a:spAutoFit/>
            </a:bodyPr>
            <a:lstStyle/>
            <a:p>
              <a:r>
                <a:rPr lang="en-US" sz="1600" dirty="0"/>
                <a:t>Exciting pulse</a:t>
              </a:r>
            </a:p>
          </p:txBody>
        </p:sp>
        <p:sp>
          <p:nvSpPr>
            <p:cNvPr id="33" name="Text Box 33"/>
            <p:cNvSpPr txBox="1">
              <a:spLocks noChangeArrowheads="1"/>
            </p:cNvSpPr>
            <p:nvPr/>
          </p:nvSpPr>
          <p:spPr bwMode="auto">
            <a:xfrm>
              <a:off x="3594" y="2766"/>
              <a:ext cx="594" cy="212"/>
            </a:xfrm>
            <a:prstGeom prst="rect">
              <a:avLst/>
            </a:prstGeom>
            <a:noFill/>
            <a:ln w="19050">
              <a:noFill/>
              <a:miter lim="800000"/>
              <a:headEnd/>
              <a:tailEnd/>
            </a:ln>
            <a:effectLst/>
          </p:spPr>
          <p:txBody>
            <a:bodyPr wrap="none">
              <a:spAutoFit/>
            </a:bodyPr>
            <a:lstStyle/>
            <a:p>
              <a:r>
                <a:rPr lang="en-US" sz="1600"/>
                <a:t>Emission</a:t>
              </a:r>
            </a:p>
          </p:txBody>
        </p:sp>
        <p:sp>
          <p:nvSpPr>
            <p:cNvPr id="34" name="Line 34"/>
            <p:cNvSpPr>
              <a:spLocks noChangeShapeType="1"/>
            </p:cNvSpPr>
            <p:nvPr/>
          </p:nvSpPr>
          <p:spPr bwMode="auto">
            <a:xfrm flipH="1">
              <a:off x="3330" y="2846"/>
              <a:ext cx="226" cy="0"/>
            </a:xfrm>
            <a:prstGeom prst="line">
              <a:avLst/>
            </a:prstGeom>
            <a:noFill/>
            <a:ln w="19050">
              <a:solidFill>
                <a:schemeClr val="tx1"/>
              </a:solidFill>
              <a:round/>
              <a:headEnd/>
              <a:tailEnd type="triangle" w="med" len="med"/>
            </a:ln>
            <a:effectLst/>
          </p:spPr>
          <p:txBody>
            <a:bodyPr/>
            <a:lstStyle/>
            <a:p>
              <a:endParaRPr lang="en-US"/>
            </a:p>
          </p:txBody>
        </p:sp>
        <p:sp>
          <p:nvSpPr>
            <p:cNvPr id="35" name="Line 35"/>
            <p:cNvSpPr>
              <a:spLocks noChangeShapeType="1"/>
            </p:cNvSpPr>
            <p:nvPr/>
          </p:nvSpPr>
          <p:spPr bwMode="auto">
            <a:xfrm flipH="1">
              <a:off x="2769" y="3775"/>
              <a:ext cx="151" cy="0"/>
            </a:xfrm>
            <a:prstGeom prst="line">
              <a:avLst/>
            </a:prstGeom>
            <a:noFill/>
            <a:ln w="19050">
              <a:solidFill>
                <a:schemeClr val="tx1"/>
              </a:solidFill>
              <a:round/>
              <a:headEnd/>
              <a:tailEnd type="triangle" w="med" len="med"/>
            </a:ln>
            <a:effectLst/>
          </p:spPr>
          <p:txBody>
            <a:bodyPr/>
            <a:lstStyle/>
            <a:p>
              <a:endParaRPr lang="en-US"/>
            </a:p>
          </p:txBody>
        </p:sp>
        <p:sp>
          <p:nvSpPr>
            <p:cNvPr id="36" name="Line 36"/>
            <p:cNvSpPr>
              <a:spLocks noChangeShapeType="1"/>
            </p:cNvSpPr>
            <p:nvPr/>
          </p:nvSpPr>
          <p:spPr bwMode="auto">
            <a:xfrm>
              <a:off x="2690" y="2241"/>
              <a:ext cx="1544" cy="1655"/>
            </a:xfrm>
            <a:prstGeom prst="line">
              <a:avLst/>
            </a:prstGeom>
            <a:noFill/>
            <a:ln w="19050">
              <a:solidFill>
                <a:schemeClr val="tx1"/>
              </a:solidFill>
              <a:round/>
              <a:headEnd/>
              <a:tailEnd/>
            </a:ln>
            <a:effectLst/>
          </p:spPr>
          <p:txBody>
            <a:bodyPr/>
            <a:lstStyle/>
            <a:p>
              <a:endParaRPr lang="en-US"/>
            </a:p>
          </p:txBody>
        </p:sp>
      </p:grpSp>
      <p:sp>
        <p:nvSpPr>
          <p:cNvPr id="40" name="Rectangle 5"/>
          <p:cNvSpPr>
            <a:spLocks noChangeArrowheads="1"/>
          </p:cNvSpPr>
          <p:nvPr/>
        </p:nvSpPr>
        <p:spPr bwMode="auto">
          <a:xfrm>
            <a:off x="457200" y="3175"/>
            <a:ext cx="8229600" cy="914400"/>
          </a:xfrm>
          <a:prstGeom prst="rect">
            <a:avLst/>
          </a:prstGeom>
          <a:noFill/>
          <a:ln w="9525">
            <a:noFill/>
            <a:miter lim="800000"/>
            <a:headEnd/>
            <a:tailEnd/>
          </a:ln>
        </p:spPr>
        <p:txBody>
          <a:bodyPr anchor="ctr"/>
          <a:lstStyle/>
          <a:p>
            <a:pPr algn="ctr"/>
            <a:r>
              <a:rPr lang="en-US" sz="3200" b="1" u="sng" dirty="0" smtClean="0">
                <a:solidFill>
                  <a:schemeClr val="tx2"/>
                </a:solidFill>
              </a:rPr>
              <a:t>Intensity Decay Curve</a:t>
            </a:r>
            <a:endParaRPr lang="en-US" sz="3200" b="1" u="sng" dirty="0">
              <a:solidFill>
                <a:schemeClr val="tx2"/>
              </a:solidFill>
            </a:endParaRPr>
          </a:p>
        </p:txBody>
      </p:sp>
      <p:sp>
        <p:nvSpPr>
          <p:cNvPr id="41" name="TextBox 40"/>
          <p:cNvSpPr txBox="1"/>
          <p:nvPr/>
        </p:nvSpPr>
        <p:spPr>
          <a:xfrm>
            <a:off x="1095602" y="1152532"/>
            <a:ext cx="2362199" cy="461665"/>
          </a:xfrm>
          <a:prstGeom prst="rect">
            <a:avLst/>
          </a:prstGeom>
          <a:noFill/>
        </p:spPr>
        <p:txBody>
          <a:bodyPr wrap="square" rtlCol="0">
            <a:spAutoFit/>
          </a:bodyPr>
          <a:lstStyle/>
          <a:p>
            <a:pPr algn="ctr"/>
            <a:r>
              <a:rPr lang="en-US" sz="2400" b="1" dirty="0" smtClean="0"/>
              <a:t>Linear Scale</a:t>
            </a:r>
            <a:endParaRPr lang="en-US" sz="2400" b="1" dirty="0"/>
          </a:p>
        </p:txBody>
      </p:sp>
      <p:sp>
        <p:nvSpPr>
          <p:cNvPr id="42" name="TextBox 41"/>
          <p:cNvSpPr txBox="1"/>
          <p:nvPr/>
        </p:nvSpPr>
        <p:spPr>
          <a:xfrm>
            <a:off x="5678488" y="1152532"/>
            <a:ext cx="2362199" cy="461665"/>
          </a:xfrm>
          <a:prstGeom prst="rect">
            <a:avLst/>
          </a:prstGeom>
          <a:noFill/>
        </p:spPr>
        <p:txBody>
          <a:bodyPr wrap="square" rtlCol="0">
            <a:spAutoFit/>
          </a:bodyPr>
          <a:lstStyle/>
          <a:p>
            <a:pPr algn="ctr"/>
            <a:r>
              <a:rPr lang="en-US" sz="2400" b="1" dirty="0" smtClean="0"/>
              <a:t>Log Scale</a:t>
            </a:r>
            <a:endParaRPr lang="en-US" sz="2400" b="1" dirty="0"/>
          </a:p>
        </p:txBody>
      </p:sp>
      <p:grpSp>
        <p:nvGrpSpPr>
          <p:cNvPr id="3" name="Group 2"/>
          <p:cNvGrpSpPr/>
          <p:nvPr/>
        </p:nvGrpSpPr>
        <p:grpSpPr>
          <a:xfrm>
            <a:off x="3475571" y="5393357"/>
            <a:ext cx="2138739" cy="1080476"/>
            <a:chOff x="1468717" y="5640095"/>
            <a:chExt cx="2138739" cy="1080476"/>
          </a:xfrm>
        </p:grpSpPr>
        <p:sp>
          <p:nvSpPr>
            <p:cNvPr id="37" name="Rectangle 3"/>
            <p:cNvSpPr>
              <a:spLocks noChangeArrowheads="1"/>
            </p:cNvSpPr>
            <p:nvPr/>
          </p:nvSpPr>
          <p:spPr bwMode="auto">
            <a:xfrm>
              <a:off x="2263738" y="5934917"/>
              <a:ext cx="1343718" cy="523220"/>
            </a:xfrm>
            <a:prstGeom prst="rect">
              <a:avLst/>
            </a:prstGeom>
            <a:noFill/>
            <a:ln w="9525">
              <a:noFill/>
              <a:miter lim="800000"/>
              <a:headEnd/>
              <a:tailEnd/>
            </a:ln>
            <a:effectLst/>
          </p:spPr>
          <p:txBody>
            <a:bodyPr wrap="square">
              <a:spAutoFit/>
            </a:bodyPr>
            <a:lstStyle/>
            <a:p>
              <a:pPr algn="ctr">
                <a:spcBef>
                  <a:spcPct val="50000"/>
                </a:spcBef>
              </a:pPr>
              <a:r>
                <a:rPr lang="en-US" altLang="zh-TW" sz="2800" b="1" dirty="0" smtClean="0">
                  <a:solidFill>
                    <a:schemeClr val="accent2"/>
                  </a:solidFill>
                  <a:latin typeface="Arial" pitchFamily="34" charset="0"/>
                </a:rPr>
                <a:t>= e</a:t>
              </a:r>
              <a:r>
                <a:rPr lang="en-US" altLang="zh-TW" sz="2800" b="1" baseline="30000" dirty="0" smtClean="0">
                  <a:solidFill>
                    <a:schemeClr val="accent2"/>
                  </a:solidFill>
                  <a:latin typeface="Arial" pitchFamily="34" charset="0"/>
                </a:rPr>
                <a:t>-t/</a:t>
              </a:r>
              <a:r>
                <a:rPr lang="en-US" altLang="zh-TW" sz="2800" baseline="30000" dirty="0" smtClean="0">
                  <a:solidFill>
                    <a:schemeClr val="accent2"/>
                  </a:solidFill>
                  <a:latin typeface="Symbol" pitchFamily="18" charset="2"/>
                </a:rPr>
                <a:t>t</a:t>
              </a:r>
              <a:endParaRPr lang="en-US" altLang="zh-TW" sz="2800" baseline="30000" dirty="0">
                <a:solidFill>
                  <a:schemeClr val="accent2"/>
                </a:solidFill>
                <a:latin typeface="Symbol" pitchFamily="18" charset="2"/>
              </a:endParaRPr>
            </a:p>
          </p:txBody>
        </p:sp>
        <p:sp>
          <p:nvSpPr>
            <p:cNvPr id="43" name="Rectangle 3"/>
            <p:cNvSpPr>
              <a:spLocks noChangeArrowheads="1"/>
            </p:cNvSpPr>
            <p:nvPr/>
          </p:nvSpPr>
          <p:spPr bwMode="auto">
            <a:xfrm>
              <a:off x="1468717" y="5640095"/>
              <a:ext cx="1109694" cy="523220"/>
            </a:xfrm>
            <a:prstGeom prst="rect">
              <a:avLst/>
            </a:prstGeom>
            <a:noFill/>
            <a:ln w="9525">
              <a:noFill/>
              <a:miter lim="800000"/>
              <a:headEnd/>
              <a:tailEnd/>
            </a:ln>
            <a:effectLst/>
          </p:spPr>
          <p:txBody>
            <a:bodyPr wrap="square">
              <a:spAutoFit/>
            </a:bodyPr>
            <a:lstStyle/>
            <a:p>
              <a:pPr algn="ctr">
                <a:spcBef>
                  <a:spcPct val="50000"/>
                </a:spcBef>
              </a:pPr>
              <a:r>
                <a:rPr lang="en-US" altLang="zh-TW" sz="2800" b="1" dirty="0" smtClean="0">
                  <a:solidFill>
                    <a:schemeClr val="accent2"/>
                  </a:solidFill>
                  <a:latin typeface="Arial" pitchFamily="34" charset="0"/>
                </a:rPr>
                <a:t>I(t)</a:t>
              </a:r>
              <a:endParaRPr lang="en-US" altLang="zh-TW" sz="2800" baseline="30000" dirty="0">
                <a:solidFill>
                  <a:schemeClr val="accent2"/>
                </a:solidFill>
                <a:latin typeface="Symbol" pitchFamily="18" charset="2"/>
              </a:endParaRPr>
            </a:p>
          </p:txBody>
        </p:sp>
        <p:sp>
          <p:nvSpPr>
            <p:cNvPr id="44" name="Rectangle 3"/>
            <p:cNvSpPr>
              <a:spLocks noChangeArrowheads="1"/>
            </p:cNvSpPr>
            <p:nvPr/>
          </p:nvSpPr>
          <p:spPr bwMode="auto">
            <a:xfrm>
              <a:off x="1581964" y="6197351"/>
              <a:ext cx="891324" cy="523220"/>
            </a:xfrm>
            <a:prstGeom prst="rect">
              <a:avLst/>
            </a:prstGeom>
            <a:noFill/>
            <a:ln w="9525">
              <a:noFill/>
              <a:miter lim="800000"/>
              <a:headEnd/>
              <a:tailEnd/>
            </a:ln>
            <a:effectLst/>
          </p:spPr>
          <p:txBody>
            <a:bodyPr wrap="square">
              <a:spAutoFit/>
            </a:bodyPr>
            <a:lstStyle/>
            <a:p>
              <a:pPr algn="ctr">
                <a:spcBef>
                  <a:spcPct val="50000"/>
                </a:spcBef>
              </a:pPr>
              <a:r>
                <a:rPr lang="en-US" altLang="zh-TW" sz="2800" b="1" dirty="0" smtClean="0">
                  <a:solidFill>
                    <a:schemeClr val="accent2"/>
                  </a:solidFill>
                  <a:latin typeface="Arial" pitchFamily="34" charset="0"/>
                </a:rPr>
                <a:t>I(0)</a:t>
              </a:r>
              <a:endParaRPr lang="en-US" altLang="zh-TW" sz="2800" baseline="30000" dirty="0">
                <a:solidFill>
                  <a:schemeClr val="accent2"/>
                </a:solidFill>
                <a:latin typeface="Symbol" pitchFamily="18" charset="2"/>
              </a:endParaRPr>
            </a:p>
          </p:txBody>
        </p:sp>
        <p:cxnSp>
          <p:nvCxnSpPr>
            <p:cNvPr id="45" name="Straight Connector 44"/>
            <p:cNvCxnSpPr/>
            <p:nvPr/>
          </p:nvCxnSpPr>
          <p:spPr>
            <a:xfrm>
              <a:off x="1581964" y="6197351"/>
              <a:ext cx="81985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5"/>
          <p:cNvSpPr>
            <a:spLocks noChangeArrowheads="1"/>
          </p:cNvSpPr>
          <p:nvPr/>
        </p:nvSpPr>
        <p:spPr bwMode="auto">
          <a:xfrm>
            <a:off x="457200" y="3175"/>
            <a:ext cx="8229600" cy="914400"/>
          </a:xfrm>
          <a:prstGeom prst="rect">
            <a:avLst/>
          </a:prstGeom>
          <a:noFill/>
          <a:ln w="9525">
            <a:noFill/>
            <a:miter lim="800000"/>
            <a:headEnd/>
            <a:tailEnd/>
          </a:ln>
        </p:spPr>
        <p:txBody>
          <a:bodyPr anchor="ctr"/>
          <a:lstStyle/>
          <a:p>
            <a:pPr algn="ctr"/>
            <a:r>
              <a:rPr lang="en-US" sz="3200" b="1" u="sng" dirty="0" smtClean="0">
                <a:solidFill>
                  <a:schemeClr val="tx2"/>
                </a:solidFill>
              </a:rPr>
              <a:t>Spectra Decay</a:t>
            </a:r>
            <a:endParaRPr lang="en-US" sz="3200" b="1" u="sng" dirty="0">
              <a:solidFill>
                <a:schemeClr val="tx2"/>
              </a:solidFill>
            </a:endParaRPr>
          </a:p>
        </p:txBody>
      </p:sp>
      <p:grpSp>
        <p:nvGrpSpPr>
          <p:cNvPr id="2" name="Group 2"/>
          <p:cNvGrpSpPr/>
          <p:nvPr/>
        </p:nvGrpSpPr>
        <p:grpSpPr>
          <a:xfrm>
            <a:off x="3502630" y="5292219"/>
            <a:ext cx="2138739" cy="1080476"/>
            <a:chOff x="1468717" y="5640095"/>
            <a:chExt cx="2138739" cy="1080476"/>
          </a:xfrm>
        </p:grpSpPr>
        <p:sp>
          <p:nvSpPr>
            <p:cNvPr id="37" name="Rectangle 3"/>
            <p:cNvSpPr>
              <a:spLocks noChangeArrowheads="1"/>
            </p:cNvSpPr>
            <p:nvPr/>
          </p:nvSpPr>
          <p:spPr bwMode="auto">
            <a:xfrm>
              <a:off x="2263738" y="5934917"/>
              <a:ext cx="1343718" cy="523220"/>
            </a:xfrm>
            <a:prstGeom prst="rect">
              <a:avLst/>
            </a:prstGeom>
            <a:noFill/>
            <a:ln w="9525">
              <a:noFill/>
              <a:miter lim="800000"/>
              <a:headEnd/>
              <a:tailEnd/>
            </a:ln>
            <a:effectLst/>
          </p:spPr>
          <p:txBody>
            <a:bodyPr wrap="square">
              <a:spAutoFit/>
            </a:bodyPr>
            <a:lstStyle/>
            <a:p>
              <a:pPr algn="ctr">
                <a:spcBef>
                  <a:spcPct val="50000"/>
                </a:spcBef>
              </a:pPr>
              <a:r>
                <a:rPr lang="en-US" altLang="zh-TW" sz="2800" b="1" dirty="0" smtClean="0">
                  <a:solidFill>
                    <a:schemeClr val="accent2"/>
                  </a:solidFill>
                  <a:latin typeface="Arial" pitchFamily="34" charset="0"/>
                </a:rPr>
                <a:t>= e</a:t>
              </a:r>
              <a:r>
                <a:rPr lang="en-US" altLang="zh-TW" sz="2800" b="1" baseline="30000" dirty="0" smtClean="0">
                  <a:solidFill>
                    <a:schemeClr val="accent2"/>
                  </a:solidFill>
                  <a:latin typeface="Arial" pitchFamily="34" charset="0"/>
                </a:rPr>
                <a:t>-t/</a:t>
              </a:r>
              <a:r>
                <a:rPr lang="en-US" altLang="zh-TW" sz="2800" baseline="30000" dirty="0" smtClean="0">
                  <a:solidFill>
                    <a:schemeClr val="accent2"/>
                  </a:solidFill>
                  <a:latin typeface="Symbol" pitchFamily="18" charset="2"/>
                </a:rPr>
                <a:t>t</a:t>
              </a:r>
              <a:endParaRPr lang="en-US" altLang="zh-TW" sz="2800" baseline="30000" dirty="0">
                <a:solidFill>
                  <a:schemeClr val="accent2"/>
                </a:solidFill>
                <a:latin typeface="Symbol" pitchFamily="18" charset="2"/>
              </a:endParaRPr>
            </a:p>
          </p:txBody>
        </p:sp>
        <p:sp>
          <p:nvSpPr>
            <p:cNvPr id="43" name="Rectangle 3"/>
            <p:cNvSpPr>
              <a:spLocks noChangeArrowheads="1"/>
            </p:cNvSpPr>
            <p:nvPr/>
          </p:nvSpPr>
          <p:spPr bwMode="auto">
            <a:xfrm>
              <a:off x="1468717" y="5640095"/>
              <a:ext cx="1109694" cy="523220"/>
            </a:xfrm>
            <a:prstGeom prst="rect">
              <a:avLst/>
            </a:prstGeom>
            <a:noFill/>
            <a:ln w="9525">
              <a:noFill/>
              <a:miter lim="800000"/>
              <a:headEnd/>
              <a:tailEnd/>
            </a:ln>
            <a:effectLst/>
          </p:spPr>
          <p:txBody>
            <a:bodyPr wrap="square">
              <a:spAutoFit/>
            </a:bodyPr>
            <a:lstStyle/>
            <a:p>
              <a:pPr algn="ctr">
                <a:spcBef>
                  <a:spcPct val="50000"/>
                </a:spcBef>
              </a:pPr>
              <a:r>
                <a:rPr lang="en-US" altLang="zh-TW" sz="2800" b="1" dirty="0" smtClean="0">
                  <a:solidFill>
                    <a:schemeClr val="accent2"/>
                  </a:solidFill>
                  <a:latin typeface="Arial" pitchFamily="34" charset="0"/>
                </a:rPr>
                <a:t>I(t)</a:t>
              </a:r>
              <a:endParaRPr lang="en-US" altLang="zh-TW" sz="2800" baseline="30000" dirty="0">
                <a:solidFill>
                  <a:schemeClr val="accent2"/>
                </a:solidFill>
                <a:latin typeface="Symbol" pitchFamily="18" charset="2"/>
              </a:endParaRPr>
            </a:p>
          </p:txBody>
        </p:sp>
        <p:sp>
          <p:nvSpPr>
            <p:cNvPr id="44" name="Rectangle 3"/>
            <p:cNvSpPr>
              <a:spLocks noChangeArrowheads="1"/>
            </p:cNvSpPr>
            <p:nvPr/>
          </p:nvSpPr>
          <p:spPr bwMode="auto">
            <a:xfrm>
              <a:off x="1581964" y="6197351"/>
              <a:ext cx="891324" cy="523220"/>
            </a:xfrm>
            <a:prstGeom prst="rect">
              <a:avLst/>
            </a:prstGeom>
            <a:noFill/>
            <a:ln w="9525">
              <a:noFill/>
              <a:miter lim="800000"/>
              <a:headEnd/>
              <a:tailEnd/>
            </a:ln>
            <a:effectLst/>
          </p:spPr>
          <p:txBody>
            <a:bodyPr wrap="square">
              <a:spAutoFit/>
            </a:bodyPr>
            <a:lstStyle/>
            <a:p>
              <a:pPr algn="ctr">
                <a:spcBef>
                  <a:spcPct val="50000"/>
                </a:spcBef>
              </a:pPr>
              <a:r>
                <a:rPr lang="en-US" altLang="zh-TW" sz="2800" b="1" dirty="0" smtClean="0">
                  <a:solidFill>
                    <a:schemeClr val="accent2"/>
                  </a:solidFill>
                  <a:latin typeface="Arial" pitchFamily="34" charset="0"/>
                </a:rPr>
                <a:t>I(0)</a:t>
              </a:r>
              <a:endParaRPr lang="en-US" altLang="zh-TW" sz="2800" baseline="30000" dirty="0">
                <a:solidFill>
                  <a:schemeClr val="accent2"/>
                </a:solidFill>
                <a:latin typeface="Symbol" pitchFamily="18" charset="2"/>
              </a:endParaRPr>
            </a:p>
          </p:txBody>
        </p:sp>
        <p:cxnSp>
          <p:nvCxnSpPr>
            <p:cNvPr id="45" name="Straight Connector 44"/>
            <p:cNvCxnSpPr/>
            <p:nvPr/>
          </p:nvCxnSpPr>
          <p:spPr>
            <a:xfrm>
              <a:off x="1581964" y="6197351"/>
              <a:ext cx="81985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4" name="Picture 2" descr="http://www.rsc.org/ej/DT/2008/b717777a/b717777a-f8.gif"/>
          <p:cNvPicPr>
            <a:picLocks noChangeAspect="1" noChangeArrowheads="1"/>
          </p:cNvPicPr>
          <p:nvPr/>
        </p:nvPicPr>
        <p:blipFill>
          <a:blip r:embed="rId3" cstate="print"/>
          <a:srcRect/>
          <a:stretch>
            <a:fillRect/>
          </a:stretch>
        </p:blipFill>
        <p:spPr bwMode="auto">
          <a:xfrm>
            <a:off x="269875" y="1441450"/>
            <a:ext cx="4270375" cy="3366188"/>
          </a:xfrm>
          <a:prstGeom prst="rect">
            <a:avLst/>
          </a:prstGeom>
          <a:noFill/>
        </p:spPr>
      </p:pic>
      <p:grpSp>
        <p:nvGrpSpPr>
          <p:cNvPr id="14" name="Group 13"/>
          <p:cNvGrpSpPr/>
          <p:nvPr/>
        </p:nvGrpSpPr>
        <p:grpSpPr>
          <a:xfrm>
            <a:off x="4814681" y="1524708"/>
            <a:ext cx="4329319" cy="2776709"/>
            <a:chOff x="4814681" y="1524708"/>
            <a:chExt cx="4329319" cy="2776709"/>
          </a:xfrm>
        </p:grpSpPr>
        <p:pic>
          <p:nvPicPr>
            <p:cNvPr id="113669" name="Picture 5"/>
            <p:cNvPicPr>
              <a:picLocks noChangeAspect="1" noChangeArrowheads="1"/>
            </p:cNvPicPr>
            <p:nvPr/>
          </p:nvPicPr>
          <p:blipFill>
            <a:blip r:embed="rId4" cstate="print"/>
            <a:srcRect/>
            <a:stretch>
              <a:fillRect/>
            </a:stretch>
          </p:blipFill>
          <p:spPr bwMode="auto">
            <a:xfrm>
              <a:off x="5334631" y="1524708"/>
              <a:ext cx="3809369" cy="2776709"/>
            </a:xfrm>
            <a:prstGeom prst="rect">
              <a:avLst/>
            </a:prstGeom>
            <a:noFill/>
            <a:ln w="9525">
              <a:noFill/>
              <a:miter lim="800000"/>
              <a:headEnd/>
              <a:tailEnd/>
            </a:ln>
          </p:spPr>
        </p:pic>
        <p:sp>
          <p:nvSpPr>
            <p:cNvPr id="13" name="Text Box 9"/>
            <p:cNvSpPr txBox="1">
              <a:spLocks noChangeArrowheads="1"/>
            </p:cNvSpPr>
            <p:nvPr/>
          </p:nvSpPr>
          <p:spPr bwMode="auto">
            <a:xfrm rot="16200000">
              <a:off x="4502755" y="2728370"/>
              <a:ext cx="993237" cy="369386"/>
            </a:xfrm>
            <a:prstGeom prst="rect">
              <a:avLst/>
            </a:prstGeom>
            <a:noFill/>
            <a:ln w="9525">
              <a:noFill/>
              <a:miter lim="800000"/>
              <a:headEnd/>
              <a:tailEnd/>
            </a:ln>
            <a:effectLst/>
          </p:spPr>
          <p:txBody>
            <a:bodyPr wrap="none">
              <a:spAutoFit/>
            </a:bodyPr>
            <a:lstStyle/>
            <a:p>
              <a:pPr eaLnBrk="0" hangingPunct="0"/>
              <a:r>
                <a:rPr lang="en-US" dirty="0"/>
                <a:t>intensity</a:t>
              </a:r>
            </a:p>
          </p:txBody>
        </p:sp>
      </p:grpSp>
    </p:spTree>
    <p:extLst>
      <p:ext uri="{BB962C8B-B14F-4D97-AF65-F5344CB8AC3E}">
        <p14:creationId xmlns="" xmlns:p14="http://schemas.microsoft.com/office/powerpoint/2010/main" val="888185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ChangeArrowheads="1"/>
          </p:cNvSpPr>
          <p:nvPr/>
        </p:nvSpPr>
        <p:spPr bwMode="auto">
          <a:xfrm>
            <a:off x="457200" y="3175"/>
            <a:ext cx="8229600" cy="914400"/>
          </a:xfrm>
          <a:prstGeom prst="rect">
            <a:avLst/>
          </a:prstGeom>
          <a:noFill/>
          <a:ln w="9525">
            <a:noFill/>
            <a:miter lim="800000"/>
            <a:headEnd/>
            <a:tailEnd/>
          </a:ln>
        </p:spPr>
        <p:txBody>
          <a:bodyPr anchor="ctr"/>
          <a:lstStyle/>
          <a:p>
            <a:pPr algn="ctr"/>
            <a:r>
              <a:rPr lang="en-US" sz="3200" b="1" u="sng" dirty="0" smtClean="0">
                <a:solidFill>
                  <a:schemeClr val="tx2"/>
                </a:solidFill>
              </a:rPr>
              <a:t>Why do we care about lifetimes?</a:t>
            </a:r>
            <a:endParaRPr lang="en-US" sz="3200" b="1" u="sng" dirty="0">
              <a:solidFill>
                <a:schemeClr val="tx2"/>
              </a:solidFill>
            </a:endParaRPr>
          </a:p>
        </p:txBody>
      </p:sp>
      <p:sp>
        <p:nvSpPr>
          <p:cNvPr id="10" name="Content Placeholder 2"/>
          <p:cNvSpPr>
            <a:spLocks noGrp="1"/>
          </p:cNvSpPr>
          <p:nvPr>
            <p:ph idx="1"/>
          </p:nvPr>
        </p:nvSpPr>
        <p:spPr>
          <a:xfrm>
            <a:off x="457200" y="758286"/>
            <a:ext cx="8229600" cy="6099714"/>
          </a:xfrm>
        </p:spPr>
        <p:txBody>
          <a:bodyPr>
            <a:noAutofit/>
          </a:bodyPr>
          <a:lstStyle/>
          <a:p>
            <a:pPr>
              <a:spcAft>
                <a:spcPts val="500"/>
              </a:spcAft>
            </a:pPr>
            <a:r>
              <a:rPr lang="en-US" sz="2400" dirty="0" smtClean="0"/>
              <a:t>Electron transfer rates</a:t>
            </a:r>
          </a:p>
          <a:p>
            <a:pPr>
              <a:spcAft>
                <a:spcPts val="500"/>
              </a:spcAft>
            </a:pPr>
            <a:r>
              <a:rPr lang="en-US" sz="2400" dirty="0" smtClean="0"/>
              <a:t>Energy transfer rates</a:t>
            </a:r>
          </a:p>
          <a:p>
            <a:pPr>
              <a:spcAft>
                <a:spcPts val="500"/>
              </a:spcAft>
            </a:pPr>
            <a:r>
              <a:rPr lang="en-US" sz="2400" dirty="0" smtClean="0"/>
              <a:t>Distance dependence</a:t>
            </a:r>
          </a:p>
          <a:p>
            <a:pPr>
              <a:spcAft>
                <a:spcPts val="500"/>
              </a:spcAft>
            </a:pPr>
            <a:r>
              <a:rPr lang="en-US" sz="2400" dirty="0" smtClean="0"/>
              <a:t>Distinguish static and dynamic quenching</a:t>
            </a:r>
          </a:p>
          <a:p>
            <a:pPr>
              <a:spcAft>
                <a:spcPts val="500"/>
              </a:spcAft>
            </a:pPr>
            <a:r>
              <a:rPr lang="en-US" sz="2400" dirty="0" smtClean="0"/>
              <a:t>Fluorescence resonance energy transfer (FRET)</a:t>
            </a:r>
          </a:p>
          <a:p>
            <a:pPr>
              <a:spcAft>
                <a:spcPts val="500"/>
              </a:spcAft>
            </a:pPr>
            <a:r>
              <a:rPr lang="en-US" sz="2400" dirty="0" smtClean="0"/>
              <a:t>Track solvation dynamics</a:t>
            </a:r>
          </a:p>
          <a:p>
            <a:pPr>
              <a:spcAft>
                <a:spcPts val="500"/>
              </a:spcAft>
            </a:pPr>
            <a:r>
              <a:rPr lang="en-US" sz="2400" dirty="0" smtClean="0"/>
              <a:t>Rotational dynamics</a:t>
            </a:r>
          </a:p>
          <a:p>
            <a:pPr>
              <a:spcAft>
                <a:spcPts val="500"/>
              </a:spcAft>
            </a:pPr>
            <a:r>
              <a:rPr lang="en-US" sz="2400" dirty="0" smtClean="0"/>
              <a:t>Measure local friction (</a:t>
            </a:r>
            <a:r>
              <a:rPr lang="en-US" sz="2400" dirty="0" err="1" smtClean="0"/>
              <a:t>microviscosity</a:t>
            </a:r>
            <a:r>
              <a:rPr lang="en-US" sz="2400" dirty="0" smtClean="0"/>
              <a:t>)</a:t>
            </a:r>
          </a:p>
          <a:p>
            <a:pPr>
              <a:spcAft>
                <a:spcPts val="500"/>
              </a:spcAft>
            </a:pPr>
            <a:r>
              <a:rPr lang="en-US" sz="2400" dirty="0" smtClean="0"/>
              <a:t>Track chemical reactions</a:t>
            </a:r>
          </a:p>
          <a:p>
            <a:pPr>
              <a:spcAft>
                <a:spcPts val="500"/>
              </a:spcAft>
            </a:pPr>
            <a:r>
              <a:rPr lang="en-US" sz="2400" i="1" dirty="0" err="1" smtClean="0"/>
              <a:t>k</a:t>
            </a:r>
            <a:r>
              <a:rPr lang="en-US" sz="2400" i="1" baseline="-25000" dirty="0" err="1" smtClean="0"/>
              <a:t>r</a:t>
            </a:r>
            <a:r>
              <a:rPr lang="en-US" sz="2400" dirty="0" smtClean="0"/>
              <a:t> and </a:t>
            </a:r>
            <a:r>
              <a:rPr lang="en-US" sz="2400" i="1" dirty="0" err="1" smtClean="0"/>
              <a:t>k</a:t>
            </a:r>
            <a:r>
              <a:rPr lang="en-US" sz="2400" i="1" baseline="-25000" dirty="0" err="1" smtClean="0"/>
              <a:t>nr</a:t>
            </a:r>
            <a:r>
              <a:rPr lang="en-US" sz="2400" i="1" baseline="-25000" dirty="0" smtClean="0"/>
              <a:t> </a:t>
            </a:r>
            <a:r>
              <a:rPr lang="en-US" sz="2400" i="1" dirty="0" smtClean="0"/>
              <a:t>(if you know </a:t>
            </a:r>
            <a:r>
              <a:rPr lang="en-US" sz="2400" i="1" dirty="0" smtClean="0">
                <a:latin typeface="Symbol" pitchFamily="18" charset="2"/>
              </a:rPr>
              <a:t>F</a:t>
            </a:r>
            <a:r>
              <a:rPr lang="en-US" sz="2400" i="1" dirty="0" smtClean="0"/>
              <a:t>)</a:t>
            </a:r>
            <a:endParaRPr lang="en-US" sz="2400" i="1" baseline="-25000" dirty="0" smtClean="0"/>
          </a:p>
          <a:p>
            <a:pPr>
              <a:spcAft>
                <a:spcPts val="500"/>
              </a:spcAft>
            </a:pPr>
            <a:r>
              <a:rPr lang="en-US" sz="2400" dirty="0" smtClean="0"/>
              <a:t>GFP- Nobel prize, expression studies</a:t>
            </a:r>
          </a:p>
          <a:p>
            <a:pPr>
              <a:spcAft>
                <a:spcPts val="500"/>
              </a:spcAft>
            </a:pPr>
            <a:r>
              <a:rPr lang="en-US" sz="2400" dirty="0" smtClean="0"/>
              <a:t>Sensing</a:t>
            </a:r>
            <a:endParaRPr lang="en-US" sz="2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5"/>
          <p:cNvSpPr>
            <a:spLocks noChangeArrowheads="1"/>
          </p:cNvSpPr>
          <p:nvPr/>
        </p:nvSpPr>
        <p:spPr bwMode="auto">
          <a:xfrm>
            <a:off x="438150" y="3175"/>
            <a:ext cx="8229600" cy="914400"/>
          </a:xfrm>
          <a:prstGeom prst="rect">
            <a:avLst/>
          </a:prstGeom>
          <a:noFill/>
          <a:ln w="9525">
            <a:noFill/>
            <a:miter lim="800000"/>
            <a:headEnd/>
            <a:tailEnd/>
          </a:ln>
        </p:spPr>
        <p:txBody>
          <a:bodyPr anchor="ctr"/>
          <a:lstStyle/>
          <a:p>
            <a:pPr algn="ctr"/>
            <a:r>
              <a:rPr lang="en-US" sz="3200" b="1" u="sng" dirty="0" smtClean="0">
                <a:solidFill>
                  <a:schemeClr val="tx2"/>
                </a:solidFill>
              </a:rPr>
              <a:t>Lifetime Measurements</a:t>
            </a:r>
            <a:endParaRPr lang="en-US" sz="3200" b="1" u="sng" dirty="0">
              <a:solidFill>
                <a:schemeClr val="tx2"/>
              </a:solidFill>
            </a:endParaRPr>
          </a:p>
        </p:txBody>
      </p:sp>
      <p:grpSp>
        <p:nvGrpSpPr>
          <p:cNvPr id="6" name="Group 5"/>
          <p:cNvGrpSpPr/>
          <p:nvPr/>
        </p:nvGrpSpPr>
        <p:grpSpPr>
          <a:xfrm>
            <a:off x="5219563" y="3026023"/>
            <a:ext cx="3174808" cy="3574588"/>
            <a:chOff x="570163" y="1600207"/>
            <a:chExt cx="3174808" cy="3574588"/>
          </a:xfrm>
        </p:grpSpPr>
        <p:grpSp>
          <p:nvGrpSpPr>
            <p:cNvPr id="2" name="Group 13"/>
            <p:cNvGrpSpPr>
              <a:grpSpLocks/>
            </p:cNvGrpSpPr>
            <p:nvPr/>
          </p:nvGrpSpPr>
          <p:grpSpPr bwMode="auto">
            <a:xfrm>
              <a:off x="570163" y="2401726"/>
              <a:ext cx="3174808" cy="2121846"/>
              <a:chOff x="4160" y="2115"/>
              <a:chExt cx="1396" cy="933"/>
            </a:xfrm>
          </p:grpSpPr>
          <p:grpSp>
            <p:nvGrpSpPr>
              <p:cNvPr id="3" name="Group 7"/>
              <p:cNvGrpSpPr>
                <a:grpSpLocks/>
              </p:cNvGrpSpPr>
              <p:nvPr/>
            </p:nvGrpSpPr>
            <p:grpSpPr bwMode="auto">
              <a:xfrm>
                <a:off x="4160" y="2115"/>
                <a:ext cx="1396" cy="933"/>
                <a:chOff x="3933" y="981"/>
                <a:chExt cx="1396" cy="933"/>
              </a:xfrm>
            </p:grpSpPr>
            <p:sp>
              <p:nvSpPr>
                <p:cNvPr id="594952" name="Line 8"/>
                <p:cNvSpPr>
                  <a:spLocks noChangeShapeType="1"/>
                </p:cNvSpPr>
                <p:nvPr/>
              </p:nvSpPr>
              <p:spPr bwMode="auto">
                <a:xfrm>
                  <a:off x="4105" y="981"/>
                  <a:ext cx="0" cy="771"/>
                </a:xfrm>
                <a:prstGeom prst="line">
                  <a:avLst/>
                </a:prstGeom>
                <a:noFill/>
                <a:ln w="38100">
                  <a:solidFill>
                    <a:schemeClr val="tx1"/>
                  </a:solidFill>
                  <a:round/>
                  <a:headEnd/>
                  <a:tailEnd/>
                </a:ln>
                <a:effectLst/>
              </p:spPr>
              <p:txBody>
                <a:bodyPr/>
                <a:lstStyle/>
                <a:p>
                  <a:endParaRPr lang="en-US"/>
                </a:p>
              </p:txBody>
            </p:sp>
            <p:sp>
              <p:nvSpPr>
                <p:cNvPr id="594953" name="Line 9"/>
                <p:cNvSpPr>
                  <a:spLocks noChangeShapeType="1"/>
                </p:cNvSpPr>
                <p:nvPr/>
              </p:nvSpPr>
              <p:spPr bwMode="auto">
                <a:xfrm>
                  <a:off x="4105" y="1752"/>
                  <a:ext cx="1224" cy="0"/>
                </a:xfrm>
                <a:prstGeom prst="line">
                  <a:avLst/>
                </a:prstGeom>
                <a:noFill/>
                <a:ln w="38100">
                  <a:solidFill>
                    <a:schemeClr val="tx1"/>
                  </a:solidFill>
                  <a:round/>
                  <a:headEnd/>
                  <a:tailEnd type="triangle" w="med" len="med"/>
                </a:ln>
                <a:effectLst/>
              </p:spPr>
              <p:txBody>
                <a:bodyPr/>
                <a:lstStyle/>
                <a:p>
                  <a:endParaRPr lang="en-US"/>
                </a:p>
              </p:txBody>
            </p:sp>
            <p:sp>
              <p:nvSpPr>
                <p:cNvPr id="594954" name="Text Box 10"/>
                <p:cNvSpPr txBox="1">
                  <a:spLocks noChangeArrowheads="1"/>
                </p:cNvSpPr>
                <p:nvPr/>
              </p:nvSpPr>
              <p:spPr bwMode="auto">
                <a:xfrm rot="16200000">
                  <a:off x="3733" y="1274"/>
                  <a:ext cx="561" cy="162"/>
                </a:xfrm>
                <a:prstGeom prst="rect">
                  <a:avLst/>
                </a:prstGeom>
                <a:noFill/>
                <a:ln w="9525">
                  <a:noFill/>
                  <a:miter lim="800000"/>
                  <a:headEnd/>
                  <a:tailEnd/>
                </a:ln>
                <a:effectLst/>
              </p:spPr>
              <p:txBody>
                <a:bodyPr wrap="square">
                  <a:spAutoFit/>
                </a:bodyPr>
                <a:lstStyle/>
                <a:p>
                  <a:pPr algn="ctr">
                    <a:spcBef>
                      <a:spcPct val="50000"/>
                    </a:spcBef>
                  </a:pPr>
                  <a:r>
                    <a:rPr lang="en-US" altLang="zh-CN" dirty="0" smtClean="0"/>
                    <a:t>Intensity</a:t>
                  </a:r>
                  <a:endParaRPr lang="en-US" altLang="zh-CN" baseline="-25000" dirty="0"/>
                </a:p>
              </p:txBody>
            </p:sp>
            <p:sp>
              <p:nvSpPr>
                <p:cNvPr id="594955" name="Text Box 11"/>
                <p:cNvSpPr txBox="1">
                  <a:spLocks noChangeArrowheads="1"/>
                </p:cNvSpPr>
                <p:nvPr/>
              </p:nvSpPr>
              <p:spPr bwMode="auto">
                <a:xfrm>
                  <a:off x="4496" y="1752"/>
                  <a:ext cx="454" cy="162"/>
                </a:xfrm>
                <a:prstGeom prst="rect">
                  <a:avLst/>
                </a:prstGeom>
                <a:noFill/>
                <a:ln w="9525">
                  <a:noFill/>
                  <a:miter lim="800000"/>
                  <a:headEnd/>
                  <a:tailEnd/>
                </a:ln>
                <a:effectLst/>
              </p:spPr>
              <p:txBody>
                <a:bodyPr>
                  <a:spAutoFit/>
                </a:bodyPr>
                <a:lstStyle/>
                <a:p>
                  <a:pPr>
                    <a:spcBef>
                      <a:spcPct val="50000"/>
                    </a:spcBef>
                  </a:pPr>
                  <a:r>
                    <a:rPr lang="en-US" altLang="zh-CN" dirty="0" smtClean="0"/>
                    <a:t>time</a:t>
                  </a:r>
                  <a:endParaRPr lang="en-US" altLang="zh-CN" dirty="0"/>
                </a:p>
              </p:txBody>
            </p:sp>
          </p:grpSp>
          <p:sp>
            <p:nvSpPr>
              <p:cNvPr id="594956" name="Freeform 12"/>
              <p:cNvSpPr>
                <a:spLocks/>
              </p:cNvSpPr>
              <p:nvPr/>
            </p:nvSpPr>
            <p:spPr bwMode="auto">
              <a:xfrm>
                <a:off x="4331" y="2152"/>
                <a:ext cx="409" cy="711"/>
              </a:xfrm>
              <a:custGeom>
                <a:avLst/>
                <a:gdLst/>
                <a:ahLst/>
                <a:cxnLst>
                  <a:cxn ang="0">
                    <a:pos x="0" y="688"/>
                  </a:cxn>
                  <a:cxn ang="0">
                    <a:pos x="137" y="552"/>
                  </a:cxn>
                  <a:cxn ang="0">
                    <a:pos x="182" y="8"/>
                  </a:cxn>
                  <a:cxn ang="0">
                    <a:pos x="227" y="598"/>
                  </a:cxn>
                  <a:cxn ang="0">
                    <a:pos x="499" y="688"/>
                  </a:cxn>
                </a:cxnLst>
                <a:rect l="0" t="0" r="r" b="b"/>
                <a:pathLst>
                  <a:path w="499" h="711">
                    <a:moveTo>
                      <a:pt x="0" y="688"/>
                    </a:moveTo>
                    <a:cubicBezTo>
                      <a:pt x="53" y="676"/>
                      <a:pt x="107" y="665"/>
                      <a:pt x="137" y="552"/>
                    </a:cubicBezTo>
                    <a:cubicBezTo>
                      <a:pt x="167" y="439"/>
                      <a:pt x="167" y="0"/>
                      <a:pt x="182" y="8"/>
                    </a:cubicBezTo>
                    <a:cubicBezTo>
                      <a:pt x="197" y="16"/>
                      <a:pt x="174" y="485"/>
                      <a:pt x="227" y="598"/>
                    </a:cubicBezTo>
                    <a:cubicBezTo>
                      <a:pt x="280" y="711"/>
                      <a:pt x="454" y="673"/>
                      <a:pt x="499" y="688"/>
                    </a:cubicBezTo>
                  </a:path>
                </a:pathLst>
              </a:custGeom>
              <a:noFill/>
              <a:ln w="38100" cmpd="sng">
                <a:solidFill>
                  <a:schemeClr val="tx1"/>
                </a:solidFill>
                <a:round/>
                <a:headEnd/>
                <a:tailEnd/>
              </a:ln>
              <a:effectLst/>
            </p:spPr>
            <p:txBody>
              <a:bodyPr/>
              <a:lstStyle/>
              <a:p>
                <a:endParaRPr lang="en-US"/>
              </a:p>
            </p:txBody>
          </p:sp>
        </p:grpSp>
        <p:sp>
          <p:nvSpPr>
            <p:cNvPr id="594966" name="Text Box 22"/>
            <p:cNvSpPr txBox="1">
              <a:spLocks noChangeArrowheads="1"/>
            </p:cNvSpPr>
            <p:nvPr/>
          </p:nvSpPr>
          <p:spPr bwMode="auto">
            <a:xfrm>
              <a:off x="1525588" y="2079624"/>
              <a:ext cx="1350962" cy="369332"/>
            </a:xfrm>
            <a:prstGeom prst="rect">
              <a:avLst/>
            </a:prstGeom>
            <a:noFill/>
            <a:ln w="9525">
              <a:noFill/>
              <a:miter lim="800000"/>
              <a:headEnd/>
              <a:tailEnd/>
            </a:ln>
            <a:effectLst/>
          </p:spPr>
          <p:txBody>
            <a:bodyPr wrap="square">
              <a:spAutoFit/>
            </a:bodyPr>
            <a:lstStyle/>
            <a:p>
              <a:pPr algn="ctr">
                <a:spcBef>
                  <a:spcPct val="50000"/>
                </a:spcBef>
              </a:pPr>
              <a:r>
                <a:rPr lang="en-US" altLang="zh-CN" dirty="0"/>
                <a:t>Light source </a:t>
              </a:r>
            </a:p>
          </p:txBody>
        </p:sp>
        <p:sp>
          <p:nvSpPr>
            <p:cNvPr id="28" name="TextBox 27"/>
            <p:cNvSpPr txBox="1"/>
            <p:nvPr/>
          </p:nvSpPr>
          <p:spPr>
            <a:xfrm>
              <a:off x="1095602" y="1600207"/>
              <a:ext cx="2362199" cy="461665"/>
            </a:xfrm>
            <a:prstGeom prst="rect">
              <a:avLst/>
            </a:prstGeom>
            <a:noFill/>
          </p:spPr>
          <p:txBody>
            <a:bodyPr wrap="square" rtlCol="0">
              <a:spAutoFit/>
            </a:bodyPr>
            <a:lstStyle/>
            <a:p>
              <a:pPr algn="ctr"/>
              <a:r>
                <a:rPr lang="en-US" sz="2400" b="1" u="sng" dirty="0" smtClean="0"/>
                <a:t>Time Domain</a:t>
              </a:r>
            </a:p>
          </p:txBody>
        </p:sp>
        <p:sp>
          <p:nvSpPr>
            <p:cNvPr id="31" name="Text Box 22"/>
            <p:cNvSpPr txBox="1">
              <a:spLocks noChangeArrowheads="1"/>
            </p:cNvSpPr>
            <p:nvPr/>
          </p:nvSpPr>
          <p:spPr bwMode="auto">
            <a:xfrm>
              <a:off x="1347107" y="4805463"/>
              <a:ext cx="1809750" cy="369332"/>
            </a:xfrm>
            <a:prstGeom prst="rect">
              <a:avLst/>
            </a:prstGeom>
            <a:noFill/>
            <a:ln w="9525">
              <a:noFill/>
              <a:miter lim="800000"/>
              <a:headEnd/>
              <a:tailEnd/>
            </a:ln>
            <a:effectLst/>
          </p:spPr>
          <p:txBody>
            <a:bodyPr wrap="square">
              <a:spAutoFit/>
            </a:bodyPr>
            <a:lstStyle/>
            <a:p>
              <a:pPr>
                <a:spcBef>
                  <a:spcPct val="50000"/>
                </a:spcBef>
              </a:pPr>
              <a:r>
                <a:rPr lang="en-US" altLang="zh-CN" dirty="0" smtClean="0"/>
                <a:t>Pulsed Method</a:t>
              </a:r>
              <a:endParaRPr lang="en-US" altLang="zh-CN" dirty="0"/>
            </a:p>
          </p:txBody>
        </p:sp>
      </p:grpSp>
      <p:grpSp>
        <p:nvGrpSpPr>
          <p:cNvPr id="4" name="Group 3"/>
          <p:cNvGrpSpPr/>
          <p:nvPr/>
        </p:nvGrpSpPr>
        <p:grpSpPr>
          <a:xfrm>
            <a:off x="320743" y="3015276"/>
            <a:ext cx="3937745" cy="3577767"/>
            <a:chOff x="4906960" y="1600207"/>
            <a:chExt cx="3937745" cy="3577767"/>
          </a:xfrm>
        </p:grpSpPr>
        <p:sp>
          <p:nvSpPr>
            <p:cNvPr id="594950" name="Text Box 6"/>
            <p:cNvSpPr txBox="1">
              <a:spLocks noChangeArrowheads="1"/>
            </p:cNvSpPr>
            <p:nvPr/>
          </p:nvSpPr>
          <p:spPr bwMode="auto">
            <a:xfrm>
              <a:off x="4906960" y="4808642"/>
              <a:ext cx="3937745" cy="369332"/>
            </a:xfrm>
            <a:prstGeom prst="rect">
              <a:avLst/>
            </a:prstGeom>
            <a:noFill/>
            <a:ln w="9525">
              <a:noFill/>
              <a:miter lim="800000"/>
              <a:headEnd/>
              <a:tailEnd/>
            </a:ln>
            <a:effectLst/>
          </p:spPr>
          <p:txBody>
            <a:bodyPr wrap="square">
              <a:spAutoFit/>
            </a:bodyPr>
            <a:lstStyle/>
            <a:p>
              <a:pPr>
                <a:spcBef>
                  <a:spcPct val="50000"/>
                </a:spcBef>
              </a:pPr>
              <a:r>
                <a:rPr lang="en-US" altLang="zh-CN" dirty="0" smtClean="0"/>
                <a:t>Harmonic </a:t>
              </a:r>
              <a:r>
                <a:rPr lang="en-US" altLang="zh-CN" dirty="0"/>
                <a:t>or phase-modulation method</a:t>
              </a:r>
            </a:p>
          </p:txBody>
        </p:sp>
        <p:sp>
          <p:nvSpPr>
            <p:cNvPr id="29" name="TextBox 28"/>
            <p:cNvSpPr txBox="1"/>
            <p:nvPr/>
          </p:nvSpPr>
          <p:spPr>
            <a:xfrm>
              <a:off x="5543551" y="1600207"/>
              <a:ext cx="2601912" cy="461665"/>
            </a:xfrm>
            <a:prstGeom prst="rect">
              <a:avLst/>
            </a:prstGeom>
            <a:noFill/>
          </p:spPr>
          <p:txBody>
            <a:bodyPr wrap="square" rtlCol="0">
              <a:spAutoFit/>
            </a:bodyPr>
            <a:lstStyle/>
            <a:p>
              <a:pPr algn="ctr"/>
              <a:r>
                <a:rPr lang="en-US" sz="2400" b="1" u="sng" dirty="0" smtClean="0"/>
                <a:t>Frequency Domain</a:t>
              </a:r>
              <a:endParaRPr lang="en-US" sz="2400" b="1" u="sng" dirty="0"/>
            </a:p>
          </p:txBody>
        </p:sp>
        <p:grpSp>
          <p:nvGrpSpPr>
            <p:cNvPr id="33" name="Group 32"/>
            <p:cNvGrpSpPr/>
            <p:nvPr/>
          </p:nvGrpSpPr>
          <p:grpSpPr>
            <a:xfrm>
              <a:off x="4907242" y="2185737"/>
              <a:ext cx="3417597" cy="2528332"/>
              <a:chOff x="4684205" y="4843212"/>
              <a:chExt cx="2191258" cy="1621088"/>
            </a:xfrm>
          </p:grpSpPr>
          <p:sp>
            <p:nvSpPr>
              <p:cNvPr id="26" name="Freeform 25"/>
              <p:cNvSpPr/>
              <p:nvPr/>
            </p:nvSpPr>
            <p:spPr>
              <a:xfrm>
                <a:off x="4991100" y="5267722"/>
                <a:ext cx="1702594" cy="583010"/>
              </a:xfrm>
              <a:custGeom>
                <a:avLst/>
                <a:gdLst>
                  <a:gd name="connsiteX0" fmla="*/ 0 w 1702594"/>
                  <a:gd name="connsiteY0" fmla="*/ 101997 h 583010"/>
                  <a:gd name="connsiteX1" fmla="*/ 33338 w 1702594"/>
                  <a:gd name="connsiteY1" fmla="*/ 42466 h 583010"/>
                  <a:gd name="connsiteX2" fmla="*/ 71438 w 1702594"/>
                  <a:gd name="connsiteY2" fmla="*/ 9128 h 583010"/>
                  <a:gd name="connsiteX3" fmla="*/ 119063 w 1702594"/>
                  <a:gd name="connsiteY3" fmla="*/ 13891 h 583010"/>
                  <a:gd name="connsiteX4" fmla="*/ 164306 w 1702594"/>
                  <a:gd name="connsiteY4" fmla="*/ 80566 h 583010"/>
                  <a:gd name="connsiteX5" fmla="*/ 214313 w 1702594"/>
                  <a:gd name="connsiteY5" fmla="*/ 202009 h 583010"/>
                  <a:gd name="connsiteX6" fmla="*/ 292894 w 1702594"/>
                  <a:gd name="connsiteY6" fmla="*/ 413941 h 583010"/>
                  <a:gd name="connsiteX7" fmla="*/ 352425 w 1702594"/>
                  <a:gd name="connsiteY7" fmla="*/ 521097 h 583010"/>
                  <a:gd name="connsiteX8" fmla="*/ 411956 w 1702594"/>
                  <a:gd name="connsiteY8" fmla="*/ 575866 h 583010"/>
                  <a:gd name="connsiteX9" fmla="*/ 473869 w 1702594"/>
                  <a:gd name="connsiteY9" fmla="*/ 540147 h 583010"/>
                  <a:gd name="connsiteX10" fmla="*/ 569119 w 1702594"/>
                  <a:gd name="connsiteY10" fmla="*/ 318691 h 583010"/>
                  <a:gd name="connsiteX11" fmla="*/ 652463 w 1702594"/>
                  <a:gd name="connsiteY11" fmla="*/ 99616 h 583010"/>
                  <a:gd name="connsiteX12" fmla="*/ 711994 w 1702594"/>
                  <a:gd name="connsiteY12" fmla="*/ 13891 h 583010"/>
                  <a:gd name="connsiteX13" fmla="*/ 766763 w 1702594"/>
                  <a:gd name="connsiteY13" fmla="*/ 16272 h 583010"/>
                  <a:gd name="connsiteX14" fmla="*/ 831056 w 1702594"/>
                  <a:gd name="connsiteY14" fmla="*/ 99616 h 583010"/>
                  <a:gd name="connsiteX15" fmla="*/ 902494 w 1702594"/>
                  <a:gd name="connsiteY15" fmla="*/ 280591 h 583010"/>
                  <a:gd name="connsiteX16" fmla="*/ 971550 w 1702594"/>
                  <a:gd name="connsiteY16" fmla="*/ 473472 h 583010"/>
                  <a:gd name="connsiteX17" fmla="*/ 1045369 w 1702594"/>
                  <a:gd name="connsiteY17" fmla="*/ 571103 h 583010"/>
                  <a:gd name="connsiteX18" fmla="*/ 1116806 w 1702594"/>
                  <a:gd name="connsiteY18" fmla="*/ 544909 h 583010"/>
                  <a:gd name="connsiteX19" fmla="*/ 1204913 w 1702594"/>
                  <a:gd name="connsiteY19" fmla="*/ 354409 h 583010"/>
                  <a:gd name="connsiteX20" fmla="*/ 1295400 w 1702594"/>
                  <a:gd name="connsiteY20" fmla="*/ 113903 h 583010"/>
                  <a:gd name="connsiteX21" fmla="*/ 1347788 w 1702594"/>
                  <a:gd name="connsiteY21" fmla="*/ 30559 h 583010"/>
                  <a:gd name="connsiteX22" fmla="*/ 1393031 w 1702594"/>
                  <a:gd name="connsiteY22" fmla="*/ 6747 h 583010"/>
                  <a:gd name="connsiteX23" fmla="*/ 1440656 w 1702594"/>
                  <a:gd name="connsiteY23" fmla="*/ 30559 h 583010"/>
                  <a:gd name="connsiteX24" fmla="*/ 1519238 w 1702594"/>
                  <a:gd name="connsiteY24" fmla="*/ 190103 h 583010"/>
                  <a:gd name="connsiteX25" fmla="*/ 1621631 w 1702594"/>
                  <a:gd name="connsiteY25" fmla="*/ 475853 h 583010"/>
                  <a:gd name="connsiteX26" fmla="*/ 1654969 w 1702594"/>
                  <a:gd name="connsiteY26" fmla="*/ 533003 h 583010"/>
                  <a:gd name="connsiteX27" fmla="*/ 1702594 w 1702594"/>
                  <a:gd name="connsiteY27" fmla="*/ 568722 h 583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02594" h="583010">
                    <a:moveTo>
                      <a:pt x="0" y="101997"/>
                    </a:moveTo>
                    <a:cubicBezTo>
                      <a:pt x="10716" y="79970"/>
                      <a:pt x="21432" y="57944"/>
                      <a:pt x="33338" y="42466"/>
                    </a:cubicBezTo>
                    <a:cubicBezTo>
                      <a:pt x="45244" y="26988"/>
                      <a:pt x="57150" y="13891"/>
                      <a:pt x="71438" y="9128"/>
                    </a:cubicBezTo>
                    <a:cubicBezTo>
                      <a:pt x="85726" y="4365"/>
                      <a:pt x="103585" y="1985"/>
                      <a:pt x="119063" y="13891"/>
                    </a:cubicBezTo>
                    <a:cubicBezTo>
                      <a:pt x="134541" y="25797"/>
                      <a:pt x="148431" y="49213"/>
                      <a:pt x="164306" y="80566"/>
                    </a:cubicBezTo>
                    <a:cubicBezTo>
                      <a:pt x="180181" y="111919"/>
                      <a:pt x="192882" y="146447"/>
                      <a:pt x="214313" y="202009"/>
                    </a:cubicBezTo>
                    <a:cubicBezTo>
                      <a:pt x="235744" y="257571"/>
                      <a:pt x="269875" y="360760"/>
                      <a:pt x="292894" y="413941"/>
                    </a:cubicBezTo>
                    <a:cubicBezTo>
                      <a:pt x="315913" y="467122"/>
                      <a:pt x="332581" y="494109"/>
                      <a:pt x="352425" y="521097"/>
                    </a:cubicBezTo>
                    <a:cubicBezTo>
                      <a:pt x="372269" y="548085"/>
                      <a:pt x="391715" y="572691"/>
                      <a:pt x="411956" y="575866"/>
                    </a:cubicBezTo>
                    <a:cubicBezTo>
                      <a:pt x="432197" y="579041"/>
                      <a:pt x="447675" y="583010"/>
                      <a:pt x="473869" y="540147"/>
                    </a:cubicBezTo>
                    <a:cubicBezTo>
                      <a:pt x="500063" y="497285"/>
                      <a:pt x="539353" y="392113"/>
                      <a:pt x="569119" y="318691"/>
                    </a:cubicBezTo>
                    <a:cubicBezTo>
                      <a:pt x="598885" y="245269"/>
                      <a:pt x="628651" y="150416"/>
                      <a:pt x="652463" y="99616"/>
                    </a:cubicBezTo>
                    <a:cubicBezTo>
                      <a:pt x="676275" y="48816"/>
                      <a:pt x="692944" y="27782"/>
                      <a:pt x="711994" y="13891"/>
                    </a:cubicBezTo>
                    <a:cubicBezTo>
                      <a:pt x="731044" y="0"/>
                      <a:pt x="746919" y="1985"/>
                      <a:pt x="766763" y="16272"/>
                    </a:cubicBezTo>
                    <a:cubicBezTo>
                      <a:pt x="786607" y="30559"/>
                      <a:pt x="808434" y="55563"/>
                      <a:pt x="831056" y="99616"/>
                    </a:cubicBezTo>
                    <a:cubicBezTo>
                      <a:pt x="853678" y="143669"/>
                      <a:pt x="879078" y="218282"/>
                      <a:pt x="902494" y="280591"/>
                    </a:cubicBezTo>
                    <a:cubicBezTo>
                      <a:pt x="925910" y="342900"/>
                      <a:pt x="947738" y="425053"/>
                      <a:pt x="971550" y="473472"/>
                    </a:cubicBezTo>
                    <a:cubicBezTo>
                      <a:pt x="995362" y="521891"/>
                      <a:pt x="1021160" y="559197"/>
                      <a:pt x="1045369" y="571103"/>
                    </a:cubicBezTo>
                    <a:cubicBezTo>
                      <a:pt x="1069578" y="583009"/>
                      <a:pt x="1090215" y="581025"/>
                      <a:pt x="1116806" y="544909"/>
                    </a:cubicBezTo>
                    <a:cubicBezTo>
                      <a:pt x="1143397" y="508793"/>
                      <a:pt x="1175147" y="426243"/>
                      <a:pt x="1204913" y="354409"/>
                    </a:cubicBezTo>
                    <a:cubicBezTo>
                      <a:pt x="1234679" y="282575"/>
                      <a:pt x="1271588" y="167878"/>
                      <a:pt x="1295400" y="113903"/>
                    </a:cubicBezTo>
                    <a:cubicBezTo>
                      <a:pt x="1319212" y="59928"/>
                      <a:pt x="1331516" y="48418"/>
                      <a:pt x="1347788" y="30559"/>
                    </a:cubicBezTo>
                    <a:cubicBezTo>
                      <a:pt x="1364060" y="12700"/>
                      <a:pt x="1377553" y="6747"/>
                      <a:pt x="1393031" y="6747"/>
                    </a:cubicBezTo>
                    <a:cubicBezTo>
                      <a:pt x="1408509" y="6747"/>
                      <a:pt x="1419622" y="0"/>
                      <a:pt x="1440656" y="30559"/>
                    </a:cubicBezTo>
                    <a:cubicBezTo>
                      <a:pt x="1461690" y="61118"/>
                      <a:pt x="1489076" y="115887"/>
                      <a:pt x="1519238" y="190103"/>
                    </a:cubicBezTo>
                    <a:cubicBezTo>
                      <a:pt x="1549400" y="264319"/>
                      <a:pt x="1599009" y="418703"/>
                      <a:pt x="1621631" y="475853"/>
                    </a:cubicBezTo>
                    <a:cubicBezTo>
                      <a:pt x="1644253" y="533003"/>
                      <a:pt x="1641475" y="517525"/>
                      <a:pt x="1654969" y="533003"/>
                    </a:cubicBezTo>
                    <a:cubicBezTo>
                      <a:pt x="1668463" y="548481"/>
                      <a:pt x="1685528" y="558601"/>
                      <a:pt x="1702594" y="568722"/>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5" name="Group 14"/>
              <p:cNvGrpSpPr>
                <a:grpSpLocks/>
              </p:cNvGrpSpPr>
              <p:nvPr/>
            </p:nvGrpSpPr>
            <p:grpSpPr bwMode="auto">
              <a:xfrm>
                <a:off x="4932363" y="4870450"/>
                <a:ext cx="1943100" cy="1593850"/>
                <a:chOff x="4105" y="981"/>
                <a:chExt cx="1224" cy="1004"/>
              </a:xfrm>
            </p:grpSpPr>
            <p:sp>
              <p:nvSpPr>
                <p:cNvPr id="594959" name="Line 15"/>
                <p:cNvSpPr>
                  <a:spLocks noChangeShapeType="1"/>
                </p:cNvSpPr>
                <p:nvPr/>
              </p:nvSpPr>
              <p:spPr bwMode="auto">
                <a:xfrm>
                  <a:off x="4105" y="981"/>
                  <a:ext cx="0" cy="771"/>
                </a:xfrm>
                <a:prstGeom prst="line">
                  <a:avLst/>
                </a:prstGeom>
                <a:noFill/>
                <a:ln w="38100">
                  <a:solidFill>
                    <a:schemeClr val="tx1"/>
                  </a:solidFill>
                  <a:round/>
                  <a:headEnd/>
                  <a:tailEnd/>
                </a:ln>
                <a:effectLst/>
              </p:spPr>
              <p:txBody>
                <a:bodyPr/>
                <a:lstStyle/>
                <a:p>
                  <a:endParaRPr lang="en-US"/>
                </a:p>
              </p:txBody>
            </p:sp>
            <p:sp>
              <p:nvSpPr>
                <p:cNvPr id="594960" name="Line 16"/>
                <p:cNvSpPr>
                  <a:spLocks noChangeShapeType="1"/>
                </p:cNvSpPr>
                <p:nvPr/>
              </p:nvSpPr>
              <p:spPr bwMode="auto">
                <a:xfrm>
                  <a:off x="4105" y="1752"/>
                  <a:ext cx="1224" cy="0"/>
                </a:xfrm>
                <a:prstGeom prst="line">
                  <a:avLst/>
                </a:prstGeom>
                <a:noFill/>
                <a:ln w="38100">
                  <a:solidFill>
                    <a:schemeClr val="tx1"/>
                  </a:solidFill>
                  <a:round/>
                  <a:headEnd/>
                  <a:tailEnd type="triangle" w="med" len="med"/>
                </a:ln>
                <a:effectLst/>
              </p:spPr>
              <p:txBody>
                <a:bodyPr/>
                <a:lstStyle/>
                <a:p>
                  <a:endParaRPr lang="en-US"/>
                </a:p>
              </p:txBody>
            </p:sp>
            <p:sp>
              <p:nvSpPr>
                <p:cNvPr id="594962" name="Text Box 18"/>
                <p:cNvSpPr txBox="1">
                  <a:spLocks noChangeArrowheads="1"/>
                </p:cNvSpPr>
                <p:nvPr/>
              </p:nvSpPr>
              <p:spPr bwMode="auto">
                <a:xfrm>
                  <a:off x="4475" y="1752"/>
                  <a:ext cx="454" cy="233"/>
                </a:xfrm>
                <a:prstGeom prst="rect">
                  <a:avLst/>
                </a:prstGeom>
                <a:noFill/>
                <a:ln w="9525">
                  <a:noFill/>
                  <a:miter lim="800000"/>
                  <a:headEnd/>
                  <a:tailEnd/>
                </a:ln>
                <a:effectLst/>
              </p:spPr>
              <p:txBody>
                <a:bodyPr>
                  <a:spAutoFit/>
                </a:bodyPr>
                <a:lstStyle/>
                <a:p>
                  <a:pPr>
                    <a:spcBef>
                      <a:spcPct val="50000"/>
                    </a:spcBef>
                  </a:pPr>
                  <a:r>
                    <a:rPr lang="en-US" altLang="zh-CN" dirty="0" smtClean="0"/>
                    <a:t>time</a:t>
                  </a:r>
                  <a:endParaRPr lang="en-US" altLang="zh-CN" dirty="0"/>
                </a:p>
              </p:txBody>
            </p:sp>
          </p:grpSp>
          <p:sp>
            <p:nvSpPr>
              <p:cNvPr id="32" name="Text Box 10"/>
              <p:cNvSpPr txBox="1">
                <a:spLocks noChangeArrowheads="1"/>
              </p:cNvSpPr>
              <p:nvPr/>
            </p:nvSpPr>
            <p:spPr bwMode="auto">
              <a:xfrm rot="16200000">
                <a:off x="4164688" y="5362729"/>
                <a:ext cx="1275837" cy="236804"/>
              </a:xfrm>
              <a:prstGeom prst="rect">
                <a:avLst/>
              </a:prstGeom>
              <a:noFill/>
              <a:ln w="9525">
                <a:noFill/>
                <a:miter lim="800000"/>
                <a:headEnd/>
                <a:tailEnd/>
              </a:ln>
              <a:effectLst/>
            </p:spPr>
            <p:txBody>
              <a:bodyPr wrap="square">
                <a:spAutoFit/>
              </a:bodyPr>
              <a:lstStyle/>
              <a:p>
                <a:pPr algn="ctr">
                  <a:spcBef>
                    <a:spcPct val="50000"/>
                  </a:spcBef>
                </a:pPr>
                <a:r>
                  <a:rPr lang="en-US" altLang="zh-CN" dirty="0" smtClean="0"/>
                  <a:t>Intensity</a:t>
                </a:r>
                <a:endParaRPr lang="en-US" altLang="zh-CN" baseline="-25000" dirty="0"/>
              </a:p>
            </p:txBody>
          </p:sp>
        </p:grpSp>
      </p:grpSp>
      <p:sp>
        <p:nvSpPr>
          <p:cNvPr id="24" name="Text Box 22"/>
          <p:cNvSpPr txBox="1">
            <a:spLocks noChangeArrowheads="1"/>
          </p:cNvSpPr>
          <p:nvPr/>
        </p:nvSpPr>
        <p:spPr bwMode="auto">
          <a:xfrm>
            <a:off x="1451919" y="3600806"/>
            <a:ext cx="1350962" cy="369332"/>
          </a:xfrm>
          <a:prstGeom prst="rect">
            <a:avLst/>
          </a:prstGeom>
          <a:noFill/>
          <a:ln w="9525">
            <a:noFill/>
            <a:miter lim="800000"/>
            <a:headEnd/>
            <a:tailEnd/>
          </a:ln>
          <a:effectLst/>
        </p:spPr>
        <p:txBody>
          <a:bodyPr wrap="square">
            <a:spAutoFit/>
          </a:bodyPr>
          <a:lstStyle/>
          <a:p>
            <a:pPr algn="ctr">
              <a:spcBef>
                <a:spcPct val="50000"/>
              </a:spcBef>
            </a:pPr>
            <a:r>
              <a:rPr lang="en-US" altLang="zh-CN" dirty="0"/>
              <a:t>Light source </a:t>
            </a:r>
          </a:p>
        </p:txBody>
      </p:sp>
      <p:grpSp>
        <p:nvGrpSpPr>
          <p:cNvPr id="7" name="Group 6"/>
          <p:cNvGrpSpPr/>
          <p:nvPr/>
        </p:nvGrpSpPr>
        <p:grpSpPr>
          <a:xfrm>
            <a:off x="2824444" y="1384802"/>
            <a:ext cx="2987032" cy="1139438"/>
            <a:chOff x="619167" y="1296623"/>
            <a:chExt cx="2987032" cy="1139438"/>
          </a:xfrm>
        </p:grpSpPr>
        <p:sp>
          <p:nvSpPr>
            <p:cNvPr id="25" name="TextBox 24"/>
            <p:cNvSpPr txBox="1"/>
            <p:nvPr/>
          </p:nvSpPr>
          <p:spPr>
            <a:xfrm>
              <a:off x="619167" y="1384802"/>
              <a:ext cx="1027472" cy="400110"/>
            </a:xfrm>
            <a:prstGeom prst="rect">
              <a:avLst/>
            </a:prstGeom>
            <a:noFill/>
          </p:spPr>
          <p:txBody>
            <a:bodyPr wrap="square" rtlCol="0">
              <a:spAutoFit/>
            </a:bodyPr>
            <a:lstStyle/>
            <a:p>
              <a:pPr algn="ctr"/>
              <a:r>
                <a:rPr lang="en-US" sz="2000" dirty="0" smtClean="0"/>
                <a:t>Source</a:t>
              </a:r>
              <a:endParaRPr lang="en-US" sz="2000" dirty="0"/>
            </a:p>
          </p:txBody>
        </p:sp>
        <p:sp>
          <p:nvSpPr>
            <p:cNvPr id="30" name="Cube 29"/>
            <p:cNvSpPr/>
            <p:nvPr/>
          </p:nvSpPr>
          <p:spPr>
            <a:xfrm>
              <a:off x="2355371" y="1693505"/>
              <a:ext cx="272520" cy="685092"/>
            </a:xfrm>
            <a:prstGeom prst="cube">
              <a:avLst>
                <a:gd name="adj" fmla="val 31624"/>
              </a:avLst>
            </a:prstGeom>
            <a:solidFill>
              <a:srgbClr val="FFC000"/>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1915160" y="1296623"/>
              <a:ext cx="1206297" cy="400110"/>
            </a:xfrm>
            <a:prstGeom prst="rect">
              <a:avLst/>
            </a:prstGeom>
            <a:noFill/>
          </p:spPr>
          <p:txBody>
            <a:bodyPr wrap="square" rtlCol="0">
              <a:spAutoFit/>
            </a:bodyPr>
            <a:lstStyle/>
            <a:p>
              <a:pPr algn="ctr"/>
              <a:r>
                <a:rPr lang="en-US" sz="2000" dirty="0" smtClean="0"/>
                <a:t>Sample</a:t>
              </a:r>
              <a:endParaRPr lang="en-US" sz="2000" dirty="0"/>
            </a:p>
          </p:txBody>
        </p:sp>
        <p:sp>
          <p:nvSpPr>
            <p:cNvPr id="35" name="TextBox 34"/>
            <p:cNvSpPr txBox="1"/>
            <p:nvPr/>
          </p:nvSpPr>
          <p:spPr>
            <a:xfrm>
              <a:off x="1633283" y="1682606"/>
              <a:ext cx="529209" cy="369332"/>
            </a:xfrm>
            <a:prstGeom prst="rect">
              <a:avLst/>
            </a:prstGeom>
            <a:noFill/>
          </p:spPr>
          <p:txBody>
            <a:bodyPr wrap="square" rtlCol="0">
              <a:spAutoFit/>
            </a:bodyPr>
            <a:lstStyle/>
            <a:p>
              <a:r>
                <a:rPr lang="en-US" dirty="0" err="1" smtClean="0">
                  <a:solidFill>
                    <a:srgbClr val="0000FF"/>
                  </a:solidFill>
                </a:rPr>
                <a:t>h</a:t>
              </a:r>
              <a:r>
                <a:rPr lang="en-US" dirty="0" err="1" smtClean="0">
                  <a:solidFill>
                    <a:srgbClr val="0000FF"/>
                  </a:solidFill>
                  <a:latin typeface="Symbol" pitchFamily="18" charset="2"/>
                </a:rPr>
                <a:t>n</a:t>
              </a:r>
              <a:endParaRPr lang="en-US" dirty="0">
                <a:solidFill>
                  <a:srgbClr val="0000FF"/>
                </a:solidFill>
                <a:latin typeface="Symbol" pitchFamily="18" charset="2"/>
              </a:endParaRPr>
            </a:p>
          </p:txBody>
        </p:sp>
        <p:sp>
          <p:nvSpPr>
            <p:cNvPr id="36" name="Litebulb"/>
            <p:cNvSpPr>
              <a:spLocks noEditPoints="1" noChangeArrowheads="1"/>
            </p:cNvSpPr>
            <p:nvPr/>
          </p:nvSpPr>
          <p:spPr bwMode="auto">
            <a:xfrm>
              <a:off x="918255" y="1750261"/>
              <a:ext cx="457200" cy="685800"/>
            </a:xfrm>
            <a:custGeom>
              <a:avLst/>
              <a:gdLst>
                <a:gd name="T0" fmla="*/ 10800 w 21600"/>
                <a:gd name="T1" fmla="*/ 0 h 21600"/>
                <a:gd name="T2" fmla="*/ 21600 w 21600"/>
                <a:gd name="T3" fmla="*/ 7782 h 21600"/>
                <a:gd name="T4" fmla="*/ 0 w 21600"/>
                <a:gd name="T5" fmla="*/ 7782 h 21600"/>
                <a:gd name="T6" fmla="*/ 10800 w 21600"/>
                <a:gd name="T7" fmla="*/ 21600 h 21600"/>
                <a:gd name="T8" fmla="*/ 3556 w 21600"/>
                <a:gd name="T9" fmla="*/ 2188 h 21600"/>
                <a:gd name="T10" fmla="*/ 18277 w 21600"/>
                <a:gd name="T11" fmla="*/ 9282 h 21600"/>
              </a:gdLst>
              <a:ahLst/>
              <a:cxnLst>
                <a:cxn ang="0">
                  <a:pos x="T0" y="T1"/>
                </a:cxn>
                <a:cxn ang="0">
                  <a:pos x="T2" y="T3"/>
                </a:cxn>
                <a:cxn ang="0">
                  <a:pos x="T4" y="T5"/>
                </a:cxn>
                <a:cxn ang="0">
                  <a:pos x="T6" y="T7"/>
                </a:cxn>
              </a:cxnLst>
              <a:rect l="T8" t="T9" r="T10" b="T11"/>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rgbClr val="FFFFCC"/>
            </a:solidFill>
            <a:ln w="3175">
              <a:solidFill>
                <a:srgbClr val="000000"/>
              </a:solidFill>
              <a:miter lim="800000"/>
              <a:headEnd/>
              <a:tailEnd/>
            </a:ln>
          </p:spPr>
          <p:txBody>
            <a:bodyPr/>
            <a:lstStyle/>
            <a:p>
              <a:endParaRPr lang="en-US"/>
            </a:p>
          </p:txBody>
        </p:sp>
        <p:sp>
          <p:nvSpPr>
            <p:cNvPr id="37" name="Freeform 97"/>
            <p:cNvSpPr>
              <a:spLocks noChangeAspect="1"/>
            </p:cNvSpPr>
            <p:nvPr/>
          </p:nvSpPr>
          <p:spPr bwMode="auto">
            <a:xfrm rot="324265" flipH="1">
              <a:off x="1485796" y="2048497"/>
              <a:ext cx="815764" cy="153634"/>
            </a:xfrm>
            <a:custGeom>
              <a:avLst/>
              <a:gdLst>
                <a:gd name="T0" fmla="*/ 0 w 389"/>
                <a:gd name="T1" fmla="*/ 2147483647 h 177"/>
                <a:gd name="T2" fmla="*/ 2147483647 w 389"/>
                <a:gd name="T3" fmla="*/ 2147483647 h 177"/>
                <a:gd name="T4" fmla="*/ 2147483647 w 389"/>
                <a:gd name="T5" fmla="*/ 2147483647 h 177"/>
                <a:gd name="T6" fmla="*/ 2147483647 w 389"/>
                <a:gd name="T7" fmla="*/ 2147483647 h 177"/>
                <a:gd name="T8" fmla="*/ 2147483647 w 389"/>
                <a:gd name="T9" fmla="*/ 2147483647 h 177"/>
                <a:gd name="T10" fmla="*/ 2147483647 w 389"/>
                <a:gd name="T11" fmla="*/ 2147483647 h 177"/>
                <a:gd name="T12" fmla="*/ 2147483647 w 389"/>
                <a:gd name="T13" fmla="*/ 2147483647 h 177"/>
                <a:gd name="T14" fmla="*/ 2147483647 w 389"/>
                <a:gd name="T15" fmla="*/ 2147483647 h 177"/>
                <a:gd name="T16" fmla="*/ 2147483647 w 389"/>
                <a:gd name="T17" fmla="*/ 2147483647 h 1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9"/>
                <a:gd name="T28" fmla="*/ 0 h 177"/>
                <a:gd name="T29" fmla="*/ 389 w 389"/>
                <a:gd name="T30" fmla="*/ 177 h 1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9" h="177">
                  <a:moveTo>
                    <a:pt x="0" y="3"/>
                  </a:moveTo>
                  <a:cubicBezTo>
                    <a:pt x="0" y="3"/>
                    <a:pt x="77" y="31"/>
                    <a:pt x="97" y="41"/>
                  </a:cubicBezTo>
                  <a:cubicBezTo>
                    <a:pt x="117" y="51"/>
                    <a:pt x="109" y="45"/>
                    <a:pt x="118" y="63"/>
                  </a:cubicBezTo>
                  <a:cubicBezTo>
                    <a:pt x="127" y="81"/>
                    <a:pt x="136" y="159"/>
                    <a:pt x="149" y="149"/>
                  </a:cubicBezTo>
                  <a:cubicBezTo>
                    <a:pt x="162" y="139"/>
                    <a:pt x="182" y="0"/>
                    <a:pt x="197" y="5"/>
                  </a:cubicBezTo>
                  <a:cubicBezTo>
                    <a:pt x="212" y="10"/>
                    <a:pt x="221" y="177"/>
                    <a:pt x="237" y="177"/>
                  </a:cubicBezTo>
                  <a:cubicBezTo>
                    <a:pt x="253" y="177"/>
                    <a:pt x="276" y="10"/>
                    <a:pt x="293" y="5"/>
                  </a:cubicBezTo>
                  <a:cubicBezTo>
                    <a:pt x="310" y="0"/>
                    <a:pt x="325" y="141"/>
                    <a:pt x="341" y="149"/>
                  </a:cubicBezTo>
                  <a:cubicBezTo>
                    <a:pt x="357" y="157"/>
                    <a:pt x="373" y="105"/>
                    <a:pt x="389" y="53"/>
                  </a:cubicBezTo>
                </a:path>
              </a:pathLst>
            </a:custGeom>
            <a:noFill/>
            <a:ln w="38100">
              <a:solidFill>
                <a:srgbClr val="0000FF">
                  <a:alpha val="40000"/>
                </a:srgbClr>
              </a:solidFill>
              <a:round/>
              <a:headEnd type="triangle" w="med" len="lg"/>
              <a:tailEnd/>
            </a:ln>
          </p:spPr>
          <p:txBody>
            <a:bodyPr/>
            <a:lstStyle/>
            <a:p>
              <a:endParaRPr lang="en-US" sz="2400">
                <a:solidFill>
                  <a:prstClr val="black"/>
                </a:solidFill>
              </a:endParaRPr>
            </a:p>
          </p:txBody>
        </p:sp>
        <p:sp>
          <p:nvSpPr>
            <p:cNvPr id="38" name="TextBox 37"/>
            <p:cNvSpPr txBox="1"/>
            <p:nvPr/>
          </p:nvSpPr>
          <p:spPr>
            <a:xfrm>
              <a:off x="3048334" y="1855376"/>
              <a:ext cx="529209" cy="369332"/>
            </a:xfrm>
            <a:prstGeom prst="rect">
              <a:avLst/>
            </a:prstGeom>
            <a:noFill/>
          </p:spPr>
          <p:txBody>
            <a:bodyPr wrap="square" rtlCol="0">
              <a:spAutoFit/>
            </a:bodyPr>
            <a:lstStyle/>
            <a:p>
              <a:r>
                <a:rPr lang="en-US" dirty="0" err="1" smtClean="0"/>
                <a:t>h</a:t>
              </a:r>
              <a:r>
                <a:rPr lang="en-US" dirty="0" err="1" smtClean="0">
                  <a:latin typeface="Symbol" pitchFamily="18" charset="2"/>
                </a:rPr>
                <a:t>n</a:t>
              </a:r>
              <a:endParaRPr lang="en-US" dirty="0">
                <a:latin typeface="Symbol" pitchFamily="18" charset="2"/>
              </a:endParaRPr>
            </a:p>
          </p:txBody>
        </p:sp>
        <p:sp>
          <p:nvSpPr>
            <p:cNvPr id="39" name="Freeform 97"/>
            <p:cNvSpPr>
              <a:spLocks noChangeAspect="1"/>
            </p:cNvSpPr>
            <p:nvPr/>
          </p:nvSpPr>
          <p:spPr bwMode="auto">
            <a:xfrm rot="20445245" flipH="1">
              <a:off x="2790435" y="1738894"/>
              <a:ext cx="815764" cy="153634"/>
            </a:xfrm>
            <a:custGeom>
              <a:avLst/>
              <a:gdLst>
                <a:gd name="T0" fmla="*/ 0 w 389"/>
                <a:gd name="T1" fmla="*/ 2147483647 h 177"/>
                <a:gd name="T2" fmla="*/ 2147483647 w 389"/>
                <a:gd name="T3" fmla="*/ 2147483647 h 177"/>
                <a:gd name="T4" fmla="*/ 2147483647 w 389"/>
                <a:gd name="T5" fmla="*/ 2147483647 h 177"/>
                <a:gd name="T6" fmla="*/ 2147483647 w 389"/>
                <a:gd name="T7" fmla="*/ 2147483647 h 177"/>
                <a:gd name="T8" fmla="*/ 2147483647 w 389"/>
                <a:gd name="T9" fmla="*/ 2147483647 h 177"/>
                <a:gd name="T10" fmla="*/ 2147483647 w 389"/>
                <a:gd name="T11" fmla="*/ 2147483647 h 177"/>
                <a:gd name="T12" fmla="*/ 2147483647 w 389"/>
                <a:gd name="T13" fmla="*/ 2147483647 h 177"/>
                <a:gd name="T14" fmla="*/ 2147483647 w 389"/>
                <a:gd name="T15" fmla="*/ 2147483647 h 177"/>
                <a:gd name="T16" fmla="*/ 2147483647 w 389"/>
                <a:gd name="T17" fmla="*/ 2147483647 h 1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9"/>
                <a:gd name="T28" fmla="*/ 0 h 177"/>
                <a:gd name="T29" fmla="*/ 389 w 389"/>
                <a:gd name="T30" fmla="*/ 177 h 1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9" h="177">
                  <a:moveTo>
                    <a:pt x="0" y="3"/>
                  </a:moveTo>
                  <a:cubicBezTo>
                    <a:pt x="0" y="3"/>
                    <a:pt x="77" y="31"/>
                    <a:pt x="97" y="41"/>
                  </a:cubicBezTo>
                  <a:cubicBezTo>
                    <a:pt x="117" y="51"/>
                    <a:pt x="109" y="45"/>
                    <a:pt x="118" y="63"/>
                  </a:cubicBezTo>
                  <a:cubicBezTo>
                    <a:pt x="127" y="81"/>
                    <a:pt x="136" y="159"/>
                    <a:pt x="149" y="149"/>
                  </a:cubicBezTo>
                  <a:cubicBezTo>
                    <a:pt x="162" y="139"/>
                    <a:pt x="182" y="0"/>
                    <a:pt x="197" y="5"/>
                  </a:cubicBezTo>
                  <a:cubicBezTo>
                    <a:pt x="212" y="10"/>
                    <a:pt x="221" y="177"/>
                    <a:pt x="237" y="177"/>
                  </a:cubicBezTo>
                  <a:cubicBezTo>
                    <a:pt x="253" y="177"/>
                    <a:pt x="276" y="10"/>
                    <a:pt x="293" y="5"/>
                  </a:cubicBezTo>
                  <a:cubicBezTo>
                    <a:pt x="310" y="0"/>
                    <a:pt x="325" y="141"/>
                    <a:pt x="341" y="149"/>
                  </a:cubicBezTo>
                  <a:cubicBezTo>
                    <a:pt x="357" y="157"/>
                    <a:pt x="373" y="105"/>
                    <a:pt x="389" y="53"/>
                  </a:cubicBezTo>
                </a:path>
              </a:pathLst>
            </a:custGeom>
            <a:solidFill>
              <a:schemeClr val="bg1"/>
            </a:solidFill>
            <a:ln w="38100">
              <a:solidFill>
                <a:srgbClr val="FF0000">
                  <a:alpha val="40000"/>
                </a:srgbClr>
              </a:solidFill>
              <a:round/>
              <a:headEnd type="triangle" w="med" len="lg"/>
              <a:tailEnd/>
            </a:ln>
          </p:spPr>
          <p:txBody>
            <a:bodyPr/>
            <a:lstStyle/>
            <a:p>
              <a:endParaRPr lang="en-US" sz="2400">
                <a:solidFill>
                  <a:prstClr val="black"/>
                </a:solidFill>
              </a:endParaRPr>
            </a:p>
          </p:txBody>
        </p:sp>
        <p:sp>
          <p:nvSpPr>
            <p:cNvPr id="40" name="Freeform 97"/>
            <p:cNvSpPr>
              <a:spLocks noChangeAspect="1"/>
            </p:cNvSpPr>
            <p:nvPr/>
          </p:nvSpPr>
          <p:spPr bwMode="auto">
            <a:xfrm rot="20445245" flipH="1">
              <a:off x="2777734" y="1776995"/>
              <a:ext cx="815764" cy="153634"/>
            </a:xfrm>
            <a:custGeom>
              <a:avLst/>
              <a:gdLst>
                <a:gd name="T0" fmla="*/ 0 w 389"/>
                <a:gd name="T1" fmla="*/ 2147483647 h 177"/>
                <a:gd name="T2" fmla="*/ 2147483647 w 389"/>
                <a:gd name="T3" fmla="*/ 2147483647 h 177"/>
                <a:gd name="T4" fmla="*/ 2147483647 w 389"/>
                <a:gd name="T5" fmla="*/ 2147483647 h 177"/>
                <a:gd name="T6" fmla="*/ 2147483647 w 389"/>
                <a:gd name="T7" fmla="*/ 2147483647 h 177"/>
                <a:gd name="T8" fmla="*/ 2147483647 w 389"/>
                <a:gd name="T9" fmla="*/ 2147483647 h 177"/>
                <a:gd name="T10" fmla="*/ 2147483647 w 389"/>
                <a:gd name="T11" fmla="*/ 2147483647 h 177"/>
                <a:gd name="T12" fmla="*/ 2147483647 w 389"/>
                <a:gd name="T13" fmla="*/ 2147483647 h 177"/>
                <a:gd name="T14" fmla="*/ 2147483647 w 389"/>
                <a:gd name="T15" fmla="*/ 2147483647 h 177"/>
                <a:gd name="T16" fmla="*/ 2147483647 w 389"/>
                <a:gd name="T17" fmla="*/ 2147483647 h 1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9"/>
                <a:gd name="T28" fmla="*/ 0 h 177"/>
                <a:gd name="T29" fmla="*/ 389 w 389"/>
                <a:gd name="T30" fmla="*/ 177 h 1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9" h="177">
                  <a:moveTo>
                    <a:pt x="0" y="3"/>
                  </a:moveTo>
                  <a:cubicBezTo>
                    <a:pt x="0" y="3"/>
                    <a:pt x="77" y="31"/>
                    <a:pt x="97" y="41"/>
                  </a:cubicBezTo>
                  <a:cubicBezTo>
                    <a:pt x="117" y="51"/>
                    <a:pt x="109" y="45"/>
                    <a:pt x="118" y="63"/>
                  </a:cubicBezTo>
                  <a:cubicBezTo>
                    <a:pt x="127" y="81"/>
                    <a:pt x="136" y="159"/>
                    <a:pt x="149" y="149"/>
                  </a:cubicBezTo>
                  <a:cubicBezTo>
                    <a:pt x="162" y="139"/>
                    <a:pt x="182" y="0"/>
                    <a:pt x="197" y="5"/>
                  </a:cubicBezTo>
                  <a:cubicBezTo>
                    <a:pt x="212" y="10"/>
                    <a:pt x="221" y="177"/>
                    <a:pt x="237" y="177"/>
                  </a:cubicBezTo>
                  <a:cubicBezTo>
                    <a:pt x="253" y="177"/>
                    <a:pt x="276" y="10"/>
                    <a:pt x="293" y="5"/>
                  </a:cubicBezTo>
                  <a:cubicBezTo>
                    <a:pt x="310" y="0"/>
                    <a:pt x="325" y="141"/>
                    <a:pt x="341" y="149"/>
                  </a:cubicBezTo>
                  <a:cubicBezTo>
                    <a:pt x="357" y="157"/>
                    <a:pt x="373" y="105"/>
                    <a:pt x="389" y="53"/>
                  </a:cubicBezTo>
                </a:path>
              </a:pathLst>
            </a:custGeom>
            <a:noFill/>
            <a:ln w="38100">
              <a:solidFill>
                <a:srgbClr val="008000">
                  <a:alpha val="40000"/>
                </a:srgbClr>
              </a:solidFill>
              <a:round/>
              <a:headEnd type="triangle" w="med" len="lg"/>
              <a:tailEnd/>
            </a:ln>
          </p:spPr>
          <p:txBody>
            <a:bodyPr/>
            <a:lstStyle/>
            <a:p>
              <a:endParaRPr lang="en-US" sz="2400">
                <a:solidFill>
                  <a:prstClr val="black"/>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6"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578478" y="3497906"/>
            <a:ext cx="4295775" cy="20478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0355"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584959" y="1896621"/>
            <a:ext cx="4295775" cy="146685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7" name="Cube 6"/>
          <p:cNvSpPr/>
          <p:nvPr/>
        </p:nvSpPr>
        <p:spPr>
          <a:xfrm>
            <a:off x="2613632" y="2077576"/>
            <a:ext cx="272520" cy="685092"/>
          </a:xfrm>
          <a:prstGeom prst="cube">
            <a:avLst>
              <a:gd name="adj" fmla="val 31624"/>
            </a:avLst>
          </a:prstGeom>
          <a:solidFill>
            <a:srgbClr val="FFC000"/>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173421" y="1680694"/>
            <a:ext cx="1206297" cy="400110"/>
          </a:xfrm>
          <a:prstGeom prst="rect">
            <a:avLst/>
          </a:prstGeom>
          <a:noFill/>
        </p:spPr>
        <p:txBody>
          <a:bodyPr wrap="square" rtlCol="0">
            <a:spAutoFit/>
          </a:bodyPr>
          <a:lstStyle/>
          <a:p>
            <a:pPr algn="ctr"/>
            <a:r>
              <a:rPr lang="en-US" sz="2000" dirty="0" smtClean="0"/>
              <a:t>Sample</a:t>
            </a:r>
            <a:endParaRPr lang="en-US" sz="2000" dirty="0"/>
          </a:p>
        </p:txBody>
      </p:sp>
      <p:sp>
        <p:nvSpPr>
          <p:cNvPr id="9" name="TextBox 8"/>
          <p:cNvSpPr txBox="1"/>
          <p:nvPr/>
        </p:nvSpPr>
        <p:spPr>
          <a:xfrm>
            <a:off x="1891544" y="2066677"/>
            <a:ext cx="529209" cy="369332"/>
          </a:xfrm>
          <a:prstGeom prst="rect">
            <a:avLst/>
          </a:prstGeom>
          <a:noFill/>
          <a:ln>
            <a:noFill/>
          </a:ln>
        </p:spPr>
        <p:txBody>
          <a:bodyPr wrap="square" rtlCol="0">
            <a:spAutoFit/>
          </a:bodyPr>
          <a:lstStyle/>
          <a:p>
            <a:r>
              <a:rPr lang="en-US" dirty="0" err="1" smtClean="0">
                <a:solidFill>
                  <a:srgbClr val="00B050"/>
                </a:solidFill>
              </a:rPr>
              <a:t>h</a:t>
            </a:r>
            <a:r>
              <a:rPr lang="en-US" dirty="0" err="1" smtClean="0">
                <a:solidFill>
                  <a:srgbClr val="00B050"/>
                </a:solidFill>
                <a:latin typeface="Symbol" pitchFamily="18" charset="2"/>
              </a:rPr>
              <a:t>n</a:t>
            </a:r>
            <a:endParaRPr lang="en-US" dirty="0">
              <a:solidFill>
                <a:srgbClr val="00B050"/>
              </a:solidFill>
              <a:latin typeface="Symbol" pitchFamily="18" charset="2"/>
            </a:endParaRPr>
          </a:p>
        </p:txBody>
      </p:sp>
      <p:sp>
        <p:nvSpPr>
          <p:cNvPr id="11" name="Freeform 97"/>
          <p:cNvSpPr>
            <a:spLocks noChangeAspect="1"/>
          </p:cNvSpPr>
          <p:nvPr/>
        </p:nvSpPr>
        <p:spPr bwMode="auto">
          <a:xfrm rot="324265" flipH="1">
            <a:off x="1744057" y="2432568"/>
            <a:ext cx="815764" cy="153634"/>
          </a:xfrm>
          <a:custGeom>
            <a:avLst/>
            <a:gdLst>
              <a:gd name="T0" fmla="*/ 0 w 389"/>
              <a:gd name="T1" fmla="*/ 2147483647 h 177"/>
              <a:gd name="T2" fmla="*/ 2147483647 w 389"/>
              <a:gd name="T3" fmla="*/ 2147483647 h 177"/>
              <a:gd name="T4" fmla="*/ 2147483647 w 389"/>
              <a:gd name="T5" fmla="*/ 2147483647 h 177"/>
              <a:gd name="T6" fmla="*/ 2147483647 w 389"/>
              <a:gd name="T7" fmla="*/ 2147483647 h 177"/>
              <a:gd name="T8" fmla="*/ 2147483647 w 389"/>
              <a:gd name="T9" fmla="*/ 2147483647 h 177"/>
              <a:gd name="T10" fmla="*/ 2147483647 w 389"/>
              <a:gd name="T11" fmla="*/ 2147483647 h 177"/>
              <a:gd name="T12" fmla="*/ 2147483647 w 389"/>
              <a:gd name="T13" fmla="*/ 2147483647 h 177"/>
              <a:gd name="T14" fmla="*/ 2147483647 w 389"/>
              <a:gd name="T15" fmla="*/ 2147483647 h 177"/>
              <a:gd name="T16" fmla="*/ 2147483647 w 389"/>
              <a:gd name="T17" fmla="*/ 2147483647 h 1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9"/>
              <a:gd name="T28" fmla="*/ 0 h 177"/>
              <a:gd name="T29" fmla="*/ 389 w 389"/>
              <a:gd name="T30" fmla="*/ 177 h 1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9" h="177">
                <a:moveTo>
                  <a:pt x="0" y="3"/>
                </a:moveTo>
                <a:cubicBezTo>
                  <a:pt x="0" y="3"/>
                  <a:pt x="77" y="31"/>
                  <a:pt x="97" y="41"/>
                </a:cubicBezTo>
                <a:cubicBezTo>
                  <a:pt x="117" y="51"/>
                  <a:pt x="109" y="45"/>
                  <a:pt x="118" y="63"/>
                </a:cubicBezTo>
                <a:cubicBezTo>
                  <a:pt x="127" y="81"/>
                  <a:pt x="136" y="159"/>
                  <a:pt x="149" y="149"/>
                </a:cubicBezTo>
                <a:cubicBezTo>
                  <a:pt x="162" y="139"/>
                  <a:pt x="182" y="0"/>
                  <a:pt x="197" y="5"/>
                </a:cubicBezTo>
                <a:cubicBezTo>
                  <a:pt x="212" y="10"/>
                  <a:pt x="221" y="177"/>
                  <a:pt x="237" y="177"/>
                </a:cubicBezTo>
                <a:cubicBezTo>
                  <a:pt x="253" y="177"/>
                  <a:pt x="276" y="10"/>
                  <a:pt x="293" y="5"/>
                </a:cubicBezTo>
                <a:cubicBezTo>
                  <a:pt x="310" y="0"/>
                  <a:pt x="325" y="141"/>
                  <a:pt x="341" y="149"/>
                </a:cubicBezTo>
                <a:cubicBezTo>
                  <a:pt x="357" y="157"/>
                  <a:pt x="373" y="105"/>
                  <a:pt x="389" y="53"/>
                </a:cubicBezTo>
              </a:path>
            </a:pathLst>
          </a:custGeom>
          <a:noFill/>
          <a:ln w="38100">
            <a:solidFill>
              <a:srgbClr val="92D050"/>
            </a:solidFill>
            <a:round/>
            <a:headEnd type="triangle" w="med" len="lg"/>
            <a:tailEnd/>
          </a:ln>
        </p:spPr>
        <p:txBody>
          <a:bodyPr/>
          <a:lstStyle/>
          <a:p>
            <a:endParaRPr lang="en-US" sz="2400">
              <a:solidFill>
                <a:prstClr val="black"/>
              </a:solidFill>
            </a:endParaRPr>
          </a:p>
        </p:txBody>
      </p:sp>
      <p:sp>
        <p:nvSpPr>
          <p:cNvPr id="12" name="TextBox 11"/>
          <p:cNvSpPr txBox="1"/>
          <p:nvPr/>
        </p:nvSpPr>
        <p:spPr>
          <a:xfrm>
            <a:off x="3311637" y="2316385"/>
            <a:ext cx="529209" cy="369332"/>
          </a:xfrm>
          <a:prstGeom prst="rect">
            <a:avLst/>
          </a:prstGeom>
          <a:noFill/>
        </p:spPr>
        <p:txBody>
          <a:bodyPr wrap="square" rtlCol="0">
            <a:spAutoFit/>
          </a:bodyPr>
          <a:lstStyle/>
          <a:p>
            <a:r>
              <a:rPr lang="en-US" dirty="0" err="1" smtClean="0">
                <a:solidFill>
                  <a:srgbClr val="FF0000"/>
                </a:solidFill>
              </a:rPr>
              <a:t>h</a:t>
            </a:r>
            <a:r>
              <a:rPr lang="en-US" dirty="0" err="1" smtClean="0">
                <a:solidFill>
                  <a:srgbClr val="FF0000"/>
                </a:solidFill>
                <a:latin typeface="Symbol" pitchFamily="18" charset="2"/>
              </a:rPr>
              <a:t>n</a:t>
            </a:r>
            <a:endParaRPr lang="en-US" dirty="0">
              <a:solidFill>
                <a:srgbClr val="FF0000"/>
              </a:solidFill>
              <a:latin typeface="Symbol" pitchFamily="18" charset="2"/>
            </a:endParaRPr>
          </a:p>
        </p:txBody>
      </p:sp>
      <p:sp>
        <p:nvSpPr>
          <p:cNvPr id="13" name="Freeform 97"/>
          <p:cNvSpPr>
            <a:spLocks noChangeAspect="1"/>
          </p:cNvSpPr>
          <p:nvPr/>
        </p:nvSpPr>
        <p:spPr bwMode="auto">
          <a:xfrm rot="19638151" flipH="1">
            <a:off x="2972496" y="2133537"/>
            <a:ext cx="815764" cy="153634"/>
          </a:xfrm>
          <a:custGeom>
            <a:avLst/>
            <a:gdLst>
              <a:gd name="T0" fmla="*/ 0 w 389"/>
              <a:gd name="T1" fmla="*/ 2147483647 h 177"/>
              <a:gd name="T2" fmla="*/ 2147483647 w 389"/>
              <a:gd name="T3" fmla="*/ 2147483647 h 177"/>
              <a:gd name="T4" fmla="*/ 2147483647 w 389"/>
              <a:gd name="T5" fmla="*/ 2147483647 h 177"/>
              <a:gd name="T6" fmla="*/ 2147483647 w 389"/>
              <a:gd name="T7" fmla="*/ 2147483647 h 177"/>
              <a:gd name="T8" fmla="*/ 2147483647 w 389"/>
              <a:gd name="T9" fmla="*/ 2147483647 h 177"/>
              <a:gd name="T10" fmla="*/ 2147483647 w 389"/>
              <a:gd name="T11" fmla="*/ 2147483647 h 177"/>
              <a:gd name="T12" fmla="*/ 2147483647 w 389"/>
              <a:gd name="T13" fmla="*/ 2147483647 h 177"/>
              <a:gd name="T14" fmla="*/ 2147483647 w 389"/>
              <a:gd name="T15" fmla="*/ 2147483647 h 177"/>
              <a:gd name="T16" fmla="*/ 2147483647 w 389"/>
              <a:gd name="T17" fmla="*/ 2147483647 h 1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9"/>
              <a:gd name="T28" fmla="*/ 0 h 177"/>
              <a:gd name="T29" fmla="*/ 389 w 389"/>
              <a:gd name="T30" fmla="*/ 177 h 1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9" h="177">
                <a:moveTo>
                  <a:pt x="0" y="3"/>
                </a:moveTo>
                <a:cubicBezTo>
                  <a:pt x="0" y="3"/>
                  <a:pt x="77" y="31"/>
                  <a:pt x="97" y="41"/>
                </a:cubicBezTo>
                <a:cubicBezTo>
                  <a:pt x="117" y="51"/>
                  <a:pt x="109" y="45"/>
                  <a:pt x="118" y="63"/>
                </a:cubicBezTo>
                <a:cubicBezTo>
                  <a:pt x="127" y="81"/>
                  <a:pt x="136" y="159"/>
                  <a:pt x="149" y="149"/>
                </a:cubicBezTo>
                <a:cubicBezTo>
                  <a:pt x="162" y="139"/>
                  <a:pt x="182" y="0"/>
                  <a:pt x="197" y="5"/>
                </a:cubicBezTo>
                <a:cubicBezTo>
                  <a:pt x="212" y="10"/>
                  <a:pt x="221" y="177"/>
                  <a:pt x="237" y="177"/>
                </a:cubicBezTo>
                <a:cubicBezTo>
                  <a:pt x="253" y="177"/>
                  <a:pt x="276" y="10"/>
                  <a:pt x="293" y="5"/>
                </a:cubicBezTo>
                <a:cubicBezTo>
                  <a:pt x="310" y="0"/>
                  <a:pt x="325" y="141"/>
                  <a:pt x="341" y="149"/>
                </a:cubicBezTo>
                <a:cubicBezTo>
                  <a:pt x="357" y="157"/>
                  <a:pt x="373" y="105"/>
                  <a:pt x="389" y="53"/>
                </a:cubicBezTo>
              </a:path>
            </a:pathLst>
          </a:custGeom>
          <a:solidFill>
            <a:schemeClr val="bg1"/>
          </a:solidFill>
          <a:ln w="38100">
            <a:solidFill>
              <a:srgbClr val="FF0000">
                <a:alpha val="40000"/>
              </a:srgbClr>
            </a:solidFill>
            <a:round/>
            <a:headEnd type="triangle" w="med" len="lg"/>
            <a:tailEnd/>
          </a:ln>
        </p:spPr>
        <p:txBody>
          <a:bodyPr/>
          <a:lstStyle/>
          <a:p>
            <a:endParaRPr lang="en-US" sz="2400">
              <a:solidFill>
                <a:prstClr val="black"/>
              </a:solidFill>
            </a:endParaRPr>
          </a:p>
        </p:txBody>
      </p:sp>
      <p:sp>
        <p:nvSpPr>
          <p:cNvPr id="16" name="Cube 15"/>
          <p:cNvSpPr/>
          <p:nvPr/>
        </p:nvSpPr>
        <p:spPr>
          <a:xfrm>
            <a:off x="2618947" y="3420149"/>
            <a:ext cx="272520" cy="685092"/>
          </a:xfrm>
          <a:prstGeom prst="cube">
            <a:avLst>
              <a:gd name="adj" fmla="val 31624"/>
            </a:avLst>
          </a:prstGeom>
          <a:solidFill>
            <a:srgbClr val="FFC000"/>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867831" y="3264110"/>
            <a:ext cx="529209" cy="461665"/>
          </a:xfrm>
          <a:prstGeom prst="rect">
            <a:avLst/>
          </a:prstGeom>
          <a:noFill/>
          <a:ln>
            <a:noFill/>
          </a:ln>
        </p:spPr>
        <p:txBody>
          <a:bodyPr wrap="square" rtlCol="0">
            <a:spAutoFit/>
          </a:bodyPr>
          <a:lstStyle/>
          <a:p>
            <a:r>
              <a:rPr lang="en-US" sz="2400" dirty="0" err="1" smtClean="0">
                <a:solidFill>
                  <a:srgbClr val="00B050"/>
                </a:solidFill>
              </a:rPr>
              <a:t>h</a:t>
            </a:r>
            <a:r>
              <a:rPr lang="en-US" sz="2400" dirty="0" err="1" smtClean="0">
                <a:solidFill>
                  <a:srgbClr val="00B050"/>
                </a:solidFill>
                <a:latin typeface="Symbol" pitchFamily="18" charset="2"/>
              </a:rPr>
              <a:t>n</a:t>
            </a:r>
            <a:endParaRPr lang="en-US" sz="2400" dirty="0">
              <a:solidFill>
                <a:srgbClr val="00B050"/>
              </a:solidFill>
              <a:latin typeface="Symbol" pitchFamily="18" charset="2"/>
            </a:endParaRPr>
          </a:p>
        </p:txBody>
      </p:sp>
      <p:sp>
        <p:nvSpPr>
          <p:cNvPr id="19" name="Freeform 97"/>
          <p:cNvSpPr>
            <a:spLocks noChangeAspect="1"/>
          </p:cNvSpPr>
          <p:nvPr/>
        </p:nvSpPr>
        <p:spPr bwMode="auto">
          <a:xfrm rot="324265" flipH="1">
            <a:off x="1749372" y="3775141"/>
            <a:ext cx="815764" cy="153634"/>
          </a:xfrm>
          <a:custGeom>
            <a:avLst/>
            <a:gdLst>
              <a:gd name="T0" fmla="*/ 0 w 389"/>
              <a:gd name="T1" fmla="*/ 2147483647 h 177"/>
              <a:gd name="T2" fmla="*/ 2147483647 w 389"/>
              <a:gd name="T3" fmla="*/ 2147483647 h 177"/>
              <a:gd name="T4" fmla="*/ 2147483647 w 389"/>
              <a:gd name="T5" fmla="*/ 2147483647 h 177"/>
              <a:gd name="T6" fmla="*/ 2147483647 w 389"/>
              <a:gd name="T7" fmla="*/ 2147483647 h 177"/>
              <a:gd name="T8" fmla="*/ 2147483647 w 389"/>
              <a:gd name="T9" fmla="*/ 2147483647 h 177"/>
              <a:gd name="T10" fmla="*/ 2147483647 w 389"/>
              <a:gd name="T11" fmla="*/ 2147483647 h 177"/>
              <a:gd name="T12" fmla="*/ 2147483647 w 389"/>
              <a:gd name="T13" fmla="*/ 2147483647 h 177"/>
              <a:gd name="T14" fmla="*/ 2147483647 w 389"/>
              <a:gd name="T15" fmla="*/ 2147483647 h 177"/>
              <a:gd name="T16" fmla="*/ 2147483647 w 389"/>
              <a:gd name="T17" fmla="*/ 2147483647 h 1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9"/>
              <a:gd name="T28" fmla="*/ 0 h 177"/>
              <a:gd name="T29" fmla="*/ 389 w 389"/>
              <a:gd name="T30" fmla="*/ 177 h 1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9" h="177">
                <a:moveTo>
                  <a:pt x="0" y="3"/>
                </a:moveTo>
                <a:cubicBezTo>
                  <a:pt x="0" y="3"/>
                  <a:pt x="77" y="31"/>
                  <a:pt x="97" y="41"/>
                </a:cubicBezTo>
                <a:cubicBezTo>
                  <a:pt x="117" y="51"/>
                  <a:pt x="109" y="45"/>
                  <a:pt x="118" y="63"/>
                </a:cubicBezTo>
                <a:cubicBezTo>
                  <a:pt x="127" y="81"/>
                  <a:pt x="136" y="159"/>
                  <a:pt x="149" y="149"/>
                </a:cubicBezTo>
                <a:cubicBezTo>
                  <a:pt x="162" y="139"/>
                  <a:pt x="182" y="0"/>
                  <a:pt x="197" y="5"/>
                </a:cubicBezTo>
                <a:cubicBezTo>
                  <a:pt x="212" y="10"/>
                  <a:pt x="221" y="177"/>
                  <a:pt x="237" y="177"/>
                </a:cubicBezTo>
                <a:cubicBezTo>
                  <a:pt x="253" y="177"/>
                  <a:pt x="276" y="10"/>
                  <a:pt x="293" y="5"/>
                </a:cubicBezTo>
                <a:cubicBezTo>
                  <a:pt x="310" y="0"/>
                  <a:pt x="325" y="141"/>
                  <a:pt x="341" y="149"/>
                </a:cubicBezTo>
                <a:cubicBezTo>
                  <a:pt x="357" y="157"/>
                  <a:pt x="373" y="105"/>
                  <a:pt x="389" y="53"/>
                </a:cubicBezTo>
              </a:path>
            </a:pathLst>
          </a:custGeom>
          <a:noFill/>
          <a:ln w="76200">
            <a:solidFill>
              <a:srgbClr val="92D050"/>
            </a:solidFill>
            <a:round/>
            <a:headEnd type="triangle" w="med" len="lg"/>
            <a:tailEnd/>
          </a:ln>
        </p:spPr>
        <p:txBody>
          <a:bodyPr/>
          <a:lstStyle/>
          <a:p>
            <a:endParaRPr lang="en-US" sz="2400">
              <a:solidFill>
                <a:prstClr val="black"/>
              </a:solidFill>
            </a:endParaRPr>
          </a:p>
        </p:txBody>
      </p:sp>
      <p:sp>
        <p:nvSpPr>
          <p:cNvPr id="20" name="TextBox 19"/>
          <p:cNvSpPr txBox="1"/>
          <p:nvPr/>
        </p:nvSpPr>
        <p:spPr>
          <a:xfrm>
            <a:off x="3287924" y="3609974"/>
            <a:ext cx="529209" cy="461665"/>
          </a:xfrm>
          <a:prstGeom prst="rect">
            <a:avLst/>
          </a:prstGeom>
          <a:noFill/>
        </p:spPr>
        <p:txBody>
          <a:bodyPr wrap="square" rtlCol="0">
            <a:spAutoFit/>
          </a:bodyPr>
          <a:lstStyle/>
          <a:p>
            <a:r>
              <a:rPr lang="en-US" sz="2400" dirty="0" err="1" smtClean="0">
                <a:solidFill>
                  <a:srgbClr val="FF0000"/>
                </a:solidFill>
              </a:rPr>
              <a:t>h</a:t>
            </a:r>
            <a:r>
              <a:rPr lang="en-US" sz="2400" dirty="0" err="1" smtClean="0">
                <a:solidFill>
                  <a:srgbClr val="FF0000"/>
                </a:solidFill>
                <a:latin typeface="Symbol" pitchFamily="18" charset="2"/>
              </a:rPr>
              <a:t>n</a:t>
            </a:r>
            <a:endParaRPr lang="en-US" sz="2400" dirty="0">
              <a:solidFill>
                <a:srgbClr val="FF0000"/>
              </a:solidFill>
              <a:latin typeface="Symbol" pitchFamily="18" charset="2"/>
            </a:endParaRPr>
          </a:p>
        </p:txBody>
      </p:sp>
      <p:sp>
        <p:nvSpPr>
          <p:cNvPr id="21" name="Freeform 97"/>
          <p:cNvSpPr>
            <a:spLocks noChangeAspect="1"/>
          </p:cNvSpPr>
          <p:nvPr/>
        </p:nvSpPr>
        <p:spPr bwMode="auto">
          <a:xfrm rot="19638151" flipH="1">
            <a:off x="2977811" y="3505138"/>
            <a:ext cx="815764" cy="153634"/>
          </a:xfrm>
          <a:custGeom>
            <a:avLst/>
            <a:gdLst>
              <a:gd name="T0" fmla="*/ 0 w 389"/>
              <a:gd name="T1" fmla="*/ 2147483647 h 177"/>
              <a:gd name="T2" fmla="*/ 2147483647 w 389"/>
              <a:gd name="T3" fmla="*/ 2147483647 h 177"/>
              <a:gd name="T4" fmla="*/ 2147483647 w 389"/>
              <a:gd name="T5" fmla="*/ 2147483647 h 177"/>
              <a:gd name="T6" fmla="*/ 2147483647 w 389"/>
              <a:gd name="T7" fmla="*/ 2147483647 h 177"/>
              <a:gd name="T8" fmla="*/ 2147483647 w 389"/>
              <a:gd name="T9" fmla="*/ 2147483647 h 177"/>
              <a:gd name="T10" fmla="*/ 2147483647 w 389"/>
              <a:gd name="T11" fmla="*/ 2147483647 h 177"/>
              <a:gd name="T12" fmla="*/ 2147483647 w 389"/>
              <a:gd name="T13" fmla="*/ 2147483647 h 177"/>
              <a:gd name="T14" fmla="*/ 2147483647 w 389"/>
              <a:gd name="T15" fmla="*/ 2147483647 h 177"/>
              <a:gd name="T16" fmla="*/ 2147483647 w 389"/>
              <a:gd name="T17" fmla="*/ 2147483647 h 1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9"/>
              <a:gd name="T28" fmla="*/ 0 h 177"/>
              <a:gd name="T29" fmla="*/ 389 w 389"/>
              <a:gd name="T30" fmla="*/ 177 h 1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9" h="177">
                <a:moveTo>
                  <a:pt x="0" y="3"/>
                </a:moveTo>
                <a:cubicBezTo>
                  <a:pt x="0" y="3"/>
                  <a:pt x="77" y="31"/>
                  <a:pt x="97" y="41"/>
                </a:cubicBezTo>
                <a:cubicBezTo>
                  <a:pt x="117" y="51"/>
                  <a:pt x="109" y="45"/>
                  <a:pt x="118" y="63"/>
                </a:cubicBezTo>
                <a:cubicBezTo>
                  <a:pt x="127" y="81"/>
                  <a:pt x="136" y="159"/>
                  <a:pt x="149" y="149"/>
                </a:cubicBezTo>
                <a:cubicBezTo>
                  <a:pt x="162" y="139"/>
                  <a:pt x="182" y="0"/>
                  <a:pt x="197" y="5"/>
                </a:cubicBezTo>
                <a:cubicBezTo>
                  <a:pt x="212" y="10"/>
                  <a:pt x="221" y="177"/>
                  <a:pt x="237" y="177"/>
                </a:cubicBezTo>
                <a:cubicBezTo>
                  <a:pt x="253" y="177"/>
                  <a:pt x="276" y="10"/>
                  <a:pt x="293" y="5"/>
                </a:cubicBezTo>
                <a:cubicBezTo>
                  <a:pt x="310" y="0"/>
                  <a:pt x="325" y="141"/>
                  <a:pt x="341" y="149"/>
                </a:cubicBezTo>
                <a:cubicBezTo>
                  <a:pt x="357" y="157"/>
                  <a:pt x="373" y="105"/>
                  <a:pt x="389" y="53"/>
                </a:cubicBezTo>
              </a:path>
            </a:pathLst>
          </a:custGeom>
          <a:solidFill>
            <a:schemeClr val="bg1"/>
          </a:solidFill>
          <a:ln w="76200">
            <a:solidFill>
              <a:srgbClr val="FF0000">
                <a:alpha val="40000"/>
              </a:srgbClr>
            </a:solidFill>
            <a:round/>
            <a:headEnd type="triangle" w="med" len="lg"/>
            <a:tailEnd/>
          </a:ln>
        </p:spPr>
        <p:txBody>
          <a:bodyPr/>
          <a:lstStyle/>
          <a:p>
            <a:endParaRPr lang="en-US" sz="2400">
              <a:solidFill>
                <a:prstClr val="black"/>
              </a:solidFill>
            </a:endParaRPr>
          </a:p>
        </p:txBody>
      </p:sp>
      <p:sp>
        <p:nvSpPr>
          <p:cNvPr id="2" name="TextBox 1"/>
          <p:cNvSpPr txBox="1"/>
          <p:nvPr/>
        </p:nvSpPr>
        <p:spPr>
          <a:xfrm>
            <a:off x="552965" y="2130851"/>
            <a:ext cx="1200184" cy="707886"/>
          </a:xfrm>
          <a:prstGeom prst="rect">
            <a:avLst/>
          </a:prstGeom>
          <a:noFill/>
        </p:spPr>
        <p:txBody>
          <a:bodyPr wrap="square" rtlCol="0">
            <a:spAutoFit/>
          </a:bodyPr>
          <a:lstStyle/>
          <a:p>
            <a:r>
              <a:rPr lang="en-US" sz="2000" dirty="0" smtClean="0"/>
              <a:t>Low I</a:t>
            </a:r>
            <a:r>
              <a:rPr lang="en-US" sz="2000" baseline="-25000" dirty="0" smtClean="0"/>
              <a:t>0</a:t>
            </a:r>
            <a:r>
              <a:rPr lang="en-US" sz="2000" dirty="0" smtClean="0"/>
              <a:t> Ex</a:t>
            </a:r>
            <a:r>
              <a:rPr lang="en-US" sz="2000" dirty="0"/>
              <a:t>cit</a:t>
            </a:r>
            <a:r>
              <a:rPr lang="en-US" sz="2000" dirty="0" smtClean="0"/>
              <a:t>ation</a:t>
            </a:r>
            <a:endParaRPr lang="en-US" sz="2000" dirty="0"/>
          </a:p>
        </p:txBody>
      </p:sp>
      <p:sp>
        <p:nvSpPr>
          <p:cNvPr id="24" name="TextBox 23"/>
          <p:cNvSpPr txBox="1"/>
          <p:nvPr/>
        </p:nvSpPr>
        <p:spPr>
          <a:xfrm>
            <a:off x="552965" y="3483800"/>
            <a:ext cx="1200184" cy="707886"/>
          </a:xfrm>
          <a:prstGeom prst="rect">
            <a:avLst/>
          </a:prstGeom>
          <a:noFill/>
        </p:spPr>
        <p:txBody>
          <a:bodyPr wrap="square" rtlCol="0">
            <a:spAutoFit/>
          </a:bodyPr>
          <a:lstStyle/>
          <a:p>
            <a:r>
              <a:rPr lang="en-US" sz="2000" dirty="0" smtClean="0"/>
              <a:t>High I</a:t>
            </a:r>
            <a:r>
              <a:rPr lang="en-US" sz="2000" baseline="-25000" dirty="0" smtClean="0"/>
              <a:t>0</a:t>
            </a:r>
            <a:r>
              <a:rPr lang="en-US" sz="2000" dirty="0" smtClean="0"/>
              <a:t> Excitation</a:t>
            </a:r>
            <a:endParaRPr lang="en-US" sz="2000" dirty="0"/>
          </a:p>
        </p:txBody>
      </p:sp>
      <p:sp>
        <p:nvSpPr>
          <p:cNvPr id="25" name="Cube 24"/>
          <p:cNvSpPr/>
          <p:nvPr/>
        </p:nvSpPr>
        <p:spPr>
          <a:xfrm>
            <a:off x="2606002" y="4747568"/>
            <a:ext cx="272520" cy="685092"/>
          </a:xfrm>
          <a:prstGeom prst="cube">
            <a:avLst>
              <a:gd name="adj" fmla="val 31624"/>
            </a:avLst>
          </a:prstGeom>
          <a:solidFill>
            <a:srgbClr val="FFC000"/>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883914" y="4736669"/>
            <a:ext cx="529209" cy="369332"/>
          </a:xfrm>
          <a:prstGeom prst="rect">
            <a:avLst/>
          </a:prstGeom>
          <a:noFill/>
          <a:ln>
            <a:noFill/>
          </a:ln>
        </p:spPr>
        <p:txBody>
          <a:bodyPr wrap="square" rtlCol="0">
            <a:spAutoFit/>
          </a:bodyPr>
          <a:lstStyle/>
          <a:p>
            <a:r>
              <a:rPr lang="en-US" dirty="0" err="1" smtClean="0">
                <a:solidFill>
                  <a:srgbClr val="00B050"/>
                </a:solidFill>
              </a:rPr>
              <a:t>h</a:t>
            </a:r>
            <a:r>
              <a:rPr lang="en-US" dirty="0" err="1" smtClean="0">
                <a:solidFill>
                  <a:srgbClr val="00B050"/>
                </a:solidFill>
                <a:latin typeface="Symbol" pitchFamily="18" charset="2"/>
              </a:rPr>
              <a:t>n</a:t>
            </a:r>
            <a:endParaRPr lang="en-US" dirty="0">
              <a:solidFill>
                <a:srgbClr val="00B050"/>
              </a:solidFill>
              <a:latin typeface="Symbol" pitchFamily="18" charset="2"/>
            </a:endParaRPr>
          </a:p>
        </p:txBody>
      </p:sp>
      <p:sp>
        <p:nvSpPr>
          <p:cNvPr id="27" name="Freeform 97"/>
          <p:cNvSpPr>
            <a:spLocks noChangeAspect="1"/>
          </p:cNvSpPr>
          <p:nvPr/>
        </p:nvSpPr>
        <p:spPr bwMode="auto">
          <a:xfrm rot="324265" flipH="1">
            <a:off x="1736427" y="5102560"/>
            <a:ext cx="815764" cy="153634"/>
          </a:xfrm>
          <a:custGeom>
            <a:avLst/>
            <a:gdLst>
              <a:gd name="T0" fmla="*/ 0 w 389"/>
              <a:gd name="T1" fmla="*/ 2147483647 h 177"/>
              <a:gd name="T2" fmla="*/ 2147483647 w 389"/>
              <a:gd name="T3" fmla="*/ 2147483647 h 177"/>
              <a:gd name="T4" fmla="*/ 2147483647 w 389"/>
              <a:gd name="T5" fmla="*/ 2147483647 h 177"/>
              <a:gd name="T6" fmla="*/ 2147483647 w 389"/>
              <a:gd name="T7" fmla="*/ 2147483647 h 177"/>
              <a:gd name="T8" fmla="*/ 2147483647 w 389"/>
              <a:gd name="T9" fmla="*/ 2147483647 h 177"/>
              <a:gd name="T10" fmla="*/ 2147483647 w 389"/>
              <a:gd name="T11" fmla="*/ 2147483647 h 177"/>
              <a:gd name="T12" fmla="*/ 2147483647 w 389"/>
              <a:gd name="T13" fmla="*/ 2147483647 h 177"/>
              <a:gd name="T14" fmla="*/ 2147483647 w 389"/>
              <a:gd name="T15" fmla="*/ 2147483647 h 177"/>
              <a:gd name="T16" fmla="*/ 2147483647 w 389"/>
              <a:gd name="T17" fmla="*/ 2147483647 h 1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9"/>
              <a:gd name="T28" fmla="*/ 0 h 177"/>
              <a:gd name="T29" fmla="*/ 389 w 389"/>
              <a:gd name="T30" fmla="*/ 177 h 1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9" h="177">
                <a:moveTo>
                  <a:pt x="0" y="3"/>
                </a:moveTo>
                <a:cubicBezTo>
                  <a:pt x="0" y="3"/>
                  <a:pt x="77" y="31"/>
                  <a:pt x="97" y="41"/>
                </a:cubicBezTo>
                <a:cubicBezTo>
                  <a:pt x="117" y="51"/>
                  <a:pt x="109" y="45"/>
                  <a:pt x="118" y="63"/>
                </a:cubicBezTo>
                <a:cubicBezTo>
                  <a:pt x="127" y="81"/>
                  <a:pt x="136" y="159"/>
                  <a:pt x="149" y="149"/>
                </a:cubicBezTo>
                <a:cubicBezTo>
                  <a:pt x="162" y="139"/>
                  <a:pt x="182" y="0"/>
                  <a:pt x="197" y="5"/>
                </a:cubicBezTo>
                <a:cubicBezTo>
                  <a:pt x="212" y="10"/>
                  <a:pt x="221" y="177"/>
                  <a:pt x="237" y="177"/>
                </a:cubicBezTo>
                <a:cubicBezTo>
                  <a:pt x="253" y="177"/>
                  <a:pt x="276" y="10"/>
                  <a:pt x="293" y="5"/>
                </a:cubicBezTo>
                <a:cubicBezTo>
                  <a:pt x="310" y="0"/>
                  <a:pt x="325" y="141"/>
                  <a:pt x="341" y="149"/>
                </a:cubicBezTo>
                <a:cubicBezTo>
                  <a:pt x="357" y="157"/>
                  <a:pt x="373" y="105"/>
                  <a:pt x="389" y="53"/>
                </a:cubicBezTo>
              </a:path>
            </a:pathLst>
          </a:custGeom>
          <a:noFill/>
          <a:ln w="38100">
            <a:solidFill>
              <a:srgbClr val="92D050"/>
            </a:solidFill>
            <a:round/>
            <a:headEnd type="triangle" w="med" len="lg"/>
            <a:tailEnd/>
          </a:ln>
        </p:spPr>
        <p:txBody>
          <a:bodyPr/>
          <a:lstStyle/>
          <a:p>
            <a:endParaRPr lang="en-US" sz="2400">
              <a:solidFill>
                <a:prstClr val="black"/>
              </a:solidFill>
            </a:endParaRPr>
          </a:p>
        </p:txBody>
      </p:sp>
      <p:sp>
        <p:nvSpPr>
          <p:cNvPr id="28" name="TextBox 27"/>
          <p:cNvSpPr txBox="1"/>
          <p:nvPr/>
        </p:nvSpPr>
        <p:spPr>
          <a:xfrm>
            <a:off x="3304007" y="4986377"/>
            <a:ext cx="529209" cy="369332"/>
          </a:xfrm>
          <a:prstGeom prst="rect">
            <a:avLst/>
          </a:prstGeom>
          <a:noFill/>
        </p:spPr>
        <p:txBody>
          <a:bodyPr wrap="square" rtlCol="0">
            <a:spAutoFit/>
          </a:bodyPr>
          <a:lstStyle/>
          <a:p>
            <a:r>
              <a:rPr lang="en-US" dirty="0" err="1" smtClean="0">
                <a:solidFill>
                  <a:srgbClr val="FF0000"/>
                </a:solidFill>
              </a:rPr>
              <a:t>h</a:t>
            </a:r>
            <a:r>
              <a:rPr lang="en-US" dirty="0" err="1" smtClean="0">
                <a:solidFill>
                  <a:srgbClr val="FF0000"/>
                </a:solidFill>
                <a:latin typeface="Symbol" pitchFamily="18" charset="2"/>
              </a:rPr>
              <a:t>n</a:t>
            </a:r>
            <a:endParaRPr lang="en-US" dirty="0">
              <a:solidFill>
                <a:srgbClr val="FF0000"/>
              </a:solidFill>
              <a:latin typeface="Symbol" pitchFamily="18" charset="2"/>
            </a:endParaRPr>
          </a:p>
        </p:txBody>
      </p:sp>
      <p:sp>
        <p:nvSpPr>
          <p:cNvPr id="29" name="Freeform 97"/>
          <p:cNvSpPr>
            <a:spLocks noChangeAspect="1"/>
          </p:cNvSpPr>
          <p:nvPr/>
        </p:nvSpPr>
        <p:spPr bwMode="auto">
          <a:xfrm rot="19638151" flipH="1">
            <a:off x="2964866" y="4803529"/>
            <a:ext cx="815764" cy="153634"/>
          </a:xfrm>
          <a:custGeom>
            <a:avLst/>
            <a:gdLst>
              <a:gd name="T0" fmla="*/ 0 w 389"/>
              <a:gd name="T1" fmla="*/ 2147483647 h 177"/>
              <a:gd name="T2" fmla="*/ 2147483647 w 389"/>
              <a:gd name="T3" fmla="*/ 2147483647 h 177"/>
              <a:gd name="T4" fmla="*/ 2147483647 w 389"/>
              <a:gd name="T5" fmla="*/ 2147483647 h 177"/>
              <a:gd name="T6" fmla="*/ 2147483647 w 389"/>
              <a:gd name="T7" fmla="*/ 2147483647 h 177"/>
              <a:gd name="T8" fmla="*/ 2147483647 w 389"/>
              <a:gd name="T9" fmla="*/ 2147483647 h 177"/>
              <a:gd name="T10" fmla="*/ 2147483647 w 389"/>
              <a:gd name="T11" fmla="*/ 2147483647 h 177"/>
              <a:gd name="T12" fmla="*/ 2147483647 w 389"/>
              <a:gd name="T13" fmla="*/ 2147483647 h 177"/>
              <a:gd name="T14" fmla="*/ 2147483647 w 389"/>
              <a:gd name="T15" fmla="*/ 2147483647 h 177"/>
              <a:gd name="T16" fmla="*/ 2147483647 w 389"/>
              <a:gd name="T17" fmla="*/ 2147483647 h 1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9"/>
              <a:gd name="T28" fmla="*/ 0 h 177"/>
              <a:gd name="T29" fmla="*/ 389 w 389"/>
              <a:gd name="T30" fmla="*/ 177 h 1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9" h="177">
                <a:moveTo>
                  <a:pt x="0" y="3"/>
                </a:moveTo>
                <a:cubicBezTo>
                  <a:pt x="0" y="3"/>
                  <a:pt x="77" y="31"/>
                  <a:pt x="97" y="41"/>
                </a:cubicBezTo>
                <a:cubicBezTo>
                  <a:pt x="117" y="51"/>
                  <a:pt x="109" y="45"/>
                  <a:pt x="118" y="63"/>
                </a:cubicBezTo>
                <a:cubicBezTo>
                  <a:pt x="127" y="81"/>
                  <a:pt x="136" y="159"/>
                  <a:pt x="149" y="149"/>
                </a:cubicBezTo>
                <a:cubicBezTo>
                  <a:pt x="162" y="139"/>
                  <a:pt x="182" y="0"/>
                  <a:pt x="197" y="5"/>
                </a:cubicBezTo>
                <a:cubicBezTo>
                  <a:pt x="212" y="10"/>
                  <a:pt x="221" y="177"/>
                  <a:pt x="237" y="177"/>
                </a:cubicBezTo>
                <a:cubicBezTo>
                  <a:pt x="253" y="177"/>
                  <a:pt x="276" y="10"/>
                  <a:pt x="293" y="5"/>
                </a:cubicBezTo>
                <a:cubicBezTo>
                  <a:pt x="310" y="0"/>
                  <a:pt x="325" y="141"/>
                  <a:pt x="341" y="149"/>
                </a:cubicBezTo>
                <a:cubicBezTo>
                  <a:pt x="357" y="157"/>
                  <a:pt x="373" y="105"/>
                  <a:pt x="389" y="53"/>
                </a:cubicBezTo>
              </a:path>
            </a:pathLst>
          </a:custGeom>
          <a:solidFill>
            <a:schemeClr val="bg1"/>
          </a:solidFill>
          <a:ln w="38100">
            <a:solidFill>
              <a:srgbClr val="FF0000">
                <a:alpha val="40000"/>
              </a:srgbClr>
            </a:solidFill>
            <a:round/>
            <a:headEnd type="triangle" w="med" len="lg"/>
            <a:tailEnd/>
          </a:ln>
        </p:spPr>
        <p:txBody>
          <a:bodyPr/>
          <a:lstStyle/>
          <a:p>
            <a:endParaRPr lang="en-US" sz="2400">
              <a:solidFill>
                <a:prstClr val="black"/>
              </a:solidFill>
            </a:endParaRPr>
          </a:p>
        </p:txBody>
      </p:sp>
      <p:sp>
        <p:nvSpPr>
          <p:cNvPr id="30" name="TextBox 29"/>
          <p:cNvSpPr txBox="1"/>
          <p:nvPr/>
        </p:nvSpPr>
        <p:spPr>
          <a:xfrm>
            <a:off x="545335" y="4800843"/>
            <a:ext cx="1200184" cy="707886"/>
          </a:xfrm>
          <a:prstGeom prst="rect">
            <a:avLst/>
          </a:prstGeom>
          <a:noFill/>
        </p:spPr>
        <p:txBody>
          <a:bodyPr wrap="square" rtlCol="0">
            <a:spAutoFit/>
          </a:bodyPr>
          <a:lstStyle/>
          <a:p>
            <a:r>
              <a:rPr lang="en-US" sz="2000" dirty="0" smtClean="0"/>
              <a:t>Low I</a:t>
            </a:r>
            <a:r>
              <a:rPr lang="en-US" sz="2000" baseline="-25000" dirty="0" smtClean="0"/>
              <a:t>0</a:t>
            </a:r>
            <a:r>
              <a:rPr lang="en-US" sz="2000" dirty="0" smtClean="0"/>
              <a:t> Excitation</a:t>
            </a:r>
            <a:endParaRPr lang="en-US" sz="2000" dirty="0"/>
          </a:p>
        </p:txBody>
      </p:sp>
      <p:sp>
        <p:nvSpPr>
          <p:cNvPr id="31" name="Line 4"/>
          <p:cNvSpPr>
            <a:spLocks noChangeShapeType="1"/>
          </p:cNvSpPr>
          <p:nvPr/>
        </p:nvSpPr>
        <p:spPr bwMode="auto">
          <a:xfrm>
            <a:off x="390752" y="1686817"/>
            <a:ext cx="0" cy="4541441"/>
          </a:xfrm>
          <a:prstGeom prst="line">
            <a:avLst/>
          </a:prstGeom>
          <a:noFill/>
          <a:ln w="28575">
            <a:solidFill>
              <a:schemeClr val="tx1"/>
            </a:solidFill>
            <a:round/>
            <a:headEnd type="none" w="med" len="med"/>
            <a:tailEnd type="arrow" w="med" len="med"/>
          </a:ln>
          <a:effectLst/>
        </p:spPr>
        <p:txBody>
          <a:bodyPr wrap="none" anchor="ctr"/>
          <a:lstStyle/>
          <a:p>
            <a:endParaRPr lang="en-US"/>
          </a:p>
        </p:txBody>
      </p:sp>
      <p:sp>
        <p:nvSpPr>
          <p:cNvPr id="3" name="Rectangle 2"/>
          <p:cNvSpPr/>
          <p:nvPr/>
        </p:nvSpPr>
        <p:spPr>
          <a:xfrm>
            <a:off x="407079" y="1553216"/>
            <a:ext cx="702436" cy="400110"/>
          </a:xfrm>
          <a:prstGeom prst="rect">
            <a:avLst/>
          </a:prstGeom>
        </p:spPr>
        <p:txBody>
          <a:bodyPr wrap="none">
            <a:spAutoFit/>
          </a:bodyPr>
          <a:lstStyle/>
          <a:p>
            <a:r>
              <a:rPr lang="en-US" sz="2000" dirty="0" smtClean="0"/>
              <a:t>Time</a:t>
            </a:r>
            <a:endParaRPr lang="en-US" sz="2000" dirty="0"/>
          </a:p>
        </p:txBody>
      </p:sp>
      <p:sp>
        <p:nvSpPr>
          <p:cNvPr id="34" name="Rectangle 5"/>
          <p:cNvSpPr>
            <a:spLocks noChangeArrowheads="1"/>
          </p:cNvSpPr>
          <p:nvPr/>
        </p:nvSpPr>
        <p:spPr bwMode="auto">
          <a:xfrm>
            <a:off x="457200" y="3175"/>
            <a:ext cx="8229600" cy="914400"/>
          </a:xfrm>
          <a:prstGeom prst="rect">
            <a:avLst/>
          </a:prstGeom>
          <a:noFill/>
          <a:ln w="9525">
            <a:noFill/>
            <a:miter lim="800000"/>
            <a:headEnd/>
            <a:tailEnd/>
          </a:ln>
        </p:spPr>
        <p:txBody>
          <a:bodyPr anchor="ctr"/>
          <a:lstStyle/>
          <a:p>
            <a:pPr algn="ctr"/>
            <a:r>
              <a:rPr lang="en-US" sz="3200" b="1" u="sng" dirty="0" smtClean="0">
                <a:solidFill>
                  <a:schemeClr val="tx2"/>
                </a:solidFill>
              </a:rPr>
              <a:t>Frequency-domain Method</a:t>
            </a:r>
            <a:endParaRPr lang="en-US" sz="3200" b="1" u="sng" dirty="0">
              <a:solidFill>
                <a:schemeClr val="tx2"/>
              </a:solidFill>
            </a:endParaRPr>
          </a:p>
        </p:txBody>
      </p:sp>
      <p:sp>
        <p:nvSpPr>
          <p:cNvPr id="35" name="Line 4"/>
          <p:cNvSpPr>
            <a:spLocks noChangeShapeType="1"/>
          </p:cNvSpPr>
          <p:nvPr/>
        </p:nvSpPr>
        <p:spPr bwMode="auto">
          <a:xfrm flipV="1">
            <a:off x="8339512" y="1891196"/>
            <a:ext cx="0" cy="1303652"/>
          </a:xfrm>
          <a:prstGeom prst="line">
            <a:avLst/>
          </a:prstGeom>
          <a:noFill/>
          <a:ln w="28575">
            <a:solidFill>
              <a:schemeClr val="tx1"/>
            </a:solidFill>
            <a:round/>
            <a:headEnd type="none" w="med" len="med"/>
            <a:tailEnd type="arrow" w="med" len="med"/>
          </a:ln>
          <a:effectLst/>
        </p:spPr>
        <p:txBody>
          <a:bodyPr wrap="none" anchor="ctr"/>
          <a:lstStyle/>
          <a:p>
            <a:endParaRPr lang="en-US"/>
          </a:p>
        </p:txBody>
      </p:sp>
      <p:sp>
        <p:nvSpPr>
          <p:cNvPr id="100352" name="Rectangle 100351"/>
          <p:cNvSpPr/>
          <p:nvPr/>
        </p:nvSpPr>
        <p:spPr>
          <a:xfrm>
            <a:off x="8388499" y="2314159"/>
            <a:ext cx="396262" cy="523220"/>
          </a:xfrm>
          <a:prstGeom prst="rect">
            <a:avLst/>
          </a:prstGeom>
        </p:spPr>
        <p:txBody>
          <a:bodyPr wrap="none">
            <a:spAutoFit/>
          </a:bodyPr>
          <a:lstStyle/>
          <a:p>
            <a:r>
              <a:rPr lang="en-US" sz="2800" dirty="0" smtClean="0"/>
              <a:t>I</a:t>
            </a:r>
            <a:r>
              <a:rPr lang="en-US" sz="2800" baseline="-25000" dirty="0" smtClean="0"/>
              <a:t>0</a:t>
            </a:r>
            <a:endParaRPr lang="en-US" sz="2800" baseline="-25000" dirty="0"/>
          </a:p>
        </p:txBody>
      </p:sp>
      <p:sp>
        <p:nvSpPr>
          <p:cNvPr id="32" name="TextBox 31"/>
          <p:cNvSpPr txBox="1"/>
          <p:nvPr/>
        </p:nvSpPr>
        <p:spPr>
          <a:xfrm>
            <a:off x="1792187" y="730284"/>
            <a:ext cx="5521526" cy="461665"/>
          </a:xfrm>
          <a:prstGeom prst="rect">
            <a:avLst/>
          </a:prstGeom>
          <a:noFill/>
        </p:spPr>
        <p:txBody>
          <a:bodyPr wrap="square" rtlCol="0">
            <a:spAutoFit/>
          </a:bodyPr>
          <a:lstStyle/>
          <a:p>
            <a:pPr algn="ctr"/>
            <a:r>
              <a:rPr lang="en-US" sz="2400" dirty="0" smtClean="0"/>
              <a:t>Measure Events with Respect to Frequency</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0035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0035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003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p:bldP spid="19" grpId="0" animBg="1"/>
      <p:bldP spid="20" grpId="0"/>
      <p:bldP spid="21" grpId="0" animBg="1"/>
      <p:bldP spid="24" grpId="0"/>
      <p:bldP spid="25" grpId="0" animBg="1"/>
      <p:bldP spid="26" grpId="0"/>
      <p:bldP spid="27" grpId="0" animBg="1"/>
      <p:bldP spid="28" grpId="0"/>
      <p:bldP spid="29" grpId="0" animBg="1"/>
      <p:bldP spid="30" grpId="0"/>
      <p:bldP spid="31" grpId="0" animBg="1"/>
      <p:bldP spid="3" grpId="0"/>
      <p:bldP spid="35" grpId="0" animBg="1"/>
      <p:bldP spid="10035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4" name="Picture 2" descr="http://bair.beatson.gla.ac.uk/images/frequency-emission-curves.jpg"/>
          <p:cNvPicPr>
            <a:picLocks noChangeAspect="1" noChangeArrowheads="1"/>
          </p:cNvPicPr>
          <p:nvPr/>
        </p:nvPicPr>
        <p:blipFill>
          <a:blip r:embed="rId2" cstate="print"/>
          <a:srcRect/>
          <a:stretch>
            <a:fillRect/>
          </a:stretch>
        </p:blipFill>
        <p:spPr bwMode="auto">
          <a:xfrm>
            <a:off x="403225" y="1978025"/>
            <a:ext cx="8144177" cy="4041775"/>
          </a:xfrm>
          <a:prstGeom prst="rect">
            <a:avLst/>
          </a:prstGeom>
          <a:noFill/>
        </p:spPr>
      </p:pic>
      <p:sp>
        <p:nvSpPr>
          <p:cNvPr id="5" name="Rectangle 5"/>
          <p:cNvSpPr>
            <a:spLocks noChangeArrowheads="1"/>
          </p:cNvSpPr>
          <p:nvPr/>
        </p:nvSpPr>
        <p:spPr bwMode="auto">
          <a:xfrm>
            <a:off x="457200" y="3175"/>
            <a:ext cx="8229600" cy="914400"/>
          </a:xfrm>
          <a:prstGeom prst="rect">
            <a:avLst/>
          </a:prstGeom>
          <a:noFill/>
          <a:ln w="9525">
            <a:noFill/>
            <a:miter lim="800000"/>
            <a:headEnd/>
            <a:tailEnd/>
          </a:ln>
        </p:spPr>
        <p:txBody>
          <a:bodyPr anchor="ctr"/>
          <a:lstStyle/>
          <a:p>
            <a:pPr algn="ctr"/>
            <a:r>
              <a:rPr lang="en-US" sz="3200" b="1" u="sng" dirty="0" smtClean="0">
                <a:solidFill>
                  <a:schemeClr val="tx2"/>
                </a:solidFill>
              </a:rPr>
              <a:t>Frequency-domain Method</a:t>
            </a:r>
            <a:endParaRPr lang="en-US" sz="3200" b="1" u="sng" dirty="0">
              <a:solidFill>
                <a:schemeClr val="tx2"/>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5"/>
          <p:cNvSpPr>
            <a:spLocks noChangeArrowheads="1"/>
          </p:cNvSpPr>
          <p:nvPr/>
        </p:nvSpPr>
        <p:spPr bwMode="auto">
          <a:xfrm>
            <a:off x="457200" y="3175"/>
            <a:ext cx="8229600" cy="914400"/>
          </a:xfrm>
          <a:prstGeom prst="rect">
            <a:avLst/>
          </a:prstGeom>
          <a:noFill/>
          <a:ln w="9525">
            <a:noFill/>
            <a:miter lim="800000"/>
            <a:headEnd/>
            <a:tailEnd/>
          </a:ln>
        </p:spPr>
        <p:txBody>
          <a:bodyPr anchor="ctr"/>
          <a:lstStyle/>
          <a:p>
            <a:pPr algn="ctr"/>
            <a:r>
              <a:rPr lang="en-US" sz="3200" b="1" u="sng" dirty="0" smtClean="0">
                <a:solidFill>
                  <a:schemeClr val="tx2"/>
                </a:solidFill>
              </a:rPr>
              <a:t>Frequency-domain Method</a:t>
            </a:r>
            <a:endParaRPr lang="en-US" sz="3200" b="1" u="sng" dirty="0">
              <a:solidFill>
                <a:schemeClr val="tx2"/>
              </a:solidFill>
            </a:endParaRPr>
          </a:p>
        </p:txBody>
      </p:sp>
      <p:sp>
        <p:nvSpPr>
          <p:cNvPr id="4" name="TextBox 3"/>
          <p:cNvSpPr txBox="1"/>
          <p:nvPr/>
        </p:nvSpPr>
        <p:spPr>
          <a:xfrm>
            <a:off x="196320" y="1185554"/>
            <a:ext cx="2815058" cy="400110"/>
          </a:xfrm>
          <a:prstGeom prst="rect">
            <a:avLst/>
          </a:prstGeom>
          <a:noFill/>
        </p:spPr>
        <p:txBody>
          <a:bodyPr wrap="square" rtlCol="0">
            <a:spAutoFit/>
          </a:bodyPr>
          <a:lstStyle/>
          <a:p>
            <a:r>
              <a:rPr lang="en-US" sz="2000" dirty="0" smtClean="0"/>
              <a:t>Excitation Modulation  =  </a:t>
            </a:r>
            <a:endParaRPr lang="en-US" sz="2000" dirty="0"/>
          </a:p>
        </p:txBody>
      </p:sp>
      <p:sp>
        <p:nvSpPr>
          <p:cNvPr id="5" name="Rectangle 4"/>
          <p:cNvSpPr/>
          <p:nvPr/>
        </p:nvSpPr>
        <p:spPr>
          <a:xfrm>
            <a:off x="3010210" y="932308"/>
            <a:ext cx="332142" cy="461665"/>
          </a:xfrm>
          <a:prstGeom prst="rect">
            <a:avLst/>
          </a:prstGeom>
        </p:spPr>
        <p:txBody>
          <a:bodyPr wrap="none">
            <a:spAutoFit/>
          </a:bodyPr>
          <a:lstStyle/>
          <a:p>
            <a:r>
              <a:rPr lang="en-US" sz="2400" dirty="0" smtClean="0"/>
              <a:t>a</a:t>
            </a:r>
            <a:endParaRPr lang="en-US" sz="2400" dirty="0"/>
          </a:p>
        </p:txBody>
      </p:sp>
      <p:cxnSp>
        <p:nvCxnSpPr>
          <p:cNvPr id="32" name="Straight Connector 31"/>
          <p:cNvCxnSpPr/>
          <p:nvPr/>
        </p:nvCxnSpPr>
        <p:spPr>
          <a:xfrm>
            <a:off x="2945126" y="1393973"/>
            <a:ext cx="46464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3011377" y="1393973"/>
            <a:ext cx="346570" cy="461665"/>
          </a:xfrm>
          <a:prstGeom prst="rect">
            <a:avLst/>
          </a:prstGeom>
        </p:spPr>
        <p:txBody>
          <a:bodyPr wrap="none">
            <a:spAutoFit/>
          </a:bodyPr>
          <a:lstStyle/>
          <a:p>
            <a:r>
              <a:rPr lang="en-US" sz="2400" dirty="0" smtClean="0"/>
              <a:t>b</a:t>
            </a:r>
            <a:endParaRPr lang="en-US" sz="2400" dirty="0"/>
          </a:p>
        </p:txBody>
      </p:sp>
      <p:sp>
        <p:nvSpPr>
          <p:cNvPr id="35" name="Rectangle 34"/>
          <p:cNvSpPr/>
          <p:nvPr/>
        </p:nvSpPr>
        <p:spPr>
          <a:xfrm>
            <a:off x="562743" y="1729027"/>
            <a:ext cx="2382383" cy="400110"/>
          </a:xfrm>
          <a:prstGeom prst="rect">
            <a:avLst/>
          </a:prstGeom>
        </p:spPr>
        <p:txBody>
          <a:bodyPr wrap="none">
            <a:spAutoFit/>
          </a:bodyPr>
          <a:lstStyle/>
          <a:p>
            <a:r>
              <a:rPr lang="en-US" sz="2000" dirty="0" smtClean="0"/>
              <a:t>a = average intensity </a:t>
            </a:r>
            <a:endParaRPr lang="en-US" sz="2000" dirty="0"/>
          </a:p>
        </p:txBody>
      </p:sp>
      <p:sp>
        <p:nvSpPr>
          <p:cNvPr id="36" name="Rectangle 35"/>
          <p:cNvSpPr/>
          <p:nvPr/>
        </p:nvSpPr>
        <p:spPr>
          <a:xfrm>
            <a:off x="562743" y="2129137"/>
            <a:ext cx="3272755" cy="400110"/>
          </a:xfrm>
          <a:prstGeom prst="rect">
            <a:avLst/>
          </a:prstGeom>
        </p:spPr>
        <p:txBody>
          <a:bodyPr wrap="none">
            <a:spAutoFit/>
          </a:bodyPr>
          <a:lstStyle/>
          <a:p>
            <a:r>
              <a:rPr lang="en-US" sz="2000" dirty="0" smtClean="0"/>
              <a:t>b = average-to-peak intensity </a:t>
            </a:r>
            <a:endParaRPr lang="en-US" sz="2000" dirty="0"/>
          </a:p>
        </p:txBody>
      </p:sp>
      <p:sp>
        <p:nvSpPr>
          <p:cNvPr id="37" name="TextBox 36"/>
          <p:cNvSpPr txBox="1"/>
          <p:nvPr/>
        </p:nvSpPr>
        <p:spPr>
          <a:xfrm>
            <a:off x="203826" y="2908333"/>
            <a:ext cx="2815058" cy="400110"/>
          </a:xfrm>
          <a:prstGeom prst="rect">
            <a:avLst/>
          </a:prstGeom>
          <a:noFill/>
        </p:spPr>
        <p:txBody>
          <a:bodyPr wrap="square" rtlCol="0">
            <a:spAutoFit/>
          </a:bodyPr>
          <a:lstStyle/>
          <a:p>
            <a:r>
              <a:rPr lang="en-US" sz="2000" dirty="0" smtClean="0"/>
              <a:t>Emission Modulation  =  </a:t>
            </a:r>
            <a:endParaRPr lang="en-US" sz="2000" dirty="0"/>
          </a:p>
        </p:txBody>
      </p:sp>
      <p:sp>
        <p:nvSpPr>
          <p:cNvPr id="38" name="Rectangle 37"/>
          <p:cNvSpPr/>
          <p:nvPr/>
        </p:nvSpPr>
        <p:spPr>
          <a:xfrm>
            <a:off x="3017716" y="2655087"/>
            <a:ext cx="362600" cy="461665"/>
          </a:xfrm>
          <a:prstGeom prst="rect">
            <a:avLst/>
          </a:prstGeom>
        </p:spPr>
        <p:txBody>
          <a:bodyPr wrap="none">
            <a:spAutoFit/>
          </a:bodyPr>
          <a:lstStyle/>
          <a:p>
            <a:r>
              <a:rPr lang="en-US" sz="2400" dirty="0" smtClean="0"/>
              <a:t>A</a:t>
            </a:r>
            <a:endParaRPr lang="en-US" sz="2400" dirty="0"/>
          </a:p>
        </p:txBody>
      </p:sp>
      <p:cxnSp>
        <p:nvCxnSpPr>
          <p:cNvPr id="39" name="Straight Connector 38"/>
          <p:cNvCxnSpPr/>
          <p:nvPr/>
        </p:nvCxnSpPr>
        <p:spPr>
          <a:xfrm>
            <a:off x="2952632" y="3116752"/>
            <a:ext cx="46464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3018883" y="3116752"/>
            <a:ext cx="351378" cy="461665"/>
          </a:xfrm>
          <a:prstGeom prst="rect">
            <a:avLst/>
          </a:prstGeom>
        </p:spPr>
        <p:txBody>
          <a:bodyPr wrap="none">
            <a:spAutoFit/>
          </a:bodyPr>
          <a:lstStyle/>
          <a:p>
            <a:r>
              <a:rPr lang="en-US" sz="2400" dirty="0" smtClean="0"/>
              <a:t>B</a:t>
            </a:r>
            <a:endParaRPr lang="en-US" sz="2400" dirty="0"/>
          </a:p>
        </p:txBody>
      </p:sp>
      <p:sp>
        <p:nvSpPr>
          <p:cNvPr id="41" name="Rectangle 40"/>
          <p:cNvSpPr/>
          <p:nvPr/>
        </p:nvSpPr>
        <p:spPr>
          <a:xfrm>
            <a:off x="570249" y="3436308"/>
            <a:ext cx="2408032" cy="400110"/>
          </a:xfrm>
          <a:prstGeom prst="rect">
            <a:avLst/>
          </a:prstGeom>
        </p:spPr>
        <p:txBody>
          <a:bodyPr wrap="none">
            <a:spAutoFit/>
          </a:bodyPr>
          <a:lstStyle/>
          <a:p>
            <a:r>
              <a:rPr lang="en-US" sz="2000" dirty="0" smtClean="0"/>
              <a:t>A = average intensity </a:t>
            </a:r>
            <a:endParaRPr lang="en-US" sz="2000" dirty="0"/>
          </a:p>
        </p:txBody>
      </p:sp>
      <p:sp>
        <p:nvSpPr>
          <p:cNvPr id="42" name="Rectangle 41"/>
          <p:cNvSpPr/>
          <p:nvPr/>
        </p:nvSpPr>
        <p:spPr>
          <a:xfrm>
            <a:off x="570249" y="3836418"/>
            <a:ext cx="3272755" cy="400110"/>
          </a:xfrm>
          <a:prstGeom prst="rect">
            <a:avLst/>
          </a:prstGeom>
        </p:spPr>
        <p:txBody>
          <a:bodyPr wrap="none">
            <a:spAutoFit/>
          </a:bodyPr>
          <a:lstStyle/>
          <a:p>
            <a:r>
              <a:rPr lang="en-US" sz="2000" dirty="0" smtClean="0"/>
              <a:t>B = average-to-peak intensity </a:t>
            </a:r>
            <a:endParaRPr lang="en-US" sz="2000" dirty="0"/>
          </a:p>
        </p:txBody>
      </p:sp>
      <p:pic>
        <p:nvPicPr>
          <p:cNvPr id="101379"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293274" y="1023658"/>
            <a:ext cx="4649248" cy="346220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grpSp>
        <p:nvGrpSpPr>
          <p:cNvPr id="15" name="Group 14"/>
          <p:cNvGrpSpPr/>
          <p:nvPr/>
        </p:nvGrpSpPr>
        <p:grpSpPr>
          <a:xfrm>
            <a:off x="2109073" y="4625689"/>
            <a:ext cx="4074726" cy="1155878"/>
            <a:chOff x="2109073" y="4532701"/>
            <a:chExt cx="4074726" cy="1155878"/>
          </a:xfrm>
        </p:grpSpPr>
        <p:sp>
          <p:nvSpPr>
            <p:cNvPr id="44" name="TextBox 43"/>
            <p:cNvSpPr txBox="1"/>
            <p:nvPr/>
          </p:nvSpPr>
          <p:spPr>
            <a:xfrm>
              <a:off x="2109073" y="4856740"/>
              <a:ext cx="2815058" cy="523220"/>
            </a:xfrm>
            <a:prstGeom prst="rect">
              <a:avLst/>
            </a:prstGeom>
            <a:noFill/>
          </p:spPr>
          <p:txBody>
            <a:bodyPr wrap="square" rtlCol="0">
              <a:spAutoFit/>
            </a:bodyPr>
            <a:lstStyle/>
            <a:p>
              <a:r>
                <a:rPr lang="en-US" sz="2800" dirty="0" smtClean="0"/>
                <a:t>Modulation (m)  =  </a:t>
              </a:r>
              <a:endParaRPr lang="en-US" sz="2800" dirty="0"/>
            </a:p>
          </p:txBody>
        </p:sp>
        <p:sp>
          <p:nvSpPr>
            <p:cNvPr id="45" name="Rectangle 44"/>
            <p:cNvSpPr/>
            <p:nvPr/>
          </p:nvSpPr>
          <p:spPr>
            <a:xfrm>
              <a:off x="5053462" y="4532701"/>
              <a:ext cx="1039259" cy="584775"/>
            </a:xfrm>
            <a:prstGeom prst="rect">
              <a:avLst/>
            </a:prstGeom>
          </p:spPr>
          <p:txBody>
            <a:bodyPr wrap="none">
              <a:spAutoFit/>
            </a:bodyPr>
            <a:lstStyle/>
            <a:p>
              <a:r>
                <a:rPr lang="en-US" sz="3200" dirty="0" smtClean="0"/>
                <a:t>(B/A)</a:t>
              </a:r>
              <a:endParaRPr lang="en-US" sz="3200" dirty="0"/>
            </a:p>
          </p:txBody>
        </p:sp>
        <p:cxnSp>
          <p:nvCxnSpPr>
            <p:cNvPr id="46" name="Straight Connector 45"/>
            <p:cNvCxnSpPr/>
            <p:nvPr/>
          </p:nvCxnSpPr>
          <p:spPr>
            <a:xfrm>
              <a:off x="4972880" y="5118350"/>
              <a:ext cx="121091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Rectangle 46"/>
            <p:cNvSpPr/>
            <p:nvPr/>
          </p:nvSpPr>
          <p:spPr>
            <a:xfrm>
              <a:off x="5093152" y="5103804"/>
              <a:ext cx="999569" cy="584775"/>
            </a:xfrm>
            <a:prstGeom prst="rect">
              <a:avLst/>
            </a:prstGeom>
          </p:spPr>
          <p:txBody>
            <a:bodyPr wrap="none">
              <a:spAutoFit/>
            </a:bodyPr>
            <a:lstStyle/>
            <a:p>
              <a:r>
                <a:rPr lang="en-US" sz="3200" dirty="0" smtClean="0"/>
                <a:t>(b/a)</a:t>
              </a:r>
              <a:endParaRPr lang="en-US" sz="3200" dirty="0"/>
            </a:p>
          </p:txBody>
        </p:sp>
      </p:grpSp>
      <p:sp>
        <p:nvSpPr>
          <p:cNvPr id="49" name="TextBox 48"/>
          <p:cNvSpPr txBox="1"/>
          <p:nvPr/>
        </p:nvSpPr>
        <p:spPr>
          <a:xfrm>
            <a:off x="2160375" y="6125015"/>
            <a:ext cx="2815058" cy="523220"/>
          </a:xfrm>
          <a:prstGeom prst="rect">
            <a:avLst/>
          </a:prstGeom>
          <a:noFill/>
        </p:spPr>
        <p:txBody>
          <a:bodyPr wrap="square" rtlCol="0">
            <a:spAutoFit/>
          </a:bodyPr>
          <a:lstStyle/>
          <a:p>
            <a:r>
              <a:rPr lang="en-US" sz="2800" dirty="0" smtClean="0"/>
              <a:t>Phase Shift (</a:t>
            </a:r>
            <a:r>
              <a:rPr lang="en-US" sz="2800" dirty="0">
                <a:latin typeface="Symbol" panose="05050102010706020507" pitchFamily="18" charset="2"/>
              </a:rPr>
              <a:t>f</a:t>
            </a:r>
            <a:r>
              <a:rPr lang="en-US" sz="2800" dirty="0" smtClean="0"/>
              <a:t>)</a:t>
            </a:r>
            <a:endParaRPr lang="en-US" sz="2800" dirty="0"/>
          </a:p>
        </p:txBody>
      </p:sp>
    </p:spTree>
    <p:extLst>
      <p:ext uri="{BB962C8B-B14F-4D97-AF65-F5344CB8AC3E}">
        <p14:creationId xmlns="" xmlns:p14="http://schemas.microsoft.com/office/powerpoint/2010/main" val="437813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33" grpId="0"/>
      <p:bldP spid="35" grpId="0"/>
      <p:bldP spid="36" grpId="0"/>
      <p:bldP spid="37" grpId="0"/>
      <p:bldP spid="38" grpId="0"/>
      <p:bldP spid="40" grpId="0"/>
      <p:bldP spid="41" grpId="0"/>
      <p:bldP spid="42" grpId="0"/>
      <p:bldP spid="4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5"/>
          <p:cNvSpPr>
            <a:spLocks noChangeArrowheads="1"/>
          </p:cNvSpPr>
          <p:nvPr/>
        </p:nvSpPr>
        <p:spPr bwMode="auto">
          <a:xfrm>
            <a:off x="457200" y="3175"/>
            <a:ext cx="8229600" cy="914400"/>
          </a:xfrm>
          <a:prstGeom prst="rect">
            <a:avLst/>
          </a:prstGeom>
          <a:noFill/>
          <a:ln w="9525">
            <a:noFill/>
            <a:miter lim="800000"/>
            <a:headEnd/>
            <a:tailEnd/>
          </a:ln>
        </p:spPr>
        <p:txBody>
          <a:bodyPr anchor="ctr"/>
          <a:lstStyle/>
          <a:p>
            <a:pPr algn="ctr"/>
            <a:r>
              <a:rPr lang="en-US" sz="3200" b="1" u="sng" dirty="0" smtClean="0">
                <a:solidFill>
                  <a:schemeClr val="tx2"/>
                </a:solidFill>
              </a:rPr>
              <a:t>Frequency-domain Method</a:t>
            </a:r>
            <a:endParaRPr lang="en-US" sz="3200" b="1" u="sng" dirty="0">
              <a:solidFill>
                <a:schemeClr val="tx2"/>
              </a:solidFill>
            </a:endParaRPr>
          </a:p>
        </p:txBody>
      </p:sp>
      <p:pic>
        <p:nvPicPr>
          <p:cNvPr id="101379"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921322" y="713698"/>
            <a:ext cx="4401269" cy="327754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4" name="TextBox 43"/>
          <p:cNvSpPr txBox="1"/>
          <p:nvPr/>
        </p:nvSpPr>
        <p:spPr>
          <a:xfrm>
            <a:off x="752846" y="2144517"/>
            <a:ext cx="2815058" cy="523220"/>
          </a:xfrm>
          <a:prstGeom prst="rect">
            <a:avLst/>
          </a:prstGeom>
          <a:noFill/>
        </p:spPr>
        <p:txBody>
          <a:bodyPr wrap="square" rtlCol="0">
            <a:spAutoFit/>
          </a:bodyPr>
          <a:lstStyle/>
          <a:p>
            <a:r>
              <a:rPr lang="en-US" sz="2800" dirty="0" smtClean="0"/>
              <a:t>Modulation (m)  </a:t>
            </a:r>
            <a:endParaRPr lang="en-US" sz="2800" dirty="0"/>
          </a:p>
        </p:txBody>
      </p:sp>
      <p:sp>
        <p:nvSpPr>
          <p:cNvPr id="49" name="TextBox 48"/>
          <p:cNvSpPr txBox="1"/>
          <p:nvPr/>
        </p:nvSpPr>
        <p:spPr>
          <a:xfrm>
            <a:off x="768344" y="2856897"/>
            <a:ext cx="2815058" cy="523220"/>
          </a:xfrm>
          <a:prstGeom prst="rect">
            <a:avLst/>
          </a:prstGeom>
          <a:noFill/>
        </p:spPr>
        <p:txBody>
          <a:bodyPr wrap="square" rtlCol="0">
            <a:spAutoFit/>
          </a:bodyPr>
          <a:lstStyle/>
          <a:p>
            <a:r>
              <a:rPr lang="en-US" sz="2800" dirty="0" smtClean="0"/>
              <a:t>Phase Shift (</a:t>
            </a:r>
            <a:r>
              <a:rPr lang="en-US" sz="2800" dirty="0">
                <a:latin typeface="Symbol" panose="05050102010706020507" pitchFamily="18" charset="2"/>
              </a:rPr>
              <a:t>f</a:t>
            </a:r>
            <a:r>
              <a:rPr lang="en-US" sz="2800" dirty="0" smtClean="0"/>
              <a:t>)</a:t>
            </a:r>
            <a:endParaRPr lang="en-US" sz="2800" dirty="0"/>
          </a:p>
        </p:txBody>
      </p:sp>
      <p:sp>
        <p:nvSpPr>
          <p:cNvPr id="22" name="TextBox 21"/>
          <p:cNvSpPr txBox="1"/>
          <p:nvPr/>
        </p:nvSpPr>
        <p:spPr>
          <a:xfrm>
            <a:off x="752846" y="1414285"/>
            <a:ext cx="2815058" cy="523220"/>
          </a:xfrm>
          <a:prstGeom prst="rect">
            <a:avLst/>
          </a:prstGeom>
          <a:noFill/>
        </p:spPr>
        <p:txBody>
          <a:bodyPr wrap="square" rtlCol="0">
            <a:spAutoFit/>
          </a:bodyPr>
          <a:lstStyle/>
          <a:p>
            <a:r>
              <a:rPr lang="en-US" sz="2800" dirty="0" smtClean="0"/>
              <a:t>Ex Frequency (</a:t>
            </a:r>
            <a:r>
              <a:rPr lang="en-US" altLang="zh-CN" sz="2800" dirty="0">
                <a:sym typeface="Symbol" pitchFamily="18" charset="2"/>
              </a:rPr>
              <a:t></a:t>
            </a:r>
            <a:r>
              <a:rPr lang="en-US" sz="2800" dirty="0" smtClean="0"/>
              <a:t>)  </a:t>
            </a:r>
            <a:endParaRPr lang="en-US" sz="2800" dirty="0"/>
          </a:p>
        </p:txBody>
      </p:sp>
      <p:graphicFrame>
        <p:nvGraphicFramePr>
          <p:cNvPr id="2" name="Object 1"/>
          <p:cNvGraphicFramePr>
            <a:graphicFrameLocks noGrp="1" noChangeAspect="1"/>
          </p:cNvGraphicFramePr>
          <p:nvPr>
            <p:extLst>
              <p:ext uri="{D42A27DB-BD31-4B8C-83A1-F6EECF244321}">
                <p14:modId xmlns="" xmlns:p14="http://schemas.microsoft.com/office/powerpoint/2010/main" val="2705643182"/>
              </p:ext>
            </p:extLst>
          </p:nvPr>
        </p:nvGraphicFramePr>
        <p:xfrm>
          <a:off x="1000814" y="5342307"/>
          <a:ext cx="4248150" cy="703262"/>
        </p:xfrm>
        <a:graphic>
          <a:graphicData uri="http://schemas.openxmlformats.org/presentationml/2006/ole">
            <p:oleObj spid="_x0000_s102474" name="Equation" r:id="rId4" imgW="1459866" imgH="241195" progId="Equation.3">
              <p:embed/>
            </p:oleObj>
          </a:graphicData>
        </a:graphic>
      </p:graphicFrame>
      <p:graphicFrame>
        <p:nvGraphicFramePr>
          <p:cNvPr id="3" name="Object 2"/>
          <p:cNvGraphicFramePr>
            <a:graphicFrameLocks noGrp="1" noChangeAspect="1"/>
          </p:cNvGraphicFramePr>
          <p:nvPr>
            <p:extLst>
              <p:ext uri="{D42A27DB-BD31-4B8C-83A1-F6EECF244321}">
                <p14:modId xmlns="" xmlns:p14="http://schemas.microsoft.com/office/powerpoint/2010/main" val="3892815025"/>
              </p:ext>
            </p:extLst>
          </p:nvPr>
        </p:nvGraphicFramePr>
        <p:xfrm>
          <a:off x="1017906" y="4529992"/>
          <a:ext cx="2413000" cy="700087"/>
        </p:xfrm>
        <a:graphic>
          <a:graphicData uri="http://schemas.openxmlformats.org/presentationml/2006/ole">
            <p:oleObj spid="_x0000_s102475" name="Equation" r:id="rId5" imgW="875920" imgH="253890" progId="Equation.3">
              <p:embed/>
            </p:oleObj>
          </a:graphicData>
        </a:graphic>
      </p:graphicFrame>
      <p:sp>
        <p:nvSpPr>
          <p:cNvPr id="25" name="Text Box 17"/>
          <p:cNvSpPr txBox="1">
            <a:spLocks noChangeArrowheads="1"/>
          </p:cNvSpPr>
          <p:nvPr/>
        </p:nvSpPr>
        <p:spPr bwMode="auto">
          <a:xfrm>
            <a:off x="1154690" y="6271500"/>
            <a:ext cx="6857923" cy="461665"/>
          </a:xfrm>
          <a:prstGeom prst="rect">
            <a:avLst/>
          </a:prstGeom>
          <a:noFill/>
          <a:ln w="9525">
            <a:noFill/>
            <a:miter lim="800000"/>
            <a:headEnd/>
            <a:tailEnd/>
          </a:ln>
          <a:effectLst/>
        </p:spPr>
        <p:txBody>
          <a:bodyPr wrap="square">
            <a:spAutoFit/>
          </a:bodyPr>
          <a:lstStyle/>
          <a:p>
            <a:pPr>
              <a:spcBef>
                <a:spcPct val="50000"/>
              </a:spcBef>
            </a:pPr>
            <a:r>
              <a:rPr lang="en-US" altLang="zh-CN" sz="2400" dirty="0" smtClean="0"/>
              <a:t>Changing </a:t>
            </a:r>
            <a:r>
              <a:rPr lang="en-US" altLang="zh-CN" sz="2400" dirty="0">
                <a:sym typeface="Symbol" pitchFamily="18" charset="2"/>
              </a:rPr>
              <a:t></a:t>
            </a:r>
            <a:r>
              <a:rPr lang="en-US" altLang="zh-CN" sz="2400" dirty="0"/>
              <a:t>, measuring </a:t>
            </a:r>
            <a:r>
              <a:rPr lang="en-US" altLang="zh-CN" sz="2400" i="1" dirty="0" smtClean="0"/>
              <a:t>m </a:t>
            </a:r>
            <a:r>
              <a:rPr lang="en-US" altLang="zh-CN" sz="2400" dirty="0"/>
              <a:t>and </a:t>
            </a:r>
            <a:r>
              <a:rPr lang="en-US" altLang="zh-CN" sz="2400" i="1" dirty="0" smtClean="0">
                <a:sym typeface="Symbol" pitchFamily="18" charset="2"/>
              </a:rPr>
              <a:t></a:t>
            </a:r>
            <a:r>
              <a:rPr lang="en-US" altLang="zh-CN" sz="2400" dirty="0" smtClean="0">
                <a:sym typeface="Symbol" pitchFamily="18" charset="2"/>
              </a:rPr>
              <a:t> to calculate lifetime.</a:t>
            </a:r>
            <a:endParaRPr lang="en-US" altLang="zh-CN" sz="2400" dirty="0">
              <a:sym typeface="Symbol" pitchFamily="18" charset="2"/>
            </a:endParaRPr>
          </a:p>
        </p:txBody>
      </p:sp>
      <p:sp>
        <p:nvSpPr>
          <p:cNvPr id="6" name="Rectangle 5"/>
          <p:cNvSpPr/>
          <p:nvPr/>
        </p:nvSpPr>
        <p:spPr>
          <a:xfrm>
            <a:off x="239061" y="3945994"/>
            <a:ext cx="5975889" cy="523220"/>
          </a:xfrm>
          <a:prstGeom prst="rect">
            <a:avLst/>
          </a:prstGeom>
        </p:spPr>
        <p:txBody>
          <a:bodyPr wrap="square">
            <a:spAutoFit/>
          </a:bodyPr>
          <a:lstStyle/>
          <a:p>
            <a:r>
              <a:rPr lang="en-US" sz="2800" dirty="0" smtClean="0"/>
              <a:t>Phase (</a:t>
            </a:r>
            <a:r>
              <a:rPr lang="en-US" sz="2800" dirty="0" err="1" smtClean="0"/>
              <a:t>τ</a:t>
            </a:r>
            <a:r>
              <a:rPr lang="en-US" sz="2800" baseline="-25000" dirty="0" err="1" smtClean="0"/>
              <a:t>φ</a:t>
            </a:r>
            <a:r>
              <a:rPr lang="en-US" sz="2800" dirty="0"/>
              <a:t>) and modulation (</a:t>
            </a:r>
            <a:r>
              <a:rPr lang="en-US" sz="2800" dirty="0" err="1"/>
              <a:t>τ</a:t>
            </a:r>
            <a:r>
              <a:rPr lang="en-US" sz="2800" baseline="-25000" dirty="0" err="1"/>
              <a:t>m</a:t>
            </a:r>
            <a:r>
              <a:rPr lang="en-US" sz="2800" dirty="0"/>
              <a:t>) lifetimes</a:t>
            </a:r>
          </a:p>
        </p:txBody>
      </p:sp>
    </p:spTree>
    <p:extLst>
      <p:ext uri="{BB962C8B-B14F-4D97-AF65-F5344CB8AC3E}">
        <p14:creationId xmlns="" xmlns:p14="http://schemas.microsoft.com/office/powerpoint/2010/main" val="354146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9524" name="Picture 4" descr="讲稿 013"/>
          <p:cNvPicPr>
            <a:picLocks noGrp="1" noChangeAspect="1" noChangeArrowheads="1"/>
          </p:cNvPicPr>
          <p:nvPr>
            <p:ph idx="1"/>
          </p:nvPr>
        </p:nvPicPr>
        <p:blipFill>
          <a:blip r:embed="rId3" cstate="print"/>
          <a:srcRect l="12994" t="27043" r="15755" b="47491"/>
          <a:stretch>
            <a:fillRect/>
          </a:stretch>
        </p:blipFill>
        <p:spPr>
          <a:xfrm>
            <a:off x="635769" y="2106519"/>
            <a:ext cx="7843887" cy="3804754"/>
          </a:xfrm>
        </p:spPr>
      </p:pic>
      <p:graphicFrame>
        <p:nvGraphicFramePr>
          <p:cNvPr id="3" name="Object 2"/>
          <p:cNvGraphicFramePr>
            <a:graphicFrameLocks noGrp="1" noChangeAspect="1"/>
          </p:cNvGraphicFramePr>
          <p:nvPr>
            <p:extLst>
              <p:ext uri="{D42A27DB-BD31-4B8C-83A1-F6EECF244321}">
                <p14:modId xmlns="" xmlns:p14="http://schemas.microsoft.com/office/powerpoint/2010/main" val="3838856751"/>
              </p:ext>
            </p:extLst>
          </p:nvPr>
        </p:nvGraphicFramePr>
        <p:xfrm>
          <a:off x="5713897" y="1245082"/>
          <a:ext cx="2413000" cy="700088"/>
        </p:xfrm>
        <a:graphic>
          <a:graphicData uri="http://schemas.openxmlformats.org/presentationml/2006/ole">
            <p:oleObj spid="_x0000_s103488" name="Equation" r:id="rId4" imgW="875920" imgH="253890" progId="Equation.3">
              <p:embed/>
            </p:oleObj>
          </a:graphicData>
        </a:graphic>
      </p:graphicFrame>
      <p:graphicFrame>
        <p:nvGraphicFramePr>
          <p:cNvPr id="6" name="Object 5"/>
          <p:cNvGraphicFramePr>
            <a:graphicFrameLocks noGrp="1" noChangeAspect="1"/>
          </p:cNvGraphicFramePr>
          <p:nvPr>
            <p:extLst>
              <p:ext uri="{D42A27DB-BD31-4B8C-83A1-F6EECF244321}">
                <p14:modId xmlns="" xmlns:p14="http://schemas.microsoft.com/office/powerpoint/2010/main" val="2186352460"/>
              </p:ext>
            </p:extLst>
          </p:nvPr>
        </p:nvGraphicFramePr>
        <p:xfrm>
          <a:off x="473504" y="1244124"/>
          <a:ext cx="4248150" cy="703262"/>
        </p:xfrm>
        <a:graphic>
          <a:graphicData uri="http://schemas.openxmlformats.org/presentationml/2006/ole">
            <p:oleObj spid="_x0000_s103489" name="Equation" r:id="rId5" imgW="1459866" imgH="241195" progId="Equation.3">
              <p:embed/>
            </p:oleObj>
          </a:graphicData>
        </a:graphic>
      </p:graphicFrame>
      <p:sp>
        <p:nvSpPr>
          <p:cNvPr id="9" name="Rectangle 5"/>
          <p:cNvSpPr>
            <a:spLocks noChangeArrowheads="1"/>
          </p:cNvSpPr>
          <p:nvPr/>
        </p:nvSpPr>
        <p:spPr bwMode="auto">
          <a:xfrm>
            <a:off x="457200" y="3175"/>
            <a:ext cx="8229600" cy="914400"/>
          </a:xfrm>
          <a:prstGeom prst="rect">
            <a:avLst/>
          </a:prstGeom>
          <a:noFill/>
          <a:ln w="9525">
            <a:noFill/>
            <a:miter lim="800000"/>
            <a:headEnd/>
            <a:tailEnd/>
          </a:ln>
        </p:spPr>
        <p:txBody>
          <a:bodyPr anchor="ctr"/>
          <a:lstStyle/>
          <a:p>
            <a:pPr algn="ctr"/>
            <a:r>
              <a:rPr lang="en-US" sz="3200" b="1" u="sng" dirty="0" smtClean="0">
                <a:solidFill>
                  <a:schemeClr val="tx2"/>
                </a:solidFill>
              </a:rPr>
              <a:t>Frequency-domain Method</a:t>
            </a:r>
            <a:endParaRPr lang="en-US" sz="3200" b="1" u="sng" dirty="0">
              <a:solidFill>
                <a:schemeClr val="tx2"/>
              </a:solidFill>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0308" name="Picture 4" descr="讲稿 013"/>
          <p:cNvPicPr>
            <a:picLocks noGrp="1" noChangeAspect="1" noChangeArrowheads="1"/>
          </p:cNvPicPr>
          <p:nvPr>
            <p:ph idx="1"/>
          </p:nvPr>
        </p:nvPicPr>
        <p:blipFill>
          <a:blip r:embed="rId2" cstate="print"/>
          <a:srcRect l="16003" t="1933" r="20973" b="72275"/>
          <a:stretch>
            <a:fillRect/>
          </a:stretch>
        </p:blipFill>
        <p:spPr>
          <a:xfrm>
            <a:off x="1065849" y="801099"/>
            <a:ext cx="6918830" cy="3939393"/>
          </a:xfrm>
          <a:noFill/>
          <a:ln/>
          <a:effectLst>
            <a:outerShdw dist="107763" dir="2700000" algn="ctr" rotWithShape="0">
              <a:srgbClr val="808080">
                <a:alpha val="50000"/>
              </a:srgbClr>
            </a:outerShdw>
          </a:effectLst>
        </p:spPr>
      </p:pic>
      <p:sp>
        <p:nvSpPr>
          <p:cNvPr id="9" name="Rectangle 5"/>
          <p:cNvSpPr>
            <a:spLocks noChangeArrowheads="1"/>
          </p:cNvSpPr>
          <p:nvPr/>
        </p:nvSpPr>
        <p:spPr bwMode="auto">
          <a:xfrm>
            <a:off x="457200" y="3175"/>
            <a:ext cx="8229600" cy="914400"/>
          </a:xfrm>
          <a:prstGeom prst="rect">
            <a:avLst/>
          </a:prstGeom>
          <a:noFill/>
          <a:ln w="9525">
            <a:noFill/>
            <a:miter lim="800000"/>
            <a:headEnd/>
            <a:tailEnd/>
          </a:ln>
        </p:spPr>
        <p:txBody>
          <a:bodyPr anchor="ctr"/>
          <a:lstStyle/>
          <a:p>
            <a:pPr algn="ctr"/>
            <a:r>
              <a:rPr lang="en-US" sz="3200" b="1" u="sng" dirty="0" smtClean="0">
                <a:solidFill>
                  <a:schemeClr val="tx2"/>
                </a:solidFill>
              </a:rPr>
              <a:t>Frequency-domain Method</a:t>
            </a:r>
            <a:endParaRPr lang="en-US" sz="3200" b="1" u="sng" dirty="0">
              <a:solidFill>
                <a:schemeClr val="tx2"/>
              </a:solidFill>
            </a:endParaRPr>
          </a:p>
        </p:txBody>
      </p:sp>
      <p:sp>
        <p:nvSpPr>
          <p:cNvPr id="3" name="Rectangle 2"/>
          <p:cNvSpPr/>
          <p:nvPr/>
        </p:nvSpPr>
        <p:spPr>
          <a:xfrm>
            <a:off x="50797" y="4993809"/>
            <a:ext cx="9013370" cy="1762021"/>
          </a:xfrm>
          <a:prstGeom prst="rect">
            <a:avLst/>
          </a:prstGeom>
        </p:spPr>
        <p:txBody>
          <a:bodyPr wrap="square">
            <a:spAutoFit/>
          </a:bodyPr>
          <a:lstStyle/>
          <a:p>
            <a:pPr marL="342900" indent="-342900">
              <a:spcAft>
                <a:spcPts val="500"/>
              </a:spcAft>
              <a:buFont typeface="Arial" panose="020B0604020202020204" pitchFamily="34" charset="0"/>
              <a:buChar char="•"/>
            </a:pPr>
            <a:r>
              <a:rPr lang="en-US" sz="2400" dirty="0" smtClean="0"/>
              <a:t>Lifetimes </a:t>
            </a:r>
            <a:r>
              <a:rPr lang="en-US" sz="2400" dirty="0"/>
              <a:t>as short as 10 picoseconds </a:t>
            </a:r>
            <a:endParaRPr lang="en-US" sz="2400" dirty="0" smtClean="0"/>
          </a:p>
          <a:p>
            <a:pPr marL="342900" indent="-342900">
              <a:spcAft>
                <a:spcPts val="500"/>
              </a:spcAft>
              <a:buFont typeface="Arial" panose="020B0604020202020204" pitchFamily="34" charset="0"/>
              <a:buChar char="•"/>
            </a:pPr>
            <a:r>
              <a:rPr lang="en-US" sz="2400" dirty="0" smtClean="0"/>
              <a:t>Can be </a:t>
            </a:r>
            <a:r>
              <a:rPr lang="en-US" sz="2400" dirty="0"/>
              <a:t>measured with a continuous </a:t>
            </a:r>
            <a:r>
              <a:rPr lang="en-US" sz="2400" dirty="0" smtClean="0"/>
              <a:t>source</a:t>
            </a:r>
          </a:p>
          <a:p>
            <a:pPr marL="342900" indent="-342900">
              <a:spcAft>
                <a:spcPts val="500"/>
              </a:spcAft>
              <a:buFont typeface="Arial" panose="020B0604020202020204" pitchFamily="34" charset="0"/>
              <a:buChar char="•"/>
            </a:pPr>
            <a:r>
              <a:rPr lang="en-US" sz="2400" dirty="0" smtClean="0"/>
              <a:t>Tunable from </a:t>
            </a:r>
            <a:r>
              <a:rPr lang="en-US" sz="2400" dirty="0"/>
              <a:t>the UV to the </a:t>
            </a:r>
            <a:r>
              <a:rPr lang="en-US" sz="2400" dirty="0" smtClean="0"/>
              <a:t>near-IR</a:t>
            </a:r>
          </a:p>
          <a:p>
            <a:pPr marL="342900" indent="-342900">
              <a:spcAft>
                <a:spcPts val="500"/>
              </a:spcAft>
              <a:buFont typeface="Arial" panose="020B0604020202020204" pitchFamily="34" charset="0"/>
              <a:buChar char="•"/>
            </a:pPr>
            <a:r>
              <a:rPr lang="en-US" sz="2400" dirty="0" smtClean="0"/>
              <a:t>Frequency </a:t>
            </a:r>
            <a:r>
              <a:rPr lang="en-US" sz="2400" dirty="0"/>
              <a:t>domain is usually </a:t>
            </a:r>
            <a:r>
              <a:rPr lang="en-US" sz="2400" dirty="0" smtClean="0"/>
              <a:t>faster than </a:t>
            </a:r>
            <a:r>
              <a:rPr lang="en-US" sz="2400" dirty="0"/>
              <a:t>time </a:t>
            </a:r>
            <a:r>
              <a:rPr lang="en-US" sz="2400" dirty="0" smtClean="0"/>
              <a:t>domain (same source)</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457200" y="3175"/>
            <a:ext cx="8229600" cy="914400"/>
          </a:xfrm>
          <a:prstGeom prst="rect">
            <a:avLst/>
          </a:prstGeom>
          <a:noFill/>
          <a:ln w="9525">
            <a:noFill/>
            <a:miter lim="800000"/>
            <a:headEnd/>
            <a:tailEnd/>
          </a:ln>
        </p:spPr>
        <p:txBody>
          <a:bodyPr anchor="ctr"/>
          <a:lstStyle/>
          <a:p>
            <a:pPr algn="ctr"/>
            <a:r>
              <a:rPr lang="en-US" sz="3200" b="1" u="sng" dirty="0" smtClean="0">
                <a:solidFill>
                  <a:schemeClr val="tx2"/>
                </a:solidFill>
              </a:rPr>
              <a:t>Steady-state Emission</a:t>
            </a:r>
            <a:endParaRPr lang="en-US" sz="3200" b="1" u="sng" dirty="0">
              <a:solidFill>
                <a:schemeClr val="tx2"/>
              </a:solidFill>
            </a:endParaRPr>
          </a:p>
        </p:txBody>
      </p:sp>
      <p:graphicFrame>
        <p:nvGraphicFramePr>
          <p:cNvPr id="79874" name="Object 2"/>
          <p:cNvGraphicFramePr>
            <a:graphicFrameLocks noChangeAspect="1"/>
          </p:cNvGraphicFramePr>
          <p:nvPr/>
        </p:nvGraphicFramePr>
        <p:xfrm>
          <a:off x="4516598" y="1786874"/>
          <a:ext cx="4506441" cy="3391368"/>
        </p:xfrm>
        <a:graphic>
          <a:graphicData uri="http://schemas.openxmlformats.org/presentationml/2006/ole">
            <p:oleObj spid="_x0000_s79944" name="Graph" r:id="rId3" imgW="3901440" imgH="2935834" progId="Origin50.Graph">
              <p:embed/>
            </p:oleObj>
          </a:graphicData>
        </a:graphic>
      </p:graphicFrame>
      <p:sp>
        <p:nvSpPr>
          <p:cNvPr id="8" name="TextBox 7"/>
          <p:cNvSpPr txBox="1"/>
          <p:nvPr/>
        </p:nvSpPr>
        <p:spPr>
          <a:xfrm>
            <a:off x="5084633" y="1496310"/>
            <a:ext cx="3906984" cy="461665"/>
          </a:xfrm>
          <a:prstGeom prst="rect">
            <a:avLst/>
          </a:prstGeom>
          <a:noFill/>
        </p:spPr>
        <p:txBody>
          <a:bodyPr wrap="square" rtlCol="0">
            <a:spAutoFit/>
          </a:bodyPr>
          <a:lstStyle/>
          <a:p>
            <a:pPr algn="ctr"/>
            <a:r>
              <a:rPr lang="en-US" sz="2400" dirty="0" smtClean="0"/>
              <a:t>Intensity vs. Wavelength</a:t>
            </a:r>
            <a:endParaRPr lang="en-US" sz="2400" dirty="0"/>
          </a:p>
        </p:txBody>
      </p:sp>
      <p:sp>
        <p:nvSpPr>
          <p:cNvPr id="28" name="TextBox 27"/>
          <p:cNvSpPr txBox="1"/>
          <p:nvPr/>
        </p:nvSpPr>
        <p:spPr>
          <a:xfrm>
            <a:off x="619167" y="1384802"/>
            <a:ext cx="1027472" cy="400110"/>
          </a:xfrm>
          <a:prstGeom prst="rect">
            <a:avLst/>
          </a:prstGeom>
          <a:noFill/>
        </p:spPr>
        <p:txBody>
          <a:bodyPr wrap="square" rtlCol="0">
            <a:spAutoFit/>
          </a:bodyPr>
          <a:lstStyle/>
          <a:p>
            <a:pPr algn="ctr"/>
            <a:r>
              <a:rPr lang="en-US" sz="2000" dirty="0" smtClean="0"/>
              <a:t>Source</a:t>
            </a:r>
            <a:endParaRPr lang="en-US" sz="2000" dirty="0"/>
          </a:p>
        </p:txBody>
      </p:sp>
      <p:sp>
        <p:nvSpPr>
          <p:cNvPr id="31" name="Cube 30"/>
          <p:cNvSpPr/>
          <p:nvPr/>
        </p:nvSpPr>
        <p:spPr>
          <a:xfrm>
            <a:off x="2355371" y="1693505"/>
            <a:ext cx="272520" cy="685092"/>
          </a:xfrm>
          <a:prstGeom prst="cube">
            <a:avLst>
              <a:gd name="adj" fmla="val 31624"/>
            </a:avLst>
          </a:prstGeom>
          <a:solidFill>
            <a:srgbClr val="FFC000"/>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1915160" y="1296623"/>
            <a:ext cx="1206297" cy="400110"/>
          </a:xfrm>
          <a:prstGeom prst="rect">
            <a:avLst/>
          </a:prstGeom>
          <a:noFill/>
        </p:spPr>
        <p:txBody>
          <a:bodyPr wrap="square" rtlCol="0">
            <a:spAutoFit/>
          </a:bodyPr>
          <a:lstStyle/>
          <a:p>
            <a:pPr algn="ctr"/>
            <a:r>
              <a:rPr lang="en-US" sz="2000" dirty="0" smtClean="0"/>
              <a:t>Sample</a:t>
            </a:r>
            <a:endParaRPr lang="en-US" sz="2000" dirty="0"/>
          </a:p>
        </p:txBody>
      </p:sp>
      <p:sp>
        <p:nvSpPr>
          <p:cNvPr id="37" name="TextBox 36"/>
          <p:cNvSpPr txBox="1"/>
          <p:nvPr/>
        </p:nvSpPr>
        <p:spPr>
          <a:xfrm>
            <a:off x="1633283" y="1682606"/>
            <a:ext cx="529209" cy="369332"/>
          </a:xfrm>
          <a:prstGeom prst="rect">
            <a:avLst/>
          </a:prstGeom>
          <a:noFill/>
        </p:spPr>
        <p:txBody>
          <a:bodyPr wrap="square" rtlCol="0">
            <a:spAutoFit/>
          </a:bodyPr>
          <a:lstStyle/>
          <a:p>
            <a:r>
              <a:rPr lang="en-US" dirty="0" err="1" smtClean="0">
                <a:solidFill>
                  <a:srgbClr val="0000FF"/>
                </a:solidFill>
              </a:rPr>
              <a:t>h</a:t>
            </a:r>
            <a:r>
              <a:rPr lang="en-US" dirty="0" err="1" smtClean="0">
                <a:solidFill>
                  <a:srgbClr val="0000FF"/>
                </a:solidFill>
                <a:latin typeface="Symbol" pitchFamily="18" charset="2"/>
              </a:rPr>
              <a:t>n</a:t>
            </a:r>
            <a:endParaRPr lang="en-US" dirty="0">
              <a:solidFill>
                <a:srgbClr val="0000FF"/>
              </a:solidFill>
              <a:latin typeface="Symbol" pitchFamily="18" charset="2"/>
            </a:endParaRPr>
          </a:p>
        </p:txBody>
      </p:sp>
      <p:sp>
        <p:nvSpPr>
          <p:cNvPr id="39" name="Litebulb"/>
          <p:cNvSpPr>
            <a:spLocks noEditPoints="1" noChangeArrowheads="1"/>
          </p:cNvSpPr>
          <p:nvPr/>
        </p:nvSpPr>
        <p:spPr bwMode="auto">
          <a:xfrm>
            <a:off x="918255" y="1750261"/>
            <a:ext cx="457200" cy="685800"/>
          </a:xfrm>
          <a:custGeom>
            <a:avLst/>
            <a:gdLst>
              <a:gd name="T0" fmla="*/ 10800 w 21600"/>
              <a:gd name="T1" fmla="*/ 0 h 21600"/>
              <a:gd name="T2" fmla="*/ 21600 w 21600"/>
              <a:gd name="T3" fmla="*/ 7782 h 21600"/>
              <a:gd name="T4" fmla="*/ 0 w 21600"/>
              <a:gd name="T5" fmla="*/ 7782 h 21600"/>
              <a:gd name="T6" fmla="*/ 10800 w 21600"/>
              <a:gd name="T7" fmla="*/ 21600 h 21600"/>
              <a:gd name="T8" fmla="*/ 3556 w 21600"/>
              <a:gd name="T9" fmla="*/ 2188 h 21600"/>
              <a:gd name="T10" fmla="*/ 18277 w 21600"/>
              <a:gd name="T11" fmla="*/ 9282 h 21600"/>
            </a:gdLst>
            <a:ahLst/>
            <a:cxnLst>
              <a:cxn ang="0">
                <a:pos x="T0" y="T1"/>
              </a:cxn>
              <a:cxn ang="0">
                <a:pos x="T2" y="T3"/>
              </a:cxn>
              <a:cxn ang="0">
                <a:pos x="T4" y="T5"/>
              </a:cxn>
              <a:cxn ang="0">
                <a:pos x="T6" y="T7"/>
              </a:cxn>
            </a:cxnLst>
            <a:rect l="T8" t="T9" r="T10" b="T11"/>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rgbClr val="FFFFCC"/>
          </a:solidFill>
          <a:ln w="3175">
            <a:solidFill>
              <a:srgbClr val="000000"/>
            </a:solidFill>
            <a:miter lim="800000"/>
            <a:headEnd/>
            <a:tailEnd/>
          </a:ln>
        </p:spPr>
        <p:txBody>
          <a:bodyPr/>
          <a:lstStyle/>
          <a:p>
            <a:endParaRPr lang="en-US"/>
          </a:p>
        </p:txBody>
      </p:sp>
      <p:sp>
        <p:nvSpPr>
          <p:cNvPr id="40" name="Freeform 97"/>
          <p:cNvSpPr>
            <a:spLocks noChangeAspect="1"/>
          </p:cNvSpPr>
          <p:nvPr/>
        </p:nvSpPr>
        <p:spPr bwMode="auto">
          <a:xfrm rot="324265" flipH="1">
            <a:off x="1485796" y="2048497"/>
            <a:ext cx="815764" cy="153634"/>
          </a:xfrm>
          <a:custGeom>
            <a:avLst/>
            <a:gdLst>
              <a:gd name="T0" fmla="*/ 0 w 389"/>
              <a:gd name="T1" fmla="*/ 2147483647 h 177"/>
              <a:gd name="T2" fmla="*/ 2147483647 w 389"/>
              <a:gd name="T3" fmla="*/ 2147483647 h 177"/>
              <a:gd name="T4" fmla="*/ 2147483647 w 389"/>
              <a:gd name="T5" fmla="*/ 2147483647 h 177"/>
              <a:gd name="T6" fmla="*/ 2147483647 w 389"/>
              <a:gd name="T7" fmla="*/ 2147483647 h 177"/>
              <a:gd name="T8" fmla="*/ 2147483647 w 389"/>
              <a:gd name="T9" fmla="*/ 2147483647 h 177"/>
              <a:gd name="T10" fmla="*/ 2147483647 w 389"/>
              <a:gd name="T11" fmla="*/ 2147483647 h 177"/>
              <a:gd name="T12" fmla="*/ 2147483647 w 389"/>
              <a:gd name="T13" fmla="*/ 2147483647 h 177"/>
              <a:gd name="T14" fmla="*/ 2147483647 w 389"/>
              <a:gd name="T15" fmla="*/ 2147483647 h 177"/>
              <a:gd name="T16" fmla="*/ 2147483647 w 389"/>
              <a:gd name="T17" fmla="*/ 2147483647 h 1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9"/>
              <a:gd name="T28" fmla="*/ 0 h 177"/>
              <a:gd name="T29" fmla="*/ 389 w 389"/>
              <a:gd name="T30" fmla="*/ 177 h 1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9" h="177">
                <a:moveTo>
                  <a:pt x="0" y="3"/>
                </a:moveTo>
                <a:cubicBezTo>
                  <a:pt x="0" y="3"/>
                  <a:pt x="77" y="31"/>
                  <a:pt x="97" y="41"/>
                </a:cubicBezTo>
                <a:cubicBezTo>
                  <a:pt x="117" y="51"/>
                  <a:pt x="109" y="45"/>
                  <a:pt x="118" y="63"/>
                </a:cubicBezTo>
                <a:cubicBezTo>
                  <a:pt x="127" y="81"/>
                  <a:pt x="136" y="159"/>
                  <a:pt x="149" y="149"/>
                </a:cubicBezTo>
                <a:cubicBezTo>
                  <a:pt x="162" y="139"/>
                  <a:pt x="182" y="0"/>
                  <a:pt x="197" y="5"/>
                </a:cubicBezTo>
                <a:cubicBezTo>
                  <a:pt x="212" y="10"/>
                  <a:pt x="221" y="177"/>
                  <a:pt x="237" y="177"/>
                </a:cubicBezTo>
                <a:cubicBezTo>
                  <a:pt x="253" y="177"/>
                  <a:pt x="276" y="10"/>
                  <a:pt x="293" y="5"/>
                </a:cubicBezTo>
                <a:cubicBezTo>
                  <a:pt x="310" y="0"/>
                  <a:pt x="325" y="141"/>
                  <a:pt x="341" y="149"/>
                </a:cubicBezTo>
                <a:cubicBezTo>
                  <a:pt x="357" y="157"/>
                  <a:pt x="373" y="105"/>
                  <a:pt x="389" y="53"/>
                </a:cubicBezTo>
              </a:path>
            </a:pathLst>
          </a:custGeom>
          <a:noFill/>
          <a:ln w="38100">
            <a:solidFill>
              <a:srgbClr val="0000FF">
                <a:alpha val="40000"/>
              </a:srgbClr>
            </a:solidFill>
            <a:round/>
            <a:headEnd type="triangle" w="med" len="lg"/>
            <a:tailEnd/>
          </a:ln>
        </p:spPr>
        <p:txBody>
          <a:bodyPr/>
          <a:lstStyle/>
          <a:p>
            <a:endParaRPr lang="en-US" sz="2400">
              <a:solidFill>
                <a:prstClr val="black"/>
              </a:solidFill>
            </a:endParaRPr>
          </a:p>
        </p:txBody>
      </p:sp>
      <p:sp>
        <p:nvSpPr>
          <p:cNvPr id="47" name="TextBox 46"/>
          <p:cNvSpPr txBox="1"/>
          <p:nvPr/>
        </p:nvSpPr>
        <p:spPr>
          <a:xfrm>
            <a:off x="612807" y="6288664"/>
            <a:ext cx="8157102" cy="461665"/>
          </a:xfrm>
          <a:prstGeom prst="rect">
            <a:avLst/>
          </a:prstGeom>
          <a:noFill/>
        </p:spPr>
        <p:txBody>
          <a:bodyPr wrap="square" rtlCol="0">
            <a:spAutoFit/>
          </a:bodyPr>
          <a:lstStyle/>
          <a:p>
            <a:pPr algn="ctr"/>
            <a:r>
              <a:rPr lang="en-US" sz="2400" b="1" dirty="0" smtClean="0"/>
              <a:t>Information about emission intensity (yield) and wavelength.</a:t>
            </a:r>
            <a:endParaRPr lang="en-US" sz="2400" b="1" dirty="0"/>
          </a:p>
        </p:txBody>
      </p:sp>
      <p:grpSp>
        <p:nvGrpSpPr>
          <p:cNvPr id="66" name="Group 65"/>
          <p:cNvGrpSpPr/>
          <p:nvPr/>
        </p:nvGrpSpPr>
        <p:grpSpPr>
          <a:xfrm>
            <a:off x="284258" y="2928882"/>
            <a:ext cx="3636578" cy="2747771"/>
            <a:chOff x="561349" y="3409581"/>
            <a:chExt cx="2874603" cy="2172028"/>
          </a:xfrm>
        </p:grpSpPr>
        <p:sp>
          <p:nvSpPr>
            <p:cNvPr id="50" name="Line 6"/>
            <p:cNvSpPr>
              <a:spLocks noChangeShapeType="1"/>
            </p:cNvSpPr>
            <p:nvPr/>
          </p:nvSpPr>
          <p:spPr bwMode="auto">
            <a:xfrm>
              <a:off x="1928259" y="5355803"/>
              <a:ext cx="1507693" cy="0"/>
            </a:xfrm>
            <a:prstGeom prst="line">
              <a:avLst/>
            </a:prstGeom>
            <a:noFill/>
            <a:ln w="28575">
              <a:solidFill>
                <a:schemeClr val="tx1"/>
              </a:solidFill>
              <a:round/>
              <a:headEnd/>
              <a:tailEnd/>
            </a:ln>
            <a:effectLst/>
          </p:spPr>
          <p:txBody>
            <a:bodyPr wrap="none" anchor="ctr"/>
            <a:lstStyle/>
            <a:p>
              <a:endParaRPr lang="en-US"/>
            </a:p>
          </p:txBody>
        </p:sp>
        <p:sp>
          <p:nvSpPr>
            <p:cNvPr id="51" name="Line 7"/>
            <p:cNvSpPr>
              <a:spLocks noChangeShapeType="1"/>
            </p:cNvSpPr>
            <p:nvPr/>
          </p:nvSpPr>
          <p:spPr bwMode="auto">
            <a:xfrm>
              <a:off x="1852059" y="3593909"/>
              <a:ext cx="1547405" cy="0"/>
            </a:xfrm>
            <a:prstGeom prst="line">
              <a:avLst/>
            </a:prstGeom>
            <a:noFill/>
            <a:ln w="28575">
              <a:solidFill>
                <a:schemeClr val="tx1"/>
              </a:solidFill>
              <a:round/>
              <a:headEnd/>
              <a:tailEnd/>
            </a:ln>
            <a:effectLst/>
          </p:spPr>
          <p:txBody>
            <a:bodyPr wrap="none" anchor="ctr"/>
            <a:lstStyle/>
            <a:p>
              <a:endParaRPr lang="en-US"/>
            </a:p>
          </p:txBody>
        </p:sp>
        <p:sp>
          <p:nvSpPr>
            <p:cNvPr id="52" name="Text Box 10"/>
            <p:cNvSpPr txBox="1">
              <a:spLocks noChangeArrowheads="1"/>
            </p:cNvSpPr>
            <p:nvPr/>
          </p:nvSpPr>
          <p:spPr bwMode="auto">
            <a:xfrm>
              <a:off x="1646290" y="5181499"/>
              <a:ext cx="396262" cy="400110"/>
            </a:xfrm>
            <a:prstGeom prst="rect">
              <a:avLst/>
            </a:prstGeom>
            <a:noFill/>
            <a:ln w="9525" algn="ctr">
              <a:noFill/>
              <a:miter lim="800000"/>
              <a:headEnd/>
              <a:tailEnd/>
            </a:ln>
            <a:effectLst/>
          </p:spPr>
          <p:txBody>
            <a:bodyPr wrap="none">
              <a:spAutoFit/>
            </a:bodyPr>
            <a:lstStyle/>
            <a:p>
              <a:r>
                <a:rPr lang="en-US" sz="2000" i="0" dirty="0" smtClean="0"/>
                <a:t>S</a:t>
              </a:r>
              <a:r>
                <a:rPr lang="en-US" sz="2000" i="0" baseline="-25000" dirty="0" smtClean="0"/>
                <a:t>0</a:t>
              </a:r>
              <a:endParaRPr lang="en-US" sz="2000" i="0" baseline="-25000" dirty="0"/>
            </a:p>
          </p:txBody>
        </p:sp>
        <p:sp>
          <p:nvSpPr>
            <p:cNvPr id="53" name="Text Box 11"/>
            <p:cNvSpPr txBox="1">
              <a:spLocks noChangeArrowheads="1"/>
            </p:cNvSpPr>
            <p:nvPr/>
          </p:nvSpPr>
          <p:spPr bwMode="auto">
            <a:xfrm>
              <a:off x="1582435" y="3409581"/>
              <a:ext cx="396262" cy="400110"/>
            </a:xfrm>
            <a:prstGeom prst="rect">
              <a:avLst/>
            </a:prstGeom>
            <a:noFill/>
            <a:ln w="9525" algn="ctr">
              <a:noFill/>
              <a:miter lim="800000"/>
              <a:headEnd/>
              <a:tailEnd/>
            </a:ln>
            <a:effectLst/>
          </p:spPr>
          <p:txBody>
            <a:bodyPr wrap="none">
              <a:spAutoFit/>
            </a:bodyPr>
            <a:lstStyle/>
            <a:p>
              <a:r>
                <a:rPr lang="en-US" sz="2000" i="0" dirty="0" smtClean="0"/>
                <a:t>S</a:t>
              </a:r>
              <a:r>
                <a:rPr lang="en-US" sz="2000" i="0" baseline="-25000" dirty="0" smtClean="0"/>
                <a:t>1</a:t>
              </a:r>
              <a:endParaRPr lang="en-US" sz="2000" i="0" baseline="-25000" dirty="0"/>
            </a:p>
          </p:txBody>
        </p:sp>
        <p:cxnSp>
          <p:nvCxnSpPr>
            <p:cNvPr id="56" name="Straight Arrow Connector 55"/>
            <p:cNvCxnSpPr/>
            <p:nvPr/>
          </p:nvCxnSpPr>
          <p:spPr>
            <a:xfrm flipV="1">
              <a:off x="2158966" y="3602192"/>
              <a:ext cx="0" cy="1728703"/>
            </a:xfrm>
            <a:prstGeom prst="straightConnector1">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flipV="1">
              <a:off x="3237930" y="3639636"/>
              <a:ext cx="0" cy="1713560"/>
            </a:xfrm>
            <a:prstGeom prst="straightConnector1">
              <a:avLst/>
            </a:prstGeom>
            <a:ln w="28575">
              <a:solidFill>
                <a:srgbClr val="008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59" name="Line 4"/>
            <p:cNvSpPr>
              <a:spLocks noChangeShapeType="1"/>
            </p:cNvSpPr>
            <p:nvPr/>
          </p:nvSpPr>
          <p:spPr bwMode="auto">
            <a:xfrm flipV="1">
              <a:off x="1200029" y="3546775"/>
              <a:ext cx="0" cy="1951388"/>
            </a:xfrm>
            <a:prstGeom prst="line">
              <a:avLst/>
            </a:prstGeom>
            <a:noFill/>
            <a:ln w="28575">
              <a:solidFill>
                <a:schemeClr val="tx1"/>
              </a:solidFill>
              <a:round/>
              <a:headEnd type="none" w="med" len="med"/>
              <a:tailEnd type="arrow" w="med" len="med"/>
            </a:ln>
            <a:effectLst/>
          </p:spPr>
          <p:txBody>
            <a:bodyPr wrap="none" anchor="ctr"/>
            <a:lstStyle/>
            <a:p>
              <a:endParaRPr lang="en-US"/>
            </a:p>
          </p:txBody>
        </p:sp>
        <p:grpSp>
          <p:nvGrpSpPr>
            <p:cNvPr id="60" name="Group 38"/>
            <p:cNvGrpSpPr/>
            <p:nvPr/>
          </p:nvGrpSpPr>
          <p:grpSpPr>
            <a:xfrm>
              <a:off x="2828694" y="3564626"/>
              <a:ext cx="262006" cy="1761007"/>
              <a:chOff x="3156444" y="1724063"/>
              <a:chExt cx="262006" cy="1761007"/>
            </a:xfrm>
          </p:grpSpPr>
          <p:graphicFrame>
            <p:nvGraphicFramePr>
              <p:cNvPr id="61" name="Object 8"/>
              <p:cNvGraphicFramePr>
                <a:graphicFrameLocks noChangeAspect="1"/>
              </p:cNvGraphicFramePr>
              <p:nvPr/>
            </p:nvGraphicFramePr>
            <p:xfrm>
              <a:off x="3190856" y="1724063"/>
              <a:ext cx="227594" cy="1740945"/>
            </p:xfrm>
            <a:graphic>
              <a:graphicData uri="http://schemas.openxmlformats.org/presentationml/2006/ole">
                <p:oleObj spid="_x0000_s79945" name="CS ChemDraw Drawing" r:id="rId4" imgW="118318" imgH="688500" progId="ChemDraw.Document.6.0">
                  <p:embed/>
                </p:oleObj>
              </a:graphicData>
            </a:graphic>
          </p:graphicFrame>
          <p:sp>
            <p:nvSpPr>
              <p:cNvPr id="62" name="Isosceles Triangle 61"/>
              <p:cNvSpPr/>
              <p:nvPr/>
            </p:nvSpPr>
            <p:spPr>
              <a:xfrm rot="10800000">
                <a:off x="3156444" y="3328953"/>
                <a:ext cx="181096" cy="156117"/>
              </a:xfrm>
              <a:prstGeom prst="triangle">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Rectangle 64"/>
            <p:cNvSpPr/>
            <p:nvPr/>
          </p:nvSpPr>
          <p:spPr>
            <a:xfrm>
              <a:off x="561349" y="4366552"/>
              <a:ext cx="824328" cy="369332"/>
            </a:xfrm>
            <a:prstGeom prst="rect">
              <a:avLst/>
            </a:prstGeom>
          </p:spPr>
          <p:txBody>
            <a:bodyPr wrap="none">
              <a:spAutoFit/>
            </a:bodyPr>
            <a:lstStyle/>
            <a:p>
              <a:r>
                <a:rPr lang="en-US" dirty="0" smtClean="0"/>
                <a:t>Energy</a:t>
              </a:r>
              <a:endParaRPr lang="en-US" dirty="0"/>
            </a:p>
          </p:txBody>
        </p:sp>
      </p:grpSp>
      <p:sp>
        <p:nvSpPr>
          <p:cNvPr id="67" name="TextBox 66"/>
          <p:cNvSpPr txBox="1"/>
          <p:nvPr/>
        </p:nvSpPr>
        <p:spPr>
          <a:xfrm>
            <a:off x="1108360" y="3989012"/>
            <a:ext cx="1232911" cy="646331"/>
          </a:xfrm>
          <a:prstGeom prst="rect">
            <a:avLst/>
          </a:prstGeom>
          <a:noFill/>
        </p:spPr>
        <p:txBody>
          <a:bodyPr wrap="square" rtlCol="0">
            <a:spAutoFit/>
          </a:bodyPr>
          <a:lstStyle/>
          <a:p>
            <a:pPr algn="ctr"/>
            <a:r>
              <a:rPr lang="en-US" dirty="0" smtClean="0">
                <a:solidFill>
                  <a:srgbClr val="0000FF"/>
                </a:solidFill>
              </a:rPr>
              <a:t>Constant Excitation</a:t>
            </a:r>
            <a:endParaRPr lang="en-US" dirty="0">
              <a:solidFill>
                <a:srgbClr val="0000FF"/>
              </a:solidFill>
            </a:endParaRPr>
          </a:p>
        </p:txBody>
      </p:sp>
      <p:sp>
        <p:nvSpPr>
          <p:cNvPr id="68" name="TextBox 67"/>
          <p:cNvSpPr txBox="1"/>
          <p:nvPr/>
        </p:nvSpPr>
        <p:spPr>
          <a:xfrm>
            <a:off x="3643751" y="3989012"/>
            <a:ext cx="1232911" cy="646331"/>
          </a:xfrm>
          <a:prstGeom prst="rect">
            <a:avLst/>
          </a:prstGeom>
          <a:noFill/>
        </p:spPr>
        <p:txBody>
          <a:bodyPr wrap="square" rtlCol="0">
            <a:spAutoFit/>
          </a:bodyPr>
          <a:lstStyle/>
          <a:p>
            <a:pPr algn="ctr"/>
            <a:r>
              <a:rPr lang="en-US" dirty="0" smtClean="0">
                <a:solidFill>
                  <a:srgbClr val="008000"/>
                </a:solidFill>
              </a:rPr>
              <a:t>Constant Emission</a:t>
            </a:r>
            <a:endParaRPr lang="en-US" dirty="0">
              <a:solidFill>
                <a:srgbClr val="008000"/>
              </a:solidFill>
            </a:endParaRPr>
          </a:p>
        </p:txBody>
      </p:sp>
      <p:sp>
        <p:nvSpPr>
          <p:cNvPr id="69" name="Rectangle 68"/>
          <p:cNvSpPr/>
          <p:nvPr/>
        </p:nvSpPr>
        <p:spPr>
          <a:xfrm>
            <a:off x="1339229" y="5764921"/>
            <a:ext cx="6669967" cy="369332"/>
          </a:xfrm>
          <a:prstGeom prst="rect">
            <a:avLst/>
          </a:prstGeom>
        </p:spPr>
        <p:txBody>
          <a:bodyPr wrap="none">
            <a:spAutoFit/>
          </a:bodyPr>
          <a:lstStyle/>
          <a:p>
            <a:r>
              <a:rPr lang="en-US" dirty="0" smtClean="0"/>
              <a:t>Equilibrium between absorption, non-emissive decay  and emission.</a:t>
            </a:r>
            <a:endParaRPr lang="en-US" dirty="0"/>
          </a:p>
        </p:txBody>
      </p:sp>
      <p:sp>
        <p:nvSpPr>
          <p:cNvPr id="70" name="TextBox 69"/>
          <p:cNvSpPr txBox="1"/>
          <p:nvPr/>
        </p:nvSpPr>
        <p:spPr>
          <a:xfrm>
            <a:off x="2119752" y="3878467"/>
            <a:ext cx="1413159" cy="923330"/>
          </a:xfrm>
          <a:prstGeom prst="rect">
            <a:avLst/>
          </a:prstGeom>
          <a:noFill/>
        </p:spPr>
        <p:txBody>
          <a:bodyPr wrap="square" rtlCol="0">
            <a:spAutoFit/>
          </a:bodyPr>
          <a:lstStyle/>
          <a:p>
            <a:pPr algn="ctr"/>
            <a:r>
              <a:rPr lang="en-US" dirty="0" smtClean="0">
                <a:solidFill>
                  <a:srgbClr val="FF00FF"/>
                </a:solidFill>
              </a:rPr>
              <a:t>Non-</a:t>
            </a:r>
          </a:p>
          <a:p>
            <a:pPr algn="ctr"/>
            <a:r>
              <a:rPr lang="en-US" dirty="0" smtClean="0">
                <a:solidFill>
                  <a:srgbClr val="FF00FF"/>
                </a:solidFill>
              </a:rPr>
              <a:t>emissive decay</a:t>
            </a:r>
            <a:endParaRPr lang="en-US" dirty="0">
              <a:solidFill>
                <a:srgbClr val="FF00FF"/>
              </a:solidFill>
            </a:endParaRPr>
          </a:p>
        </p:txBody>
      </p:sp>
      <p:sp>
        <p:nvSpPr>
          <p:cNvPr id="33" name="TextBox 32"/>
          <p:cNvSpPr txBox="1"/>
          <p:nvPr/>
        </p:nvSpPr>
        <p:spPr>
          <a:xfrm>
            <a:off x="3048334" y="1855376"/>
            <a:ext cx="529209" cy="369332"/>
          </a:xfrm>
          <a:prstGeom prst="rect">
            <a:avLst/>
          </a:prstGeom>
          <a:noFill/>
        </p:spPr>
        <p:txBody>
          <a:bodyPr wrap="square" rtlCol="0">
            <a:spAutoFit/>
          </a:bodyPr>
          <a:lstStyle/>
          <a:p>
            <a:r>
              <a:rPr lang="en-US" dirty="0" err="1" smtClean="0"/>
              <a:t>h</a:t>
            </a:r>
            <a:r>
              <a:rPr lang="en-US" dirty="0" err="1" smtClean="0">
                <a:latin typeface="Symbol" pitchFamily="18" charset="2"/>
              </a:rPr>
              <a:t>n</a:t>
            </a:r>
            <a:endParaRPr lang="en-US" dirty="0">
              <a:latin typeface="Symbol" pitchFamily="18" charset="2"/>
            </a:endParaRPr>
          </a:p>
        </p:txBody>
      </p:sp>
      <p:sp>
        <p:nvSpPr>
          <p:cNvPr id="34" name="Freeform 97"/>
          <p:cNvSpPr>
            <a:spLocks noChangeAspect="1"/>
          </p:cNvSpPr>
          <p:nvPr/>
        </p:nvSpPr>
        <p:spPr bwMode="auto">
          <a:xfrm rot="20445245" flipH="1">
            <a:off x="2790435" y="1738894"/>
            <a:ext cx="815764" cy="153634"/>
          </a:xfrm>
          <a:custGeom>
            <a:avLst/>
            <a:gdLst>
              <a:gd name="T0" fmla="*/ 0 w 389"/>
              <a:gd name="T1" fmla="*/ 2147483647 h 177"/>
              <a:gd name="T2" fmla="*/ 2147483647 w 389"/>
              <a:gd name="T3" fmla="*/ 2147483647 h 177"/>
              <a:gd name="T4" fmla="*/ 2147483647 w 389"/>
              <a:gd name="T5" fmla="*/ 2147483647 h 177"/>
              <a:gd name="T6" fmla="*/ 2147483647 w 389"/>
              <a:gd name="T7" fmla="*/ 2147483647 h 177"/>
              <a:gd name="T8" fmla="*/ 2147483647 w 389"/>
              <a:gd name="T9" fmla="*/ 2147483647 h 177"/>
              <a:gd name="T10" fmla="*/ 2147483647 w 389"/>
              <a:gd name="T11" fmla="*/ 2147483647 h 177"/>
              <a:gd name="T12" fmla="*/ 2147483647 w 389"/>
              <a:gd name="T13" fmla="*/ 2147483647 h 177"/>
              <a:gd name="T14" fmla="*/ 2147483647 w 389"/>
              <a:gd name="T15" fmla="*/ 2147483647 h 177"/>
              <a:gd name="T16" fmla="*/ 2147483647 w 389"/>
              <a:gd name="T17" fmla="*/ 2147483647 h 1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9"/>
              <a:gd name="T28" fmla="*/ 0 h 177"/>
              <a:gd name="T29" fmla="*/ 389 w 389"/>
              <a:gd name="T30" fmla="*/ 177 h 1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9" h="177">
                <a:moveTo>
                  <a:pt x="0" y="3"/>
                </a:moveTo>
                <a:cubicBezTo>
                  <a:pt x="0" y="3"/>
                  <a:pt x="77" y="31"/>
                  <a:pt x="97" y="41"/>
                </a:cubicBezTo>
                <a:cubicBezTo>
                  <a:pt x="117" y="51"/>
                  <a:pt x="109" y="45"/>
                  <a:pt x="118" y="63"/>
                </a:cubicBezTo>
                <a:cubicBezTo>
                  <a:pt x="127" y="81"/>
                  <a:pt x="136" y="159"/>
                  <a:pt x="149" y="149"/>
                </a:cubicBezTo>
                <a:cubicBezTo>
                  <a:pt x="162" y="139"/>
                  <a:pt x="182" y="0"/>
                  <a:pt x="197" y="5"/>
                </a:cubicBezTo>
                <a:cubicBezTo>
                  <a:pt x="212" y="10"/>
                  <a:pt x="221" y="177"/>
                  <a:pt x="237" y="177"/>
                </a:cubicBezTo>
                <a:cubicBezTo>
                  <a:pt x="253" y="177"/>
                  <a:pt x="276" y="10"/>
                  <a:pt x="293" y="5"/>
                </a:cubicBezTo>
                <a:cubicBezTo>
                  <a:pt x="310" y="0"/>
                  <a:pt x="325" y="141"/>
                  <a:pt x="341" y="149"/>
                </a:cubicBezTo>
                <a:cubicBezTo>
                  <a:pt x="357" y="157"/>
                  <a:pt x="373" y="105"/>
                  <a:pt x="389" y="53"/>
                </a:cubicBezTo>
              </a:path>
            </a:pathLst>
          </a:custGeom>
          <a:solidFill>
            <a:schemeClr val="bg1"/>
          </a:solidFill>
          <a:ln w="38100">
            <a:solidFill>
              <a:srgbClr val="FF0000">
                <a:alpha val="40000"/>
              </a:srgbClr>
            </a:solidFill>
            <a:round/>
            <a:headEnd type="triangle" w="med" len="lg"/>
            <a:tailEnd/>
          </a:ln>
        </p:spPr>
        <p:txBody>
          <a:bodyPr/>
          <a:lstStyle/>
          <a:p>
            <a:endParaRPr lang="en-US" sz="2400">
              <a:solidFill>
                <a:prstClr val="black"/>
              </a:solidFill>
            </a:endParaRPr>
          </a:p>
        </p:txBody>
      </p:sp>
      <p:sp>
        <p:nvSpPr>
          <p:cNvPr id="35" name="Freeform 97"/>
          <p:cNvSpPr>
            <a:spLocks noChangeAspect="1"/>
          </p:cNvSpPr>
          <p:nvPr/>
        </p:nvSpPr>
        <p:spPr bwMode="auto">
          <a:xfrm rot="20445245" flipH="1">
            <a:off x="2777734" y="1776995"/>
            <a:ext cx="815764" cy="153634"/>
          </a:xfrm>
          <a:custGeom>
            <a:avLst/>
            <a:gdLst>
              <a:gd name="T0" fmla="*/ 0 w 389"/>
              <a:gd name="T1" fmla="*/ 2147483647 h 177"/>
              <a:gd name="T2" fmla="*/ 2147483647 w 389"/>
              <a:gd name="T3" fmla="*/ 2147483647 h 177"/>
              <a:gd name="T4" fmla="*/ 2147483647 w 389"/>
              <a:gd name="T5" fmla="*/ 2147483647 h 177"/>
              <a:gd name="T6" fmla="*/ 2147483647 w 389"/>
              <a:gd name="T7" fmla="*/ 2147483647 h 177"/>
              <a:gd name="T8" fmla="*/ 2147483647 w 389"/>
              <a:gd name="T9" fmla="*/ 2147483647 h 177"/>
              <a:gd name="T10" fmla="*/ 2147483647 w 389"/>
              <a:gd name="T11" fmla="*/ 2147483647 h 177"/>
              <a:gd name="T12" fmla="*/ 2147483647 w 389"/>
              <a:gd name="T13" fmla="*/ 2147483647 h 177"/>
              <a:gd name="T14" fmla="*/ 2147483647 w 389"/>
              <a:gd name="T15" fmla="*/ 2147483647 h 177"/>
              <a:gd name="T16" fmla="*/ 2147483647 w 389"/>
              <a:gd name="T17" fmla="*/ 2147483647 h 1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9"/>
              <a:gd name="T28" fmla="*/ 0 h 177"/>
              <a:gd name="T29" fmla="*/ 389 w 389"/>
              <a:gd name="T30" fmla="*/ 177 h 1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9" h="177">
                <a:moveTo>
                  <a:pt x="0" y="3"/>
                </a:moveTo>
                <a:cubicBezTo>
                  <a:pt x="0" y="3"/>
                  <a:pt x="77" y="31"/>
                  <a:pt x="97" y="41"/>
                </a:cubicBezTo>
                <a:cubicBezTo>
                  <a:pt x="117" y="51"/>
                  <a:pt x="109" y="45"/>
                  <a:pt x="118" y="63"/>
                </a:cubicBezTo>
                <a:cubicBezTo>
                  <a:pt x="127" y="81"/>
                  <a:pt x="136" y="159"/>
                  <a:pt x="149" y="149"/>
                </a:cubicBezTo>
                <a:cubicBezTo>
                  <a:pt x="162" y="139"/>
                  <a:pt x="182" y="0"/>
                  <a:pt x="197" y="5"/>
                </a:cubicBezTo>
                <a:cubicBezTo>
                  <a:pt x="212" y="10"/>
                  <a:pt x="221" y="177"/>
                  <a:pt x="237" y="177"/>
                </a:cubicBezTo>
                <a:cubicBezTo>
                  <a:pt x="253" y="177"/>
                  <a:pt x="276" y="10"/>
                  <a:pt x="293" y="5"/>
                </a:cubicBezTo>
                <a:cubicBezTo>
                  <a:pt x="310" y="0"/>
                  <a:pt x="325" y="141"/>
                  <a:pt x="341" y="149"/>
                </a:cubicBezTo>
                <a:cubicBezTo>
                  <a:pt x="357" y="157"/>
                  <a:pt x="373" y="105"/>
                  <a:pt x="389" y="53"/>
                </a:cubicBezTo>
              </a:path>
            </a:pathLst>
          </a:custGeom>
          <a:noFill/>
          <a:ln w="38100">
            <a:solidFill>
              <a:srgbClr val="008000">
                <a:alpha val="40000"/>
              </a:srgbClr>
            </a:solidFill>
            <a:round/>
            <a:headEnd type="triangle" w="med" len="lg"/>
            <a:tailEnd/>
          </a:ln>
        </p:spPr>
        <p:txBody>
          <a:bodyPr/>
          <a:lstStyle/>
          <a:p>
            <a:endParaRPr lang="en-US" sz="2400">
              <a:solidFill>
                <a:prstClr val="black"/>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6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962" name="Picture 2"/>
          <p:cNvPicPr>
            <a:picLocks noChangeAspect="1" noChangeArrowheads="1"/>
          </p:cNvPicPr>
          <p:nvPr/>
        </p:nvPicPr>
        <p:blipFill>
          <a:blip r:embed="rId3" cstate="print"/>
          <a:srcRect/>
          <a:stretch>
            <a:fillRect/>
          </a:stretch>
        </p:blipFill>
        <p:spPr bwMode="auto">
          <a:xfrm>
            <a:off x="354919" y="985428"/>
            <a:ext cx="4440237" cy="5872572"/>
          </a:xfrm>
          <a:prstGeom prst="rect">
            <a:avLst/>
          </a:prstGeom>
          <a:noFill/>
          <a:ln w="9525">
            <a:noFill/>
            <a:miter lim="800000"/>
            <a:headEnd/>
            <a:tailEnd/>
          </a:ln>
        </p:spPr>
      </p:pic>
      <p:sp>
        <p:nvSpPr>
          <p:cNvPr id="5" name="Rectangle 5"/>
          <p:cNvSpPr>
            <a:spLocks noChangeArrowheads="1"/>
          </p:cNvSpPr>
          <p:nvPr/>
        </p:nvSpPr>
        <p:spPr bwMode="auto">
          <a:xfrm>
            <a:off x="457200" y="3175"/>
            <a:ext cx="8229600" cy="914400"/>
          </a:xfrm>
          <a:prstGeom prst="rect">
            <a:avLst/>
          </a:prstGeom>
          <a:noFill/>
          <a:ln w="9525">
            <a:noFill/>
            <a:miter lim="800000"/>
            <a:headEnd/>
            <a:tailEnd/>
          </a:ln>
        </p:spPr>
        <p:txBody>
          <a:bodyPr anchor="ctr"/>
          <a:lstStyle/>
          <a:p>
            <a:pPr algn="ctr"/>
            <a:r>
              <a:rPr lang="en-US" sz="3200" b="1" u="sng" dirty="0" smtClean="0">
                <a:solidFill>
                  <a:schemeClr val="tx2"/>
                </a:solidFill>
              </a:rPr>
              <a:t>Frequency-domain Method</a:t>
            </a:r>
            <a:endParaRPr lang="en-US" sz="3200" b="1" u="sng" dirty="0">
              <a:solidFill>
                <a:schemeClr val="tx2"/>
              </a:solidFill>
            </a:endParaRPr>
          </a:p>
        </p:txBody>
      </p:sp>
      <p:graphicFrame>
        <p:nvGraphicFramePr>
          <p:cNvPr id="2" name="Object 1"/>
          <p:cNvGraphicFramePr>
            <a:graphicFrameLocks noGrp="1" noChangeAspect="1"/>
          </p:cNvGraphicFramePr>
          <p:nvPr>
            <p:extLst>
              <p:ext uri="{D42A27DB-BD31-4B8C-83A1-F6EECF244321}">
                <p14:modId xmlns="" xmlns:p14="http://schemas.microsoft.com/office/powerpoint/2010/main" val="573681364"/>
              </p:ext>
            </p:extLst>
          </p:nvPr>
        </p:nvGraphicFramePr>
        <p:xfrm>
          <a:off x="4795156" y="1814976"/>
          <a:ext cx="4248150" cy="703262"/>
        </p:xfrm>
        <a:graphic>
          <a:graphicData uri="http://schemas.openxmlformats.org/presentationml/2006/ole">
            <p:oleObj spid="_x0000_s105538" name="Equation" r:id="rId4" imgW="1459866" imgH="241195" progId="Equation.3">
              <p:embed/>
            </p:oleObj>
          </a:graphicData>
        </a:graphic>
      </p:graphicFrame>
      <p:graphicFrame>
        <p:nvGraphicFramePr>
          <p:cNvPr id="3" name="Object 2"/>
          <p:cNvGraphicFramePr>
            <a:graphicFrameLocks noGrp="1" noChangeAspect="1"/>
          </p:cNvGraphicFramePr>
          <p:nvPr>
            <p:extLst>
              <p:ext uri="{D42A27DB-BD31-4B8C-83A1-F6EECF244321}">
                <p14:modId xmlns="" xmlns:p14="http://schemas.microsoft.com/office/powerpoint/2010/main" val="1049616694"/>
              </p:ext>
            </p:extLst>
          </p:nvPr>
        </p:nvGraphicFramePr>
        <p:xfrm>
          <a:off x="4812619" y="1003763"/>
          <a:ext cx="2413000" cy="700088"/>
        </p:xfrm>
        <a:graphic>
          <a:graphicData uri="http://schemas.openxmlformats.org/presentationml/2006/ole">
            <p:oleObj spid="_x0000_s105539" name="Equation" r:id="rId5" imgW="875920" imgH="253890" progId="Equation.3">
              <p:embed/>
            </p:oleObj>
          </a:graphicData>
        </a:graphic>
      </p:graphicFrame>
      <p:sp>
        <p:nvSpPr>
          <p:cNvPr id="6" name="TextBox 5"/>
          <p:cNvSpPr txBox="1"/>
          <p:nvPr/>
        </p:nvSpPr>
        <p:spPr>
          <a:xfrm>
            <a:off x="5466796" y="5108582"/>
            <a:ext cx="661080" cy="523220"/>
          </a:xfrm>
          <a:prstGeom prst="rect">
            <a:avLst/>
          </a:prstGeom>
          <a:noFill/>
        </p:spPr>
        <p:txBody>
          <a:bodyPr wrap="square" rtlCol="0">
            <a:spAutoFit/>
          </a:bodyPr>
          <a:lstStyle/>
          <a:p>
            <a:pPr algn="r"/>
            <a:r>
              <a:rPr lang="en-US" altLang="zh-CN" sz="2800" dirty="0">
                <a:sym typeface="Symbol" pitchFamily="18" charset="2"/>
              </a:rPr>
              <a:t></a:t>
            </a:r>
            <a:endParaRPr lang="en-US" sz="2800" baseline="-25000" dirty="0">
              <a:solidFill>
                <a:prstClr val="black"/>
              </a:solidFill>
              <a:cs typeface="Times New Roman" pitchFamily="18" charset="0"/>
            </a:endParaRPr>
          </a:p>
        </p:txBody>
      </p:sp>
      <p:sp>
        <p:nvSpPr>
          <p:cNvPr id="7" name="Down Arrow 6"/>
          <p:cNvSpPr/>
          <p:nvPr/>
        </p:nvSpPr>
        <p:spPr>
          <a:xfrm rot="10800000">
            <a:off x="6227914" y="5148524"/>
            <a:ext cx="313577" cy="392432"/>
          </a:xfrm>
          <a:prstGeom prst="downArrow">
            <a:avLst>
              <a:gd name="adj1" fmla="val 50000"/>
              <a:gd name="adj2" fmla="val 35106"/>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TextBox 7"/>
          <p:cNvSpPr txBox="1"/>
          <p:nvPr/>
        </p:nvSpPr>
        <p:spPr>
          <a:xfrm>
            <a:off x="6989214" y="5083130"/>
            <a:ext cx="494166" cy="523220"/>
          </a:xfrm>
          <a:prstGeom prst="rect">
            <a:avLst/>
          </a:prstGeom>
          <a:noFill/>
        </p:spPr>
        <p:txBody>
          <a:bodyPr wrap="square" rtlCol="0">
            <a:spAutoFit/>
          </a:bodyPr>
          <a:lstStyle/>
          <a:p>
            <a:pPr algn="r"/>
            <a:r>
              <a:rPr lang="en-US" sz="2800" dirty="0">
                <a:latin typeface="Symbol" panose="05050102010706020507" pitchFamily="18" charset="2"/>
              </a:rPr>
              <a:t>f</a:t>
            </a:r>
            <a:endParaRPr lang="en-US" sz="2800" baseline="-25000" dirty="0">
              <a:solidFill>
                <a:prstClr val="black"/>
              </a:solidFill>
              <a:cs typeface="Times New Roman" pitchFamily="18" charset="0"/>
            </a:endParaRPr>
          </a:p>
        </p:txBody>
      </p:sp>
      <p:sp>
        <p:nvSpPr>
          <p:cNvPr id="9" name="Down Arrow 8"/>
          <p:cNvSpPr/>
          <p:nvPr/>
        </p:nvSpPr>
        <p:spPr>
          <a:xfrm rot="10800000">
            <a:off x="7614007" y="5148524"/>
            <a:ext cx="313577" cy="392432"/>
          </a:xfrm>
          <a:prstGeom prst="downArrow">
            <a:avLst>
              <a:gd name="adj1" fmla="val 50000"/>
              <a:gd name="adj2" fmla="val 35106"/>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TextBox 13"/>
          <p:cNvSpPr txBox="1"/>
          <p:nvPr/>
        </p:nvSpPr>
        <p:spPr>
          <a:xfrm>
            <a:off x="5474056" y="6030224"/>
            <a:ext cx="661080" cy="523220"/>
          </a:xfrm>
          <a:prstGeom prst="rect">
            <a:avLst/>
          </a:prstGeom>
          <a:noFill/>
        </p:spPr>
        <p:txBody>
          <a:bodyPr wrap="square" rtlCol="0">
            <a:spAutoFit/>
          </a:bodyPr>
          <a:lstStyle/>
          <a:p>
            <a:pPr algn="r"/>
            <a:r>
              <a:rPr lang="en-US" altLang="zh-CN" sz="2800" dirty="0">
                <a:sym typeface="Symbol" pitchFamily="18" charset="2"/>
              </a:rPr>
              <a:t></a:t>
            </a:r>
            <a:endParaRPr lang="en-US" sz="2800" baseline="-25000" dirty="0">
              <a:solidFill>
                <a:prstClr val="black"/>
              </a:solidFill>
              <a:cs typeface="Times New Roman" pitchFamily="18" charset="0"/>
            </a:endParaRPr>
          </a:p>
        </p:txBody>
      </p:sp>
      <p:sp>
        <p:nvSpPr>
          <p:cNvPr id="15" name="Down Arrow 14"/>
          <p:cNvSpPr/>
          <p:nvPr/>
        </p:nvSpPr>
        <p:spPr>
          <a:xfrm rot="10800000">
            <a:off x="6235174" y="6070166"/>
            <a:ext cx="313577" cy="392432"/>
          </a:xfrm>
          <a:prstGeom prst="downArrow">
            <a:avLst>
              <a:gd name="adj1" fmla="val 50000"/>
              <a:gd name="adj2" fmla="val 35106"/>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TextBox 15"/>
          <p:cNvSpPr txBox="1"/>
          <p:nvPr/>
        </p:nvSpPr>
        <p:spPr>
          <a:xfrm>
            <a:off x="6996474" y="6004772"/>
            <a:ext cx="494166" cy="523220"/>
          </a:xfrm>
          <a:prstGeom prst="rect">
            <a:avLst/>
          </a:prstGeom>
          <a:noFill/>
        </p:spPr>
        <p:txBody>
          <a:bodyPr wrap="square" rtlCol="0">
            <a:spAutoFit/>
          </a:bodyPr>
          <a:lstStyle/>
          <a:p>
            <a:pPr algn="r"/>
            <a:r>
              <a:rPr lang="en-US" sz="2800" dirty="0"/>
              <a:t>m</a:t>
            </a:r>
            <a:endParaRPr lang="en-US" sz="2800" baseline="-25000" dirty="0">
              <a:solidFill>
                <a:prstClr val="black"/>
              </a:solidFill>
              <a:cs typeface="Times New Roman" pitchFamily="18" charset="0"/>
            </a:endParaRPr>
          </a:p>
        </p:txBody>
      </p:sp>
      <p:sp>
        <p:nvSpPr>
          <p:cNvPr id="17" name="Down Arrow 16"/>
          <p:cNvSpPr/>
          <p:nvPr/>
        </p:nvSpPr>
        <p:spPr>
          <a:xfrm>
            <a:off x="7621267" y="6070166"/>
            <a:ext cx="313577" cy="392432"/>
          </a:xfrm>
          <a:prstGeom prst="downArrow">
            <a:avLst>
              <a:gd name="adj1" fmla="val 50000"/>
              <a:gd name="adj2" fmla="val 35106"/>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TextBox 17"/>
          <p:cNvSpPr txBox="1"/>
          <p:nvPr/>
        </p:nvSpPr>
        <p:spPr>
          <a:xfrm>
            <a:off x="5339361" y="3396257"/>
            <a:ext cx="2815058" cy="523220"/>
          </a:xfrm>
          <a:prstGeom prst="rect">
            <a:avLst/>
          </a:prstGeom>
          <a:noFill/>
        </p:spPr>
        <p:txBody>
          <a:bodyPr wrap="square" rtlCol="0">
            <a:spAutoFit/>
          </a:bodyPr>
          <a:lstStyle/>
          <a:p>
            <a:r>
              <a:rPr lang="en-US" sz="2800" dirty="0" smtClean="0"/>
              <a:t>Modulation (m)  </a:t>
            </a:r>
            <a:endParaRPr lang="en-US" sz="2800" dirty="0"/>
          </a:p>
        </p:txBody>
      </p:sp>
      <p:sp>
        <p:nvSpPr>
          <p:cNvPr id="19" name="TextBox 18"/>
          <p:cNvSpPr txBox="1"/>
          <p:nvPr/>
        </p:nvSpPr>
        <p:spPr>
          <a:xfrm>
            <a:off x="5354859" y="4108637"/>
            <a:ext cx="2815058" cy="523220"/>
          </a:xfrm>
          <a:prstGeom prst="rect">
            <a:avLst/>
          </a:prstGeom>
          <a:noFill/>
        </p:spPr>
        <p:txBody>
          <a:bodyPr wrap="square" rtlCol="0">
            <a:spAutoFit/>
          </a:bodyPr>
          <a:lstStyle/>
          <a:p>
            <a:r>
              <a:rPr lang="en-US" sz="2800" dirty="0" smtClean="0"/>
              <a:t>Phase Shift (</a:t>
            </a:r>
            <a:r>
              <a:rPr lang="en-US" sz="2800" dirty="0">
                <a:latin typeface="Symbol" panose="05050102010706020507" pitchFamily="18" charset="2"/>
              </a:rPr>
              <a:t>f</a:t>
            </a:r>
            <a:r>
              <a:rPr lang="en-US" sz="2800" dirty="0" smtClean="0"/>
              <a:t>)</a:t>
            </a:r>
            <a:endParaRPr lang="en-US" sz="2800" dirty="0"/>
          </a:p>
        </p:txBody>
      </p:sp>
      <p:sp>
        <p:nvSpPr>
          <p:cNvPr id="20" name="TextBox 19"/>
          <p:cNvSpPr txBox="1"/>
          <p:nvPr/>
        </p:nvSpPr>
        <p:spPr>
          <a:xfrm>
            <a:off x="5339361" y="2666025"/>
            <a:ext cx="2815058" cy="523220"/>
          </a:xfrm>
          <a:prstGeom prst="rect">
            <a:avLst/>
          </a:prstGeom>
          <a:noFill/>
        </p:spPr>
        <p:txBody>
          <a:bodyPr wrap="square" rtlCol="0">
            <a:spAutoFit/>
          </a:bodyPr>
          <a:lstStyle/>
          <a:p>
            <a:r>
              <a:rPr lang="en-US" sz="2800" dirty="0" smtClean="0"/>
              <a:t>Ex Frequency (</a:t>
            </a:r>
            <a:r>
              <a:rPr lang="en-US" altLang="zh-CN" sz="2800" dirty="0">
                <a:sym typeface="Symbol" pitchFamily="18" charset="2"/>
              </a:rPr>
              <a:t></a:t>
            </a:r>
            <a:r>
              <a:rPr lang="en-US" sz="2800" dirty="0" smtClean="0"/>
              <a:t>)  </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p:bldP spid="9" grpId="0" animBg="1"/>
      <p:bldP spid="14" grpId="0"/>
      <p:bldP spid="15" grpId="0" animBg="1"/>
      <p:bldP spid="16" grpId="0"/>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ChangeArrowheads="1"/>
          </p:cNvSpPr>
          <p:nvPr/>
        </p:nvSpPr>
        <p:spPr bwMode="auto">
          <a:xfrm>
            <a:off x="457200" y="3175"/>
            <a:ext cx="8229600" cy="914400"/>
          </a:xfrm>
          <a:prstGeom prst="rect">
            <a:avLst/>
          </a:prstGeom>
          <a:noFill/>
          <a:ln w="9525">
            <a:noFill/>
            <a:miter lim="800000"/>
            <a:headEnd/>
            <a:tailEnd/>
          </a:ln>
        </p:spPr>
        <p:txBody>
          <a:bodyPr anchor="ctr"/>
          <a:lstStyle/>
          <a:p>
            <a:pPr algn="ctr"/>
            <a:r>
              <a:rPr lang="en-US" sz="3200" b="1" u="sng" dirty="0" smtClean="0">
                <a:solidFill>
                  <a:schemeClr val="tx2"/>
                </a:solidFill>
              </a:rPr>
              <a:t>Frequency-domain Instrument</a:t>
            </a:r>
            <a:endParaRPr lang="en-US" sz="3200" b="1" u="sng" dirty="0">
              <a:solidFill>
                <a:schemeClr val="tx2"/>
              </a:solidFill>
            </a:endParaRPr>
          </a:p>
        </p:txBody>
      </p:sp>
      <p:pic>
        <p:nvPicPr>
          <p:cNvPr id="167938" name="Picture 2"/>
          <p:cNvPicPr>
            <a:picLocks noChangeAspect="1" noChangeArrowheads="1"/>
          </p:cNvPicPr>
          <p:nvPr/>
        </p:nvPicPr>
        <p:blipFill>
          <a:blip r:embed="rId2" cstate="print"/>
          <a:srcRect/>
          <a:stretch>
            <a:fillRect/>
          </a:stretch>
        </p:blipFill>
        <p:spPr bwMode="auto">
          <a:xfrm>
            <a:off x="5567135" y="1683656"/>
            <a:ext cx="3304478" cy="4180363"/>
          </a:xfrm>
          <a:prstGeom prst="rect">
            <a:avLst/>
          </a:prstGeom>
          <a:noFill/>
          <a:ln w="9525">
            <a:noFill/>
            <a:miter lim="800000"/>
            <a:headEnd/>
            <a:tailEnd/>
          </a:ln>
        </p:spPr>
      </p:pic>
      <p:pic>
        <p:nvPicPr>
          <p:cNvPr id="167939" name="Picture 3"/>
          <p:cNvPicPr>
            <a:picLocks noChangeAspect="1" noChangeArrowheads="1"/>
          </p:cNvPicPr>
          <p:nvPr/>
        </p:nvPicPr>
        <p:blipFill>
          <a:blip r:embed="rId3" cstate="print"/>
          <a:srcRect/>
          <a:stretch>
            <a:fillRect/>
          </a:stretch>
        </p:blipFill>
        <p:spPr bwMode="auto">
          <a:xfrm>
            <a:off x="312057" y="917575"/>
            <a:ext cx="5072743" cy="568391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457200" y="3175"/>
            <a:ext cx="8229600" cy="914400"/>
          </a:xfrm>
          <a:prstGeom prst="rect">
            <a:avLst/>
          </a:prstGeom>
          <a:noFill/>
          <a:ln w="9525">
            <a:noFill/>
            <a:miter lim="800000"/>
            <a:headEnd/>
            <a:tailEnd/>
          </a:ln>
        </p:spPr>
        <p:txBody>
          <a:bodyPr anchor="ctr"/>
          <a:lstStyle/>
          <a:p>
            <a:pPr algn="ctr"/>
            <a:r>
              <a:rPr lang="en-US" sz="3200" b="1" u="sng" dirty="0" smtClean="0">
                <a:solidFill>
                  <a:schemeClr val="tx2"/>
                </a:solidFill>
              </a:rPr>
              <a:t>Frequency-domain Method</a:t>
            </a:r>
            <a:endParaRPr lang="en-US" sz="3200" b="1" u="sng" dirty="0">
              <a:solidFill>
                <a:schemeClr val="tx2"/>
              </a:solidFill>
            </a:endParaRPr>
          </a:p>
        </p:txBody>
      </p:sp>
      <p:sp>
        <p:nvSpPr>
          <p:cNvPr id="5" name="TextBox 4"/>
          <p:cNvSpPr txBox="1"/>
          <p:nvPr/>
        </p:nvSpPr>
        <p:spPr>
          <a:xfrm>
            <a:off x="228600" y="939800"/>
            <a:ext cx="7886700" cy="461665"/>
          </a:xfrm>
          <a:prstGeom prst="rect">
            <a:avLst/>
          </a:prstGeom>
          <a:noFill/>
        </p:spPr>
        <p:txBody>
          <a:bodyPr wrap="square" rtlCol="0">
            <a:spAutoFit/>
          </a:bodyPr>
          <a:lstStyle/>
          <a:p>
            <a:r>
              <a:rPr lang="en-US" sz="2400" dirty="0" smtClean="0"/>
              <a:t>List of Commercially Available Frequency-domain Instruments</a:t>
            </a:r>
            <a:endParaRPr lang="en-US" sz="24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5"/>
          <p:cNvSpPr>
            <a:spLocks noChangeArrowheads="1"/>
          </p:cNvSpPr>
          <p:nvPr/>
        </p:nvSpPr>
        <p:spPr bwMode="auto">
          <a:xfrm>
            <a:off x="438150" y="3175"/>
            <a:ext cx="8229600" cy="914400"/>
          </a:xfrm>
          <a:prstGeom prst="rect">
            <a:avLst/>
          </a:prstGeom>
          <a:noFill/>
          <a:ln w="9525">
            <a:noFill/>
            <a:miter lim="800000"/>
            <a:headEnd/>
            <a:tailEnd/>
          </a:ln>
        </p:spPr>
        <p:txBody>
          <a:bodyPr anchor="ctr"/>
          <a:lstStyle/>
          <a:p>
            <a:pPr algn="ctr"/>
            <a:r>
              <a:rPr lang="en-US" sz="3200" b="1" u="sng" dirty="0" smtClean="0">
                <a:solidFill>
                  <a:schemeClr val="tx2"/>
                </a:solidFill>
              </a:rPr>
              <a:t>Lifetime Measurements</a:t>
            </a:r>
            <a:endParaRPr lang="en-US" sz="3200" b="1" u="sng" dirty="0">
              <a:solidFill>
                <a:schemeClr val="tx2"/>
              </a:solidFill>
            </a:endParaRPr>
          </a:p>
        </p:txBody>
      </p:sp>
      <p:grpSp>
        <p:nvGrpSpPr>
          <p:cNvPr id="2" name="Group 5"/>
          <p:cNvGrpSpPr/>
          <p:nvPr/>
        </p:nvGrpSpPr>
        <p:grpSpPr>
          <a:xfrm>
            <a:off x="5219563" y="3026023"/>
            <a:ext cx="3174808" cy="3574588"/>
            <a:chOff x="570163" y="1600207"/>
            <a:chExt cx="3174808" cy="3574588"/>
          </a:xfrm>
        </p:grpSpPr>
        <p:grpSp>
          <p:nvGrpSpPr>
            <p:cNvPr id="3" name="Group 13"/>
            <p:cNvGrpSpPr>
              <a:grpSpLocks/>
            </p:cNvGrpSpPr>
            <p:nvPr/>
          </p:nvGrpSpPr>
          <p:grpSpPr bwMode="auto">
            <a:xfrm>
              <a:off x="570163" y="2401726"/>
              <a:ext cx="3174808" cy="2121846"/>
              <a:chOff x="4160" y="2115"/>
              <a:chExt cx="1396" cy="933"/>
            </a:xfrm>
          </p:grpSpPr>
          <p:grpSp>
            <p:nvGrpSpPr>
              <p:cNvPr id="4" name="Group 7"/>
              <p:cNvGrpSpPr>
                <a:grpSpLocks/>
              </p:cNvGrpSpPr>
              <p:nvPr/>
            </p:nvGrpSpPr>
            <p:grpSpPr bwMode="auto">
              <a:xfrm>
                <a:off x="4160" y="2115"/>
                <a:ext cx="1396" cy="933"/>
                <a:chOff x="3933" y="981"/>
                <a:chExt cx="1396" cy="933"/>
              </a:xfrm>
            </p:grpSpPr>
            <p:sp>
              <p:nvSpPr>
                <p:cNvPr id="594952" name="Line 8"/>
                <p:cNvSpPr>
                  <a:spLocks noChangeShapeType="1"/>
                </p:cNvSpPr>
                <p:nvPr/>
              </p:nvSpPr>
              <p:spPr bwMode="auto">
                <a:xfrm>
                  <a:off x="4105" y="981"/>
                  <a:ext cx="0" cy="771"/>
                </a:xfrm>
                <a:prstGeom prst="line">
                  <a:avLst/>
                </a:prstGeom>
                <a:noFill/>
                <a:ln w="38100">
                  <a:solidFill>
                    <a:schemeClr val="tx1"/>
                  </a:solidFill>
                  <a:round/>
                  <a:headEnd/>
                  <a:tailEnd/>
                </a:ln>
                <a:effectLst/>
              </p:spPr>
              <p:txBody>
                <a:bodyPr/>
                <a:lstStyle/>
                <a:p>
                  <a:endParaRPr lang="en-US"/>
                </a:p>
              </p:txBody>
            </p:sp>
            <p:sp>
              <p:nvSpPr>
                <p:cNvPr id="594953" name="Line 9"/>
                <p:cNvSpPr>
                  <a:spLocks noChangeShapeType="1"/>
                </p:cNvSpPr>
                <p:nvPr/>
              </p:nvSpPr>
              <p:spPr bwMode="auto">
                <a:xfrm>
                  <a:off x="4105" y="1752"/>
                  <a:ext cx="1224" cy="0"/>
                </a:xfrm>
                <a:prstGeom prst="line">
                  <a:avLst/>
                </a:prstGeom>
                <a:noFill/>
                <a:ln w="38100">
                  <a:solidFill>
                    <a:schemeClr val="tx1"/>
                  </a:solidFill>
                  <a:round/>
                  <a:headEnd/>
                  <a:tailEnd type="triangle" w="med" len="med"/>
                </a:ln>
                <a:effectLst/>
              </p:spPr>
              <p:txBody>
                <a:bodyPr/>
                <a:lstStyle/>
                <a:p>
                  <a:endParaRPr lang="en-US"/>
                </a:p>
              </p:txBody>
            </p:sp>
            <p:sp>
              <p:nvSpPr>
                <p:cNvPr id="594954" name="Text Box 10"/>
                <p:cNvSpPr txBox="1">
                  <a:spLocks noChangeArrowheads="1"/>
                </p:cNvSpPr>
                <p:nvPr/>
              </p:nvSpPr>
              <p:spPr bwMode="auto">
                <a:xfrm rot="16200000">
                  <a:off x="3733" y="1274"/>
                  <a:ext cx="561" cy="162"/>
                </a:xfrm>
                <a:prstGeom prst="rect">
                  <a:avLst/>
                </a:prstGeom>
                <a:noFill/>
                <a:ln w="9525">
                  <a:noFill/>
                  <a:miter lim="800000"/>
                  <a:headEnd/>
                  <a:tailEnd/>
                </a:ln>
                <a:effectLst/>
              </p:spPr>
              <p:txBody>
                <a:bodyPr wrap="square">
                  <a:spAutoFit/>
                </a:bodyPr>
                <a:lstStyle/>
                <a:p>
                  <a:pPr algn="ctr">
                    <a:spcBef>
                      <a:spcPct val="50000"/>
                    </a:spcBef>
                  </a:pPr>
                  <a:r>
                    <a:rPr lang="en-US" altLang="zh-CN" dirty="0" smtClean="0"/>
                    <a:t>Intensity</a:t>
                  </a:r>
                  <a:endParaRPr lang="en-US" altLang="zh-CN" baseline="-25000" dirty="0"/>
                </a:p>
              </p:txBody>
            </p:sp>
            <p:sp>
              <p:nvSpPr>
                <p:cNvPr id="594955" name="Text Box 11"/>
                <p:cNvSpPr txBox="1">
                  <a:spLocks noChangeArrowheads="1"/>
                </p:cNvSpPr>
                <p:nvPr/>
              </p:nvSpPr>
              <p:spPr bwMode="auto">
                <a:xfrm>
                  <a:off x="4496" y="1752"/>
                  <a:ext cx="454" cy="162"/>
                </a:xfrm>
                <a:prstGeom prst="rect">
                  <a:avLst/>
                </a:prstGeom>
                <a:noFill/>
                <a:ln w="9525">
                  <a:noFill/>
                  <a:miter lim="800000"/>
                  <a:headEnd/>
                  <a:tailEnd/>
                </a:ln>
                <a:effectLst/>
              </p:spPr>
              <p:txBody>
                <a:bodyPr>
                  <a:spAutoFit/>
                </a:bodyPr>
                <a:lstStyle/>
                <a:p>
                  <a:pPr>
                    <a:spcBef>
                      <a:spcPct val="50000"/>
                    </a:spcBef>
                  </a:pPr>
                  <a:r>
                    <a:rPr lang="en-US" altLang="zh-CN" dirty="0" smtClean="0"/>
                    <a:t>time</a:t>
                  </a:r>
                  <a:endParaRPr lang="en-US" altLang="zh-CN" dirty="0"/>
                </a:p>
              </p:txBody>
            </p:sp>
          </p:grpSp>
          <p:sp>
            <p:nvSpPr>
              <p:cNvPr id="594956" name="Freeform 12"/>
              <p:cNvSpPr>
                <a:spLocks/>
              </p:cNvSpPr>
              <p:nvPr/>
            </p:nvSpPr>
            <p:spPr bwMode="auto">
              <a:xfrm>
                <a:off x="4331" y="2152"/>
                <a:ext cx="409" cy="711"/>
              </a:xfrm>
              <a:custGeom>
                <a:avLst/>
                <a:gdLst/>
                <a:ahLst/>
                <a:cxnLst>
                  <a:cxn ang="0">
                    <a:pos x="0" y="688"/>
                  </a:cxn>
                  <a:cxn ang="0">
                    <a:pos x="137" y="552"/>
                  </a:cxn>
                  <a:cxn ang="0">
                    <a:pos x="182" y="8"/>
                  </a:cxn>
                  <a:cxn ang="0">
                    <a:pos x="227" y="598"/>
                  </a:cxn>
                  <a:cxn ang="0">
                    <a:pos x="499" y="688"/>
                  </a:cxn>
                </a:cxnLst>
                <a:rect l="0" t="0" r="r" b="b"/>
                <a:pathLst>
                  <a:path w="499" h="711">
                    <a:moveTo>
                      <a:pt x="0" y="688"/>
                    </a:moveTo>
                    <a:cubicBezTo>
                      <a:pt x="53" y="676"/>
                      <a:pt x="107" y="665"/>
                      <a:pt x="137" y="552"/>
                    </a:cubicBezTo>
                    <a:cubicBezTo>
                      <a:pt x="167" y="439"/>
                      <a:pt x="167" y="0"/>
                      <a:pt x="182" y="8"/>
                    </a:cubicBezTo>
                    <a:cubicBezTo>
                      <a:pt x="197" y="16"/>
                      <a:pt x="174" y="485"/>
                      <a:pt x="227" y="598"/>
                    </a:cubicBezTo>
                    <a:cubicBezTo>
                      <a:pt x="280" y="711"/>
                      <a:pt x="454" y="673"/>
                      <a:pt x="499" y="688"/>
                    </a:cubicBezTo>
                  </a:path>
                </a:pathLst>
              </a:custGeom>
              <a:noFill/>
              <a:ln w="38100" cmpd="sng">
                <a:solidFill>
                  <a:schemeClr val="tx1"/>
                </a:solidFill>
                <a:round/>
                <a:headEnd/>
                <a:tailEnd/>
              </a:ln>
              <a:effectLst/>
            </p:spPr>
            <p:txBody>
              <a:bodyPr/>
              <a:lstStyle/>
              <a:p>
                <a:endParaRPr lang="en-US"/>
              </a:p>
            </p:txBody>
          </p:sp>
        </p:grpSp>
        <p:sp>
          <p:nvSpPr>
            <p:cNvPr id="594966" name="Text Box 22"/>
            <p:cNvSpPr txBox="1">
              <a:spLocks noChangeArrowheads="1"/>
            </p:cNvSpPr>
            <p:nvPr/>
          </p:nvSpPr>
          <p:spPr bwMode="auto">
            <a:xfrm>
              <a:off x="1525588" y="2079624"/>
              <a:ext cx="1350962" cy="369332"/>
            </a:xfrm>
            <a:prstGeom prst="rect">
              <a:avLst/>
            </a:prstGeom>
            <a:noFill/>
            <a:ln w="9525">
              <a:noFill/>
              <a:miter lim="800000"/>
              <a:headEnd/>
              <a:tailEnd/>
            </a:ln>
            <a:effectLst/>
          </p:spPr>
          <p:txBody>
            <a:bodyPr wrap="square">
              <a:spAutoFit/>
            </a:bodyPr>
            <a:lstStyle/>
            <a:p>
              <a:pPr algn="ctr">
                <a:spcBef>
                  <a:spcPct val="50000"/>
                </a:spcBef>
              </a:pPr>
              <a:r>
                <a:rPr lang="en-US" altLang="zh-CN" dirty="0"/>
                <a:t>Light source </a:t>
              </a:r>
            </a:p>
          </p:txBody>
        </p:sp>
        <p:sp>
          <p:nvSpPr>
            <p:cNvPr id="28" name="TextBox 27"/>
            <p:cNvSpPr txBox="1"/>
            <p:nvPr/>
          </p:nvSpPr>
          <p:spPr>
            <a:xfrm>
              <a:off x="1095602" y="1600207"/>
              <a:ext cx="2362199" cy="461665"/>
            </a:xfrm>
            <a:prstGeom prst="rect">
              <a:avLst/>
            </a:prstGeom>
            <a:noFill/>
          </p:spPr>
          <p:txBody>
            <a:bodyPr wrap="square" rtlCol="0">
              <a:spAutoFit/>
            </a:bodyPr>
            <a:lstStyle/>
            <a:p>
              <a:pPr algn="ctr"/>
              <a:r>
                <a:rPr lang="en-US" sz="2400" b="1" u="sng" dirty="0" smtClean="0"/>
                <a:t>Time Domain</a:t>
              </a:r>
            </a:p>
          </p:txBody>
        </p:sp>
        <p:sp>
          <p:nvSpPr>
            <p:cNvPr id="31" name="Text Box 22"/>
            <p:cNvSpPr txBox="1">
              <a:spLocks noChangeArrowheads="1"/>
            </p:cNvSpPr>
            <p:nvPr/>
          </p:nvSpPr>
          <p:spPr bwMode="auto">
            <a:xfrm>
              <a:off x="1347107" y="4805463"/>
              <a:ext cx="1809750" cy="369332"/>
            </a:xfrm>
            <a:prstGeom prst="rect">
              <a:avLst/>
            </a:prstGeom>
            <a:noFill/>
            <a:ln w="9525">
              <a:noFill/>
              <a:miter lim="800000"/>
              <a:headEnd/>
              <a:tailEnd/>
            </a:ln>
            <a:effectLst/>
          </p:spPr>
          <p:txBody>
            <a:bodyPr wrap="square">
              <a:spAutoFit/>
            </a:bodyPr>
            <a:lstStyle/>
            <a:p>
              <a:pPr>
                <a:spcBef>
                  <a:spcPct val="50000"/>
                </a:spcBef>
              </a:pPr>
              <a:r>
                <a:rPr lang="en-US" altLang="zh-CN" dirty="0" smtClean="0"/>
                <a:t>Pulsed Method</a:t>
              </a:r>
              <a:endParaRPr lang="en-US" altLang="zh-CN" dirty="0"/>
            </a:p>
          </p:txBody>
        </p:sp>
      </p:grpSp>
      <p:grpSp>
        <p:nvGrpSpPr>
          <p:cNvPr id="5" name="Group 3"/>
          <p:cNvGrpSpPr/>
          <p:nvPr/>
        </p:nvGrpSpPr>
        <p:grpSpPr>
          <a:xfrm>
            <a:off x="320743" y="3015276"/>
            <a:ext cx="3937745" cy="3577767"/>
            <a:chOff x="4906960" y="1600207"/>
            <a:chExt cx="3937745" cy="3577767"/>
          </a:xfrm>
        </p:grpSpPr>
        <p:sp>
          <p:nvSpPr>
            <p:cNvPr id="594950" name="Text Box 6"/>
            <p:cNvSpPr txBox="1">
              <a:spLocks noChangeArrowheads="1"/>
            </p:cNvSpPr>
            <p:nvPr/>
          </p:nvSpPr>
          <p:spPr bwMode="auto">
            <a:xfrm>
              <a:off x="4906960" y="4808642"/>
              <a:ext cx="3937745" cy="369332"/>
            </a:xfrm>
            <a:prstGeom prst="rect">
              <a:avLst/>
            </a:prstGeom>
            <a:noFill/>
            <a:ln w="9525">
              <a:noFill/>
              <a:miter lim="800000"/>
              <a:headEnd/>
              <a:tailEnd/>
            </a:ln>
            <a:effectLst/>
          </p:spPr>
          <p:txBody>
            <a:bodyPr wrap="square">
              <a:spAutoFit/>
            </a:bodyPr>
            <a:lstStyle/>
            <a:p>
              <a:pPr>
                <a:spcBef>
                  <a:spcPct val="50000"/>
                </a:spcBef>
              </a:pPr>
              <a:r>
                <a:rPr lang="en-US" altLang="zh-CN" dirty="0" smtClean="0"/>
                <a:t>Harmonic </a:t>
              </a:r>
              <a:r>
                <a:rPr lang="en-US" altLang="zh-CN" dirty="0"/>
                <a:t>or phase-modulation method</a:t>
              </a:r>
            </a:p>
          </p:txBody>
        </p:sp>
        <p:sp>
          <p:nvSpPr>
            <p:cNvPr id="29" name="TextBox 28"/>
            <p:cNvSpPr txBox="1"/>
            <p:nvPr/>
          </p:nvSpPr>
          <p:spPr>
            <a:xfrm>
              <a:off x="5543551" y="1600207"/>
              <a:ext cx="2601912" cy="461665"/>
            </a:xfrm>
            <a:prstGeom prst="rect">
              <a:avLst/>
            </a:prstGeom>
            <a:noFill/>
          </p:spPr>
          <p:txBody>
            <a:bodyPr wrap="square" rtlCol="0">
              <a:spAutoFit/>
            </a:bodyPr>
            <a:lstStyle/>
            <a:p>
              <a:pPr algn="ctr"/>
              <a:r>
                <a:rPr lang="en-US" sz="2400" b="1" u="sng" dirty="0" smtClean="0"/>
                <a:t>Frequency Domain</a:t>
              </a:r>
              <a:endParaRPr lang="en-US" sz="2400" b="1" u="sng" dirty="0"/>
            </a:p>
          </p:txBody>
        </p:sp>
        <p:grpSp>
          <p:nvGrpSpPr>
            <p:cNvPr id="6" name="Group 32"/>
            <p:cNvGrpSpPr/>
            <p:nvPr/>
          </p:nvGrpSpPr>
          <p:grpSpPr>
            <a:xfrm>
              <a:off x="4907242" y="2185737"/>
              <a:ext cx="3417597" cy="2528332"/>
              <a:chOff x="4684205" y="4843212"/>
              <a:chExt cx="2191258" cy="1621088"/>
            </a:xfrm>
          </p:grpSpPr>
          <p:sp>
            <p:nvSpPr>
              <p:cNvPr id="26" name="Freeform 25"/>
              <p:cNvSpPr/>
              <p:nvPr/>
            </p:nvSpPr>
            <p:spPr>
              <a:xfrm>
                <a:off x="4991100" y="5267722"/>
                <a:ext cx="1702594" cy="583010"/>
              </a:xfrm>
              <a:custGeom>
                <a:avLst/>
                <a:gdLst>
                  <a:gd name="connsiteX0" fmla="*/ 0 w 1702594"/>
                  <a:gd name="connsiteY0" fmla="*/ 101997 h 583010"/>
                  <a:gd name="connsiteX1" fmla="*/ 33338 w 1702594"/>
                  <a:gd name="connsiteY1" fmla="*/ 42466 h 583010"/>
                  <a:gd name="connsiteX2" fmla="*/ 71438 w 1702594"/>
                  <a:gd name="connsiteY2" fmla="*/ 9128 h 583010"/>
                  <a:gd name="connsiteX3" fmla="*/ 119063 w 1702594"/>
                  <a:gd name="connsiteY3" fmla="*/ 13891 h 583010"/>
                  <a:gd name="connsiteX4" fmla="*/ 164306 w 1702594"/>
                  <a:gd name="connsiteY4" fmla="*/ 80566 h 583010"/>
                  <a:gd name="connsiteX5" fmla="*/ 214313 w 1702594"/>
                  <a:gd name="connsiteY5" fmla="*/ 202009 h 583010"/>
                  <a:gd name="connsiteX6" fmla="*/ 292894 w 1702594"/>
                  <a:gd name="connsiteY6" fmla="*/ 413941 h 583010"/>
                  <a:gd name="connsiteX7" fmla="*/ 352425 w 1702594"/>
                  <a:gd name="connsiteY7" fmla="*/ 521097 h 583010"/>
                  <a:gd name="connsiteX8" fmla="*/ 411956 w 1702594"/>
                  <a:gd name="connsiteY8" fmla="*/ 575866 h 583010"/>
                  <a:gd name="connsiteX9" fmla="*/ 473869 w 1702594"/>
                  <a:gd name="connsiteY9" fmla="*/ 540147 h 583010"/>
                  <a:gd name="connsiteX10" fmla="*/ 569119 w 1702594"/>
                  <a:gd name="connsiteY10" fmla="*/ 318691 h 583010"/>
                  <a:gd name="connsiteX11" fmla="*/ 652463 w 1702594"/>
                  <a:gd name="connsiteY11" fmla="*/ 99616 h 583010"/>
                  <a:gd name="connsiteX12" fmla="*/ 711994 w 1702594"/>
                  <a:gd name="connsiteY12" fmla="*/ 13891 h 583010"/>
                  <a:gd name="connsiteX13" fmla="*/ 766763 w 1702594"/>
                  <a:gd name="connsiteY13" fmla="*/ 16272 h 583010"/>
                  <a:gd name="connsiteX14" fmla="*/ 831056 w 1702594"/>
                  <a:gd name="connsiteY14" fmla="*/ 99616 h 583010"/>
                  <a:gd name="connsiteX15" fmla="*/ 902494 w 1702594"/>
                  <a:gd name="connsiteY15" fmla="*/ 280591 h 583010"/>
                  <a:gd name="connsiteX16" fmla="*/ 971550 w 1702594"/>
                  <a:gd name="connsiteY16" fmla="*/ 473472 h 583010"/>
                  <a:gd name="connsiteX17" fmla="*/ 1045369 w 1702594"/>
                  <a:gd name="connsiteY17" fmla="*/ 571103 h 583010"/>
                  <a:gd name="connsiteX18" fmla="*/ 1116806 w 1702594"/>
                  <a:gd name="connsiteY18" fmla="*/ 544909 h 583010"/>
                  <a:gd name="connsiteX19" fmla="*/ 1204913 w 1702594"/>
                  <a:gd name="connsiteY19" fmla="*/ 354409 h 583010"/>
                  <a:gd name="connsiteX20" fmla="*/ 1295400 w 1702594"/>
                  <a:gd name="connsiteY20" fmla="*/ 113903 h 583010"/>
                  <a:gd name="connsiteX21" fmla="*/ 1347788 w 1702594"/>
                  <a:gd name="connsiteY21" fmla="*/ 30559 h 583010"/>
                  <a:gd name="connsiteX22" fmla="*/ 1393031 w 1702594"/>
                  <a:gd name="connsiteY22" fmla="*/ 6747 h 583010"/>
                  <a:gd name="connsiteX23" fmla="*/ 1440656 w 1702594"/>
                  <a:gd name="connsiteY23" fmla="*/ 30559 h 583010"/>
                  <a:gd name="connsiteX24" fmla="*/ 1519238 w 1702594"/>
                  <a:gd name="connsiteY24" fmla="*/ 190103 h 583010"/>
                  <a:gd name="connsiteX25" fmla="*/ 1621631 w 1702594"/>
                  <a:gd name="connsiteY25" fmla="*/ 475853 h 583010"/>
                  <a:gd name="connsiteX26" fmla="*/ 1654969 w 1702594"/>
                  <a:gd name="connsiteY26" fmla="*/ 533003 h 583010"/>
                  <a:gd name="connsiteX27" fmla="*/ 1702594 w 1702594"/>
                  <a:gd name="connsiteY27" fmla="*/ 568722 h 583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02594" h="583010">
                    <a:moveTo>
                      <a:pt x="0" y="101997"/>
                    </a:moveTo>
                    <a:cubicBezTo>
                      <a:pt x="10716" y="79970"/>
                      <a:pt x="21432" y="57944"/>
                      <a:pt x="33338" y="42466"/>
                    </a:cubicBezTo>
                    <a:cubicBezTo>
                      <a:pt x="45244" y="26988"/>
                      <a:pt x="57150" y="13891"/>
                      <a:pt x="71438" y="9128"/>
                    </a:cubicBezTo>
                    <a:cubicBezTo>
                      <a:pt x="85726" y="4365"/>
                      <a:pt x="103585" y="1985"/>
                      <a:pt x="119063" y="13891"/>
                    </a:cubicBezTo>
                    <a:cubicBezTo>
                      <a:pt x="134541" y="25797"/>
                      <a:pt x="148431" y="49213"/>
                      <a:pt x="164306" y="80566"/>
                    </a:cubicBezTo>
                    <a:cubicBezTo>
                      <a:pt x="180181" y="111919"/>
                      <a:pt x="192882" y="146447"/>
                      <a:pt x="214313" y="202009"/>
                    </a:cubicBezTo>
                    <a:cubicBezTo>
                      <a:pt x="235744" y="257571"/>
                      <a:pt x="269875" y="360760"/>
                      <a:pt x="292894" y="413941"/>
                    </a:cubicBezTo>
                    <a:cubicBezTo>
                      <a:pt x="315913" y="467122"/>
                      <a:pt x="332581" y="494109"/>
                      <a:pt x="352425" y="521097"/>
                    </a:cubicBezTo>
                    <a:cubicBezTo>
                      <a:pt x="372269" y="548085"/>
                      <a:pt x="391715" y="572691"/>
                      <a:pt x="411956" y="575866"/>
                    </a:cubicBezTo>
                    <a:cubicBezTo>
                      <a:pt x="432197" y="579041"/>
                      <a:pt x="447675" y="583010"/>
                      <a:pt x="473869" y="540147"/>
                    </a:cubicBezTo>
                    <a:cubicBezTo>
                      <a:pt x="500063" y="497285"/>
                      <a:pt x="539353" y="392113"/>
                      <a:pt x="569119" y="318691"/>
                    </a:cubicBezTo>
                    <a:cubicBezTo>
                      <a:pt x="598885" y="245269"/>
                      <a:pt x="628651" y="150416"/>
                      <a:pt x="652463" y="99616"/>
                    </a:cubicBezTo>
                    <a:cubicBezTo>
                      <a:pt x="676275" y="48816"/>
                      <a:pt x="692944" y="27782"/>
                      <a:pt x="711994" y="13891"/>
                    </a:cubicBezTo>
                    <a:cubicBezTo>
                      <a:pt x="731044" y="0"/>
                      <a:pt x="746919" y="1985"/>
                      <a:pt x="766763" y="16272"/>
                    </a:cubicBezTo>
                    <a:cubicBezTo>
                      <a:pt x="786607" y="30559"/>
                      <a:pt x="808434" y="55563"/>
                      <a:pt x="831056" y="99616"/>
                    </a:cubicBezTo>
                    <a:cubicBezTo>
                      <a:pt x="853678" y="143669"/>
                      <a:pt x="879078" y="218282"/>
                      <a:pt x="902494" y="280591"/>
                    </a:cubicBezTo>
                    <a:cubicBezTo>
                      <a:pt x="925910" y="342900"/>
                      <a:pt x="947738" y="425053"/>
                      <a:pt x="971550" y="473472"/>
                    </a:cubicBezTo>
                    <a:cubicBezTo>
                      <a:pt x="995362" y="521891"/>
                      <a:pt x="1021160" y="559197"/>
                      <a:pt x="1045369" y="571103"/>
                    </a:cubicBezTo>
                    <a:cubicBezTo>
                      <a:pt x="1069578" y="583009"/>
                      <a:pt x="1090215" y="581025"/>
                      <a:pt x="1116806" y="544909"/>
                    </a:cubicBezTo>
                    <a:cubicBezTo>
                      <a:pt x="1143397" y="508793"/>
                      <a:pt x="1175147" y="426243"/>
                      <a:pt x="1204913" y="354409"/>
                    </a:cubicBezTo>
                    <a:cubicBezTo>
                      <a:pt x="1234679" y="282575"/>
                      <a:pt x="1271588" y="167878"/>
                      <a:pt x="1295400" y="113903"/>
                    </a:cubicBezTo>
                    <a:cubicBezTo>
                      <a:pt x="1319212" y="59928"/>
                      <a:pt x="1331516" y="48418"/>
                      <a:pt x="1347788" y="30559"/>
                    </a:cubicBezTo>
                    <a:cubicBezTo>
                      <a:pt x="1364060" y="12700"/>
                      <a:pt x="1377553" y="6747"/>
                      <a:pt x="1393031" y="6747"/>
                    </a:cubicBezTo>
                    <a:cubicBezTo>
                      <a:pt x="1408509" y="6747"/>
                      <a:pt x="1419622" y="0"/>
                      <a:pt x="1440656" y="30559"/>
                    </a:cubicBezTo>
                    <a:cubicBezTo>
                      <a:pt x="1461690" y="61118"/>
                      <a:pt x="1489076" y="115887"/>
                      <a:pt x="1519238" y="190103"/>
                    </a:cubicBezTo>
                    <a:cubicBezTo>
                      <a:pt x="1549400" y="264319"/>
                      <a:pt x="1599009" y="418703"/>
                      <a:pt x="1621631" y="475853"/>
                    </a:cubicBezTo>
                    <a:cubicBezTo>
                      <a:pt x="1644253" y="533003"/>
                      <a:pt x="1641475" y="517525"/>
                      <a:pt x="1654969" y="533003"/>
                    </a:cubicBezTo>
                    <a:cubicBezTo>
                      <a:pt x="1668463" y="548481"/>
                      <a:pt x="1685528" y="558601"/>
                      <a:pt x="1702594" y="568722"/>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7" name="Group 14"/>
              <p:cNvGrpSpPr>
                <a:grpSpLocks/>
              </p:cNvGrpSpPr>
              <p:nvPr/>
            </p:nvGrpSpPr>
            <p:grpSpPr bwMode="auto">
              <a:xfrm>
                <a:off x="4932363" y="4870450"/>
                <a:ext cx="1943100" cy="1593850"/>
                <a:chOff x="4105" y="981"/>
                <a:chExt cx="1224" cy="1004"/>
              </a:xfrm>
            </p:grpSpPr>
            <p:sp>
              <p:nvSpPr>
                <p:cNvPr id="594959" name="Line 15"/>
                <p:cNvSpPr>
                  <a:spLocks noChangeShapeType="1"/>
                </p:cNvSpPr>
                <p:nvPr/>
              </p:nvSpPr>
              <p:spPr bwMode="auto">
                <a:xfrm>
                  <a:off x="4105" y="981"/>
                  <a:ext cx="0" cy="771"/>
                </a:xfrm>
                <a:prstGeom prst="line">
                  <a:avLst/>
                </a:prstGeom>
                <a:noFill/>
                <a:ln w="38100">
                  <a:solidFill>
                    <a:schemeClr val="tx1"/>
                  </a:solidFill>
                  <a:round/>
                  <a:headEnd/>
                  <a:tailEnd/>
                </a:ln>
                <a:effectLst/>
              </p:spPr>
              <p:txBody>
                <a:bodyPr/>
                <a:lstStyle/>
                <a:p>
                  <a:endParaRPr lang="en-US"/>
                </a:p>
              </p:txBody>
            </p:sp>
            <p:sp>
              <p:nvSpPr>
                <p:cNvPr id="594960" name="Line 16"/>
                <p:cNvSpPr>
                  <a:spLocks noChangeShapeType="1"/>
                </p:cNvSpPr>
                <p:nvPr/>
              </p:nvSpPr>
              <p:spPr bwMode="auto">
                <a:xfrm>
                  <a:off x="4105" y="1752"/>
                  <a:ext cx="1224" cy="0"/>
                </a:xfrm>
                <a:prstGeom prst="line">
                  <a:avLst/>
                </a:prstGeom>
                <a:noFill/>
                <a:ln w="38100">
                  <a:solidFill>
                    <a:schemeClr val="tx1"/>
                  </a:solidFill>
                  <a:round/>
                  <a:headEnd/>
                  <a:tailEnd type="triangle" w="med" len="med"/>
                </a:ln>
                <a:effectLst/>
              </p:spPr>
              <p:txBody>
                <a:bodyPr/>
                <a:lstStyle/>
                <a:p>
                  <a:endParaRPr lang="en-US"/>
                </a:p>
              </p:txBody>
            </p:sp>
            <p:sp>
              <p:nvSpPr>
                <p:cNvPr id="594962" name="Text Box 18"/>
                <p:cNvSpPr txBox="1">
                  <a:spLocks noChangeArrowheads="1"/>
                </p:cNvSpPr>
                <p:nvPr/>
              </p:nvSpPr>
              <p:spPr bwMode="auto">
                <a:xfrm>
                  <a:off x="4475" y="1752"/>
                  <a:ext cx="454" cy="233"/>
                </a:xfrm>
                <a:prstGeom prst="rect">
                  <a:avLst/>
                </a:prstGeom>
                <a:noFill/>
                <a:ln w="9525">
                  <a:noFill/>
                  <a:miter lim="800000"/>
                  <a:headEnd/>
                  <a:tailEnd/>
                </a:ln>
                <a:effectLst/>
              </p:spPr>
              <p:txBody>
                <a:bodyPr>
                  <a:spAutoFit/>
                </a:bodyPr>
                <a:lstStyle/>
                <a:p>
                  <a:pPr>
                    <a:spcBef>
                      <a:spcPct val="50000"/>
                    </a:spcBef>
                  </a:pPr>
                  <a:r>
                    <a:rPr lang="en-US" altLang="zh-CN" dirty="0" smtClean="0"/>
                    <a:t>time</a:t>
                  </a:r>
                  <a:endParaRPr lang="en-US" altLang="zh-CN" dirty="0"/>
                </a:p>
              </p:txBody>
            </p:sp>
          </p:grpSp>
          <p:sp>
            <p:nvSpPr>
              <p:cNvPr id="32" name="Text Box 10"/>
              <p:cNvSpPr txBox="1">
                <a:spLocks noChangeArrowheads="1"/>
              </p:cNvSpPr>
              <p:nvPr/>
            </p:nvSpPr>
            <p:spPr bwMode="auto">
              <a:xfrm rot="16200000">
                <a:off x="4164688" y="5362729"/>
                <a:ext cx="1275837" cy="236804"/>
              </a:xfrm>
              <a:prstGeom prst="rect">
                <a:avLst/>
              </a:prstGeom>
              <a:noFill/>
              <a:ln w="9525">
                <a:noFill/>
                <a:miter lim="800000"/>
                <a:headEnd/>
                <a:tailEnd/>
              </a:ln>
              <a:effectLst/>
            </p:spPr>
            <p:txBody>
              <a:bodyPr wrap="square">
                <a:spAutoFit/>
              </a:bodyPr>
              <a:lstStyle/>
              <a:p>
                <a:pPr algn="ctr">
                  <a:spcBef>
                    <a:spcPct val="50000"/>
                  </a:spcBef>
                </a:pPr>
                <a:r>
                  <a:rPr lang="en-US" altLang="zh-CN" dirty="0" smtClean="0"/>
                  <a:t>Intensity</a:t>
                </a:r>
                <a:endParaRPr lang="en-US" altLang="zh-CN" baseline="-25000" dirty="0"/>
              </a:p>
            </p:txBody>
          </p:sp>
        </p:grpSp>
      </p:grpSp>
      <p:sp>
        <p:nvSpPr>
          <p:cNvPr id="24" name="Text Box 22"/>
          <p:cNvSpPr txBox="1">
            <a:spLocks noChangeArrowheads="1"/>
          </p:cNvSpPr>
          <p:nvPr/>
        </p:nvSpPr>
        <p:spPr bwMode="auto">
          <a:xfrm>
            <a:off x="1451919" y="3600806"/>
            <a:ext cx="1350962" cy="369332"/>
          </a:xfrm>
          <a:prstGeom prst="rect">
            <a:avLst/>
          </a:prstGeom>
          <a:noFill/>
          <a:ln w="9525">
            <a:noFill/>
            <a:miter lim="800000"/>
            <a:headEnd/>
            <a:tailEnd/>
          </a:ln>
          <a:effectLst/>
        </p:spPr>
        <p:txBody>
          <a:bodyPr wrap="square">
            <a:spAutoFit/>
          </a:bodyPr>
          <a:lstStyle/>
          <a:p>
            <a:pPr algn="ctr">
              <a:spcBef>
                <a:spcPct val="50000"/>
              </a:spcBef>
            </a:pPr>
            <a:r>
              <a:rPr lang="en-US" altLang="zh-CN" dirty="0"/>
              <a:t>Light source </a:t>
            </a:r>
          </a:p>
        </p:txBody>
      </p:sp>
      <p:grpSp>
        <p:nvGrpSpPr>
          <p:cNvPr id="8" name="Group 6"/>
          <p:cNvGrpSpPr/>
          <p:nvPr/>
        </p:nvGrpSpPr>
        <p:grpSpPr>
          <a:xfrm>
            <a:off x="2824444" y="1384802"/>
            <a:ext cx="2987032" cy="1139438"/>
            <a:chOff x="619167" y="1296623"/>
            <a:chExt cx="2987032" cy="1139438"/>
          </a:xfrm>
        </p:grpSpPr>
        <p:sp>
          <p:nvSpPr>
            <p:cNvPr id="25" name="TextBox 24"/>
            <p:cNvSpPr txBox="1"/>
            <p:nvPr/>
          </p:nvSpPr>
          <p:spPr>
            <a:xfrm>
              <a:off x="619167" y="1384802"/>
              <a:ext cx="1027472" cy="400110"/>
            </a:xfrm>
            <a:prstGeom prst="rect">
              <a:avLst/>
            </a:prstGeom>
            <a:noFill/>
          </p:spPr>
          <p:txBody>
            <a:bodyPr wrap="square" rtlCol="0">
              <a:spAutoFit/>
            </a:bodyPr>
            <a:lstStyle/>
            <a:p>
              <a:pPr algn="ctr"/>
              <a:r>
                <a:rPr lang="en-US" sz="2000" dirty="0" smtClean="0"/>
                <a:t>Source</a:t>
              </a:r>
              <a:endParaRPr lang="en-US" sz="2000" dirty="0"/>
            </a:p>
          </p:txBody>
        </p:sp>
        <p:sp>
          <p:nvSpPr>
            <p:cNvPr id="30" name="Cube 29"/>
            <p:cNvSpPr/>
            <p:nvPr/>
          </p:nvSpPr>
          <p:spPr>
            <a:xfrm>
              <a:off x="2355371" y="1693505"/>
              <a:ext cx="272520" cy="685092"/>
            </a:xfrm>
            <a:prstGeom prst="cube">
              <a:avLst>
                <a:gd name="adj" fmla="val 31624"/>
              </a:avLst>
            </a:prstGeom>
            <a:solidFill>
              <a:srgbClr val="FFC000"/>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1915160" y="1296623"/>
              <a:ext cx="1206297" cy="400110"/>
            </a:xfrm>
            <a:prstGeom prst="rect">
              <a:avLst/>
            </a:prstGeom>
            <a:noFill/>
          </p:spPr>
          <p:txBody>
            <a:bodyPr wrap="square" rtlCol="0">
              <a:spAutoFit/>
            </a:bodyPr>
            <a:lstStyle/>
            <a:p>
              <a:pPr algn="ctr"/>
              <a:r>
                <a:rPr lang="en-US" sz="2000" dirty="0" smtClean="0"/>
                <a:t>Sample</a:t>
              </a:r>
              <a:endParaRPr lang="en-US" sz="2000" dirty="0"/>
            </a:p>
          </p:txBody>
        </p:sp>
        <p:sp>
          <p:nvSpPr>
            <p:cNvPr id="35" name="TextBox 34"/>
            <p:cNvSpPr txBox="1"/>
            <p:nvPr/>
          </p:nvSpPr>
          <p:spPr>
            <a:xfrm>
              <a:off x="1633283" y="1682606"/>
              <a:ext cx="529209" cy="369332"/>
            </a:xfrm>
            <a:prstGeom prst="rect">
              <a:avLst/>
            </a:prstGeom>
            <a:noFill/>
          </p:spPr>
          <p:txBody>
            <a:bodyPr wrap="square" rtlCol="0">
              <a:spAutoFit/>
            </a:bodyPr>
            <a:lstStyle/>
            <a:p>
              <a:r>
                <a:rPr lang="en-US" dirty="0" err="1" smtClean="0">
                  <a:solidFill>
                    <a:srgbClr val="0000FF"/>
                  </a:solidFill>
                </a:rPr>
                <a:t>h</a:t>
              </a:r>
              <a:r>
                <a:rPr lang="en-US" dirty="0" err="1" smtClean="0">
                  <a:solidFill>
                    <a:srgbClr val="0000FF"/>
                  </a:solidFill>
                  <a:latin typeface="Symbol" pitchFamily="18" charset="2"/>
                </a:rPr>
                <a:t>n</a:t>
              </a:r>
              <a:endParaRPr lang="en-US" dirty="0">
                <a:solidFill>
                  <a:srgbClr val="0000FF"/>
                </a:solidFill>
                <a:latin typeface="Symbol" pitchFamily="18" charset="2"/>
              </a:endParaRPr>
            </a:p>
          </p:txBody>
        </p:sp>
        <p:sp>
          <p:nvSpPr>
            <p:cNvPr id="36" name="Litebulb"/>
            <p:cNvSpPr>
              <a:spLocks noEditPoints="1" noChangeArrowheads="1"/>
            </p:cNvSpPr>
            <p:nvPr/>
          </p:nvSpPr>
          <p:spPr bwMode="auto">
            <a:xfrm>
              <a:off x="918255" y="1750261"/>
              <a:ext cx="457200" cy="685800"/>
            </a:xfrm>
            <a:custGeom>
              <a:avLst/>
              <a:gdLst>
                <a:gd name="T0" fmla="*/ 10800 w 21600"/>
                <a:gd name="T1" fmla="*/ 0 h 21600"/>
                <a:gd name="T2" fmla="*/ 21600 w 21600"/>
                <a:gd name="T3" fmla="*/ 7782 h 21600"/>
                <a:gd name="T4" fmla="*/ 0 w 21600"/>
                <a:gd name="T5" fmla="*/ 7782 h 21600"/>
                <a:gd name="T6" fmla="*/ 10800 w 21600"/>
                <a:gd name="T7" fmla="*/ 21600 h 21600"/>
                <a:gd name="T8" fmla="*/ 3556 w 21600"/>
                <a:gd name="T9" fmla="*/ 2188 h 21600"/>
                <a:gd name="T10" fmla="*/ 18277 w 21600"/>
                <a:gd name="T11" fmla="*/ 9282 h 21600"/>
              </a:gdLst>
              <a:ahLst/>
              <a:cxnLst>
                <a:cxn ang="0">
                  <a:pos x="T0" y="T1"/>
                </a:cxn>
                <a:cxn ang="0">
                  <a:pos x="T2" y="T3"/>
                </a:cxn>
                <a:cxn ang="0">
                  <a:pos x="T4" y="T5"/>
                </a:cxn>
                <a:cxn ang="0">
                  <a:pos x="T6" y="T7"/>
                </a:cxn>
              </a:cxnLst>
              <a:rect l="T8" t="T9" r="T10" b="T11"/>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rgbClr val="FFFFCC"/>
            </a:solidFill>
            <a:ln w="3175">
              <a:solidFill>
                <a:srgbClr val="000000"/>
              </a:solidFill>
              <a:miter lim="800000"/>
              <a:headEnd/>
              <a:tailEnd/>
            </a:ln>
          </p:spPr>
          <p:txBody>
            <a:bodyPr/>
            <a:lstStyle/>
            <a:p>
              <a:endParaRPr lang="en-US"/>
            </a:p>
          </p:txBody>
        </p:sp>
        <p:sp>
          <p:nvSpPr>
            <p:cNvPr id="37" name="Freeform 97"/>
            <p:cNvSpPr>
              <a:spLocks noChangeAspect="1"/>
            </p:cNvSpPr>
            <p:nvPr/>
          </p:nvSpPr>
          <p:spPr bwMode="auto">
            <a:xfrm rot="324265" flipH="1">
              <a:off x="1485796" y="2048497"/>
              <a:ext cx="815764" cy="153634"/>
            </a:xfrm>
            <a:custGeom>
              <a:avLst/>
              <a:gdLst>
                <a:gd name="T0" fmla="*/ 0 w 389"/>
                <a:gd name="T1" fmla="*/ 2147483647 h 177"/>
                <a:gd name="T2" fmla="*/ 2147483647 w 389"/>
                <a:gd name="T3" fmla="*/ 2147483647 h 177"/>
                <a:gd name="T4" fmla="*/ 2147483647 w 389"/>
                <a:gd name="T5" fmla="*/ 2147483647 h 177"/>
                <a:gd name="T6" fmla="*/ 2147483647 w 389"/>
                <a:gd name="T7" fmla="*/ 2147483647 h 177"/>
                <a:gd name="T8" fmla="*/ 2147483647 w 389"/>
                <a:gd name="T9" fmla="*/ 2147483647 h 177"/>
                <a:gd name="T10" fmla="*/ 2147483647 w 389"/>
                <a:gd name="T11" fmla="*/ 2147483647 h 177"/>
                <a:gd name="T12" fmla="*/ 2147483647 w 389"/>
                <a:gd name="T13" fmla="*/ 2147483647 h 177"/>
                <a:gd name="T14" fmla="*/ 2147483647 w 389"/>
                <a:gd name="T15" fmla="*/ 2147483647 h 177"/>
                <a:gd name="T16" fmla="*/ 2147483647 w 389"/>
                <a:gd name="T17" fmla="*/ 2147483647 h 1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9"/>
                <a:gd name="T28" fmla="*/ 0 h 177"/>
                <a:gd name="T29" fmla="*/ 389 w 389"/>
                <a:gd name="T30" fmla="*/ 177 h 1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9" h="177">
                  <a:moveTo>
                    <a:pt x="0" y="3"/>
                  </a:moveTo>
                  <a:cubicBezTo>
                    <a:pt x="0" y="3"/>
                    <a:pt x="77" y="31"/>
                    <a:pt x="97" y="41"/>
                  </a:cubicBezTo>
                  <a:cubicBezTo>
                    <a:pt x="117" y="51"/>
                    <a:pt x="109" y="45"/>
                    <a:pt x="118" y="63"/>
                  </a:cubicBezTo>
                  <a:cubicBezTo>
                    <a:pt x="127" y="81"/>
                    <a:pt x="136" y="159"/>
                    <a:pt x="149" y="149"/>
                  </a:cubicBezTo>
                  <a:cubicBezTo>
                    <a:pt x="162" y="139"/>
                    <a:pt x="182" y="0"/>
                    <a:pt x="197" y="5"/>
                  </a:cubicBezTo>
                  <a:cubicBezTo>
                    <a:pt x="212" y="10"/>
                    <a:pt x="221" y="177"/>
                    <a:pt x="237" y="177"/>
                  </a:cubicBezTo>
                  <a:cubicBezTo>
                    <a:pt x="253" y="177"/>
                    <a:pt x="276" y="10"/>
                    <a:pt x="293" y="5"/>
                  </a:cubicBezTo>
                  <a:cubicBezTo>
                    <a:pt x="310" y="0"/>
                    <a:pt x="325" y="141"/>
                    <a:pt x="341" y="149"/>
                  </a:cubicBezTo>
                  <a:cubicBezTo>
                    <a:pt x="357" y="157"/>
                    <a:pt x="373" y="105"/>
                    <a:pt x="389" y="53"/>
                  </a:cubicBezTo>
                </a:path>
              </a:pathLst>
            </a:custGeom>
            <a:noFill/>
            <a:ln w="38100">
              <a:solidFill>
                <a:srgbClr val="0000FF">
                  <a:alpha val="40000"/>
                </a:srgbClr>
              </a:solidFill>
              <a:round/>
              <a:headEnd type="triangle" w="med" len="lg"/>
              <a:tailEnd/>
            </a:ln>
          </p:spPr>
          <p:txBody>
            <a:bodyPr/>
            <a:lstStyle/>
            <a:p>
              <a:endParaRPr lang="en-US" sz="2400">
                <a:solidFill>
                  <a:prstClr val="black"/>
                </a:solidFill>
              </a:endParaRPr>
            </a:p>
          </p:txBody>
        </p:sp>
        <p:sp>
          <p:nvSpPr>
            <p:cNvPr id="38" name="TextBox 37"/>
            <p:cNvSpPr txBox="1"/>
            <p:nvPr/>
          </p:nvSpPr>
          <p:spPr>
            <a:xfrm>
              <a:off x="3048334" y="1855376"/>
              <a:ext cx="529209" cy="369332"/>
            </a:xfrm>
            <a:prstGeom prst="rect">
              <a:avLst/>
            </a:prstGeom>
            <a:noFill/>
          </p:spPr>
          <p:txBody>
            <a:bodyPr wrap="square" rtlCol="0">
              <a:spAutoFit/>
            </a:bodyPr>
            <a:lstStyle/>
            <a:p>
              <a:r>
                <a:rPr lang="en-US" dirty="0" err="1" smtClean="0"/>
                <a:t>h</a:t>
              </a:r>
              <a:r>
                <a:rPr lang="en-US" dirty="0" err="1" smtClean="0">
                  <a:latin typeface="Symbol" pitchFamily="18" charset="2"/>
                </a:rPr>
                <a:t>n</a:t>
              </a:r>
              <a:endParaRPr lang="en-US" dirty="0">
                <a:latin typeface="Symbol" pitchFamily="18" charset="2"/>
              </a:endParaRPr>
            </a:p>
          </p:txBody>
        </p:sp>
        <p:sp>
          <p:nvSpPr>
            <p:cNvPr id="39" name="Freeform 97"/>
            <p:cNvSpPr>
              <a:spLocks noChangeAspect="1"/>
            </p:cNvSpPr>
            <p:nvPr/>
          </p:nvSpPr>
          <p:spPr bwMode="auto">
            <a:xfrm rot="20445245" flipH="1">
              <a:off x="2790435" y="1738894"/>
              <a:ext cx="815764" cy="153634"/>
            </a:xfrm>
            <a:custGeom>
              <a:avLst/>
              <a:gdLst>
                <a:gd name="T0" fmla="*/ 0 w 389"/>
                <a:gd name="T1" fmla="*/ 2147483647 h 177"/>
                <a:gd name="T2" fmla="*/ 2147483647 w 389"/>
                <a:gd name="T3" fmla="*/ 2147483647 h 177"/>
                <a:gd name="T4" fmla="*/ 2147483647 w 389"/>
                <a:gd name="T5" fmla="*/ 2147483647 h 177"/>
                <a:gd name="T6" fmla="*/ 2147483647 w 389"/>
                <a:gd name="T7" fmla="*/ 2147483647 h 177"/>
                <a:gd name="T8" fmla="*/ 2147483647 w 389"/>
                <a:gd name="T9" fmla="*/ 2147483647 h 177"/>
                <a:gd name="T10" fmla="*/ 2147483647 w 389"/>
                <a:gd name="T11" fmla="*/ 2147483647 h 177"/>
                <a:gd name="T12" fmla="*/ 2147483647 w 389"/>
                <a:gd name="T13" fmla="*/ 2147483647 h 177"/>
                <a:gd name="T14" fmla="*/ 2147483647 w 389"/>
                <a:gd name="T15" fmla="*/ 2147483647 h 177"/>
                <a:gd name="T16" fmla="*/ 2147483647 w 389"/>
                <a:gd name="T17" fmla="*/ 2147483647 h 1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9"/>
                <a:gd name="T28" fmla="*/ 0 h 177"/>
                <a:gd name="T29" fmla="*/ 389 w 389"/>
                <a:gd name="T30" fmla="*/ 177 h 1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9" h="177">
                  <a:moveTo>
                    <a:pt x="0" y="3"/>
                  </a:moveTo>
                  <a:cubicBezTo>
                    <a:pt x="0" y="3"/>
                    <a:pt x="77" y="31"/>
                    <a:pt x="97" y="41"/>
                  </a:cubicBezTo>
                  <a:cubicBezTo>
                    <a:pt x="117" y="51"/>
                    <a:pt x="109" y="45"/>
                    <a:pt x="118" y="63"/>
                  </a:cubicBezTo>
                  <a:cubicBezTo>
                    <a:pt x="127" y="81"/>
                    <a:pt x="136" y="159"/>
                    <a:pt x="149" y="149"/>
                  </a:cubicBezTo>
                  <a:cubicBezTo>
                    <a:pt x="162" y="139"/>
                    <a:pt x="182" y="0"/>
                    <a:pt x="197" y="5"/>
                  </a:cubicBezTo>
                  <a:cubicBezTo>
                    <a:pt x="212" y="10"/>
                    <a:pt x="221" y="177"/>
                    <a:pt x="237" y="177"/>
                  </a:cubicBezTo>
                  <a:cubicBezTo>
                    <a:pt x="253" y="177"/>
                    <a:pt x="276" y="10"/>
                    <a:pt x="293" y="5"/>
                  </a:cubicBezTo>
                  <a:cubicBezTo>
                    <a:pt x="310" y="0"/>
                    <a:pt x="325" y="141"/>
                    <a:pt x="341" y="149"/>
                  </a:cubicBezTo>
                  <a:cubicBezTo>
                    <a:pt x="357" y="157"/>
                    <a:pt x="373" y="105"/>
                    <a:pt x="389" y="53"/>
                  </a:cubicBezTo>
                </a:path>
              </a:pathLst>
            </a:custGeom>
            <a:solidFill>
              <a:schemeClr val="bg1"/>
            </a:solidFill>
            <a:ln w="38100">
              <a:solidFill>
                <a:srgbClr val="FF0000">
                  <a:alpha val="40000"/>
                </a:srgbClr>
              </a:solidFill>
              <a:round/>
              <a:headEnd type="triangle" w="med" len="lg"/>
              <a:tailEnd/>
            </a:ln>
          </p:spPr>
          <p:txBody>
            <a:bodyPr/>
            <a:lstStyle/>
            <a:p>
              <a:endParaRPr lang="en-US" sz="2400">
                <a:solidFill>
                  <a:prstClr val="black"/>
                </a:solidFill>
              </a:endParaRPr>
            </a:p>
          </p:txBody>
        </p:sp>
        <p:sp>
          <p:nvSpPr>
            <p:cNvPr id="40" name="Freeform 97"/>
            <p:cNvSpPr>
              <a:spLocks noChangeAspect="1"/>
            </p:cNvSpPr>
            <p:nvPr/>
          </p:nvSpPr>
          <p:spPr bwMode="auto">
            <a:xfrm rot="20445245" flipH="1">
              <a:off x="2777734" y="1776995"/>
              <a:ext cx="815764" cy="153634"/>
            </a:xfrm>
            <a:custGeom>
              <a:avLst/>
              <a:gdLst>
                <a:gd name="T0" fmla="*/ 0 w 389"/>
                <a:gd name="T1" fmla="*/ 2147483647 h 177"/>
                <a:gd name="T2" fmla="*/ 2147483647 w 389"/>
                <a:gd name="T3" fmla="*/ 2147483647 h 177"/>
                <a:gd name="T4" fmla="*/ 2147483647 w 389"/>
                <a:gd name="T5" fmla="*/ 2147483647 h 177"/>
                <a:gd name="T6" fmla="*/ 2147483647 w 389"/>
                <a:gd name="T7" fmla="*/ 2147483647 h 177"/>
                <a:gd name="T8" fmla="*/ 2147483647 w 389"/>
                <a:gd name="T9" fmla="*/ 2147483647 h 177"/>
                <a:gd name="T10" fmla="*/ 2147483647 w 389"/>
                <a:gd name="T11" fmla="*/ 2147483647 h 177"/>
                <a:gd name="T12" fmla="*/ 2147483647 w 389"/>
                <a:gd name="T13" fmla="*/ 2147483647 h 177"/>
                <a:gd name="T14" fmla="*/ 2147483647 w 389"/>
                <a:gd name="T15" fmla="*/ 2147483647 h 177"/>
                <a:gd name="T16" fmla="*/ 2147483647 w 389"/>
                <a:gd name="T17" fmla="*/ 2147483647 h 1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9"/>
                <a:gd name="T28" fmla="*/ 0 h 177"/>
                <a:gd name="T29" fmla="*/ 389 w 389"/>
                <a:gd name="T30" fmla="*/ 177 h 1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9" h="177">
                  <a:moveTo>
                    <a:pt x="0" y="3"/>
                  </a:moveTo>
                  <a:cubicBezTo>
                    <a:pt x="0" y="3"/>
                    <a:pt x="77" y="31"/>
                    <a:pt x="97" y="41"/>
                  </a:cubicBezTo>
                  <a:cubicBezTo>
                    <a:pt x="117" y="51"/>
                    <a:pt x="109" y="45"/>
                    <a:pt x="118" y="63"/>
                  </a:cubicBezTo>
                  <a:cubicBezTo>
                    <a:pt x="127" y="81"/>
                    <a:pt x="136" y="159"/>
                    <a:pt x="149" y="149"/>
                  </a:cubicBezTo>
                  <a:cubicBezTo>
                    <a:pt x="162" y="139"/>
                    <a:pt x="182" y="0"/>
                    <a:pt x="197" y="5"/>
                  </a:cubicBezTo>
                  <a:cubicBezTo>
                    <a:pt x="212" y="10"/>
                    <a:pt x="221" y="177"/>
                    <a:pt x="237" y="177"/>
                  </a:cubicBezTo>
                  <a:cubicBezTo>
                    <a:pt x="253" y="177"/>
                    <a:pt x="276" y="10"/>
                    <a:pt x="293" y="5"/>
                  </a:cubicBezTo>
                  <a:cubicBezTo>
                    <a:pt x="310" y="0"/>
                    <a:pt x="325" y="141"/>
                    <a:pt x="341" y="149"/>
                  </a:cubicBezTo>
                  <a:cubicBezTo>
                    <a:pt x="357" y="157"/>
                    <a:pt x="373" y="105"/>
                    <a:pt x="389" y="53"/>
                  </a:cubicBezTo>
                </a:path>
              </a:pathLst>
            </a:custGeom>
            <a:noFill/>
            <a:ln w="38100">
              <a:solidFill>
                <a:srgbClr val="008000">
                  <a:alpha val="40000"/>
                </a:srgbClr>
              </a:solidFill>
              <a:round/>
              <a:headEnd type="triangle" w="med" len="lg"/>
              <a:tailEnd/>
            </a:ln>
          </p:spPr>
          <p:txBody>
            <a:bodyPr/>
            <a:lstStyle/>
            <a:p>
              <a:endParaRPr lang="en-US" sz="2400">
                <a:solidFill>
                  <a:prstClr val="black"/>
                </a:solidFill>
              </a:endParaRPr>
            </a:p>
          </p:txBody>
        </p:sp>
      </p:grpSp>
      <p:grpSp>
        <p:nvGrpSpPr>
          <p:cNvPr id="16" name="Group 15"/>
          <p:cNvGrpSpPr/>
          <p:nvPr/>
        </p:nvGrpSpPr>
        <p:grpSpPr>
          <a:xfrm>
            <a:off x="320744" y="3246108"/>
            <a:ext cx="3778211" cy="3362655"/>
            <a:chOff x="320743" y="3246108"/>
            <a:chExt cx="4232207" cy="3362655"/>
          </a:xfrm>
        </p:grpSpPr>
        <p:cxnSp>
          <p:nvCxnSpPr>
            <p:cNvPr id="10" name="Straight Connector 9"/>
            <p:cNvCxnSpPr/>
            <p:nvPr/>
          </p:nvCxnSpPr>
          <p:spPr>
            <a:xfrm>
              <a:off x="320743" y="3246108"/>
              <a:ext cx="4232207" cy="334693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320743" y="3298825"/>
              <a:ext cx="4232207" cy="330993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a:grpSpLocks/>
          </p:cNvGrpSpPr>
          <p:nvPr/>
        </p:nvGrpSpPr>
        <p:grpSpPr bwMode="auto">
          <a:xfrm>
            <a:off x="435245" y="1605242"/>
            <a:ext cx="5167297" cy="3398850"/>
            <a:chOff x="4171" y="2115"/>
            <a:chExt cx="1385" cy="911"/>
          </a:xfrm>
        </p:grpSpPr>
        <p:grpSp>
          <p:nvGrpSpPr>
            <p:cNvPr id="3" name="Group 7"/>
            <p:cNvGrpSpPr>
              <a:grpSpLocks/>
            </p:cNvGrpSpPr>
            <p:nvPr/>
          </p:nvGrpSpPr>
          <p:grpSpPr bwMode="auto">
            <a:xfrm>
              <a:off x="4171" y="2115"/>
              <a:ext cx="1385" cy="911"/>
              <a:chOff x="3944" y="981"/>
              <a:chExt cx="1385" cy="911"/>
            </a:xfrm>
          </p:grpSpPr>
          <p:sp>
            <p:nvSpPr>
              <p:cNvPr id="594952" name="Line 8"/>
              <p:cNvSpPr>
                <a:spLocks noChangeShapeType="1"/>
              </p:cNvSpPr>
              <p:nvPr/>
            </p:nvSpPr>
            <p:spPr bwMode="auto">
              <a:xfrm>
                <a:off x="4105" y="981"/>
                <a:ext cx="0" cy="771"/>
              </a:xfrm>
              <a:prstGeom prst="line">
                <a:avLst/>
              </a:prstGeom>
              <a:noFill/>
              <a:ln w="38100">
                <a:solidFill>
                  <a:schemeClr val="tx1"/>
                </a:solidFill>
                <a:round/>
                <a:headEnd/>
                <a:tailEnd/>
              </a:ln>
              <a:effectLst/>
            </p:spPr>
            <p:txBody>
              <a:bodyPr/>
              <a:lstStyle/>
              <a:p>
                <a:endParaRPr lang="en-US" sz="2800"/>
              </a:p>
            </p:txBody>
          </p:sp>
          <p:sp>
            <p:nvSpPr>
              <p:cNvPr id="594953" name="Line 9"/>
              <p:cNvSpPr>
                <a:spLocks noChangeShapeType="1"/>
              </p:cNvSpPr>
              <p:nvPr/>
            </p:nvSpPr>
            <p:spPr bwMode="auto">
              <a:xfrm>
                <a:off x="4105" y="1752"/>
                <a:ext cx="1224" cy="0"/>
              </a:xfrm>
              <a:prstGeom prst="line">
                <a:avLst/>
              </a:prstGeom>
              <a:noFill/>
              <a:ln w="38100">
                <a:solidFill>
                  <a:schemeClr val="tx1"/>
                </a:solidFill>
                <a:round/>
                <a:headEnd/>
                <a:tailEnd type="triangle" w="med" len="med"/>
              </a:ln>
              <a:effectLst/>
            </p:spPr>
            <p:txBody>
              <a:bodyPr/>
              <a:lstStyle/>
              <a:p>
                <a:endParaRPr lang="en-US" sz="2800"/>
              </a:p>
            </p:txBody>
          </p:sp>
          <p:sp>
            <p:nvSpPr>
              <p:cNvPr id="594954" name="Text Box 10"/>
              <p:cNvSpPr txBox="1">
                <a:spLocks noChangeArrowheads="1"/>
              </p:cNvSpPr>
              <p:nvPr/>
            </p:nvSpPr>
            <p:spPr bwMode="auto">
              <a:xfrm rot="16200000">
                <a:off x="3733" y="1285"/>
                <a:ext cx="561" cy="140"/>
              </a:xfrm>
              <a:prstGeom prst="rect">
                <a:avLst/>
              </a:prstGeom>
              <a:noFill/>
              <a:ln w="9525">
                <a:noFill/>
                <a:miter lim="800000"/>
                <a:headEnd/>
                <a:tailEnd/>
              </a:ln>
              <a:effectLst/>
            </p:spPr>
            <p:txBody>
              <a:bodyPr wrap="square">
                <a:spAutoFit/>
              </a:bodyPr>
              <a:lstStyle/>
              <a:p>
                <a:pPr algn="ctr">
                  <a:spcBef>
                    <a:spcPct val="50000"/>
                  </a:spcBef>
                </a:pPr>
                <a:r>
                  <a:rPr lang="en-US" altLang="zh-CN" sz="2800" dirty="0" smtClean="0"/>
                  <a:t>Intensity</a:t>
                </a:r>
                <a:endParaRPr lang="en-US" altLang="zh-CN" sz="2800" baseline="-25000" dirty="0"/>
              </a:p>
            </p:txBody>
          </p:sp>
          <p:sp>
            <p:nvSpPr>
              <p:cNvPr id="594955" name="Text Box 11"/>
              <p:cNvSpPr txBox="1">
                <a:spLocks noChangeArrowheads="1"/>
              </p:cNvSpPr>
              <p:nvPr/>
            </p:nvSpPr>
            <p:spPr bwMode="auto">
              <a:xfrm>
                <a:off x="4496" y="1752"/>
                <a:ext cx="454" cy="140"/>
              </a:xfrm>
              <a:prstGeom prst="rect">
                <a:avLst/>
              </a:prstGeom>
              <a:noFill/>
              <a:ln w="9525">
                <a:noFill/>
                <a:miter lim="800000"/>
                <a:headEnd/>
                <a:tailEnd/>
              </a:ln>
              <a:effectLst/>
            </p:spPr>
            <p:txBody>
              <a:bodyPr>
                <a:spAutoFit/>
              </a:bodyPr>
              <a:lstStyle/>
              <a:p>
                <a:pPr>
                  <a:spcBef>
                    <a:spcPct val="50000"/>
                  </a:spcBef>
                </a:pPr>
                <a:r>
                  <a:rPr lang="en-US" altLang="zh-CN" sz="2800" dirty="0" smtClean="0"/>
                  <a:t>time</a:t>
                </a:r>
                <a:endParaRPr lang="en-US" altLang="zh-CN" sz="2800" dirty="0"/>
              </a:p>
            </p:txBody>
          </p:sp>
        </p:grpSp>
        <p:sp>
          <p:nvSpPr>
            <p:cNvPr id="594956" name="Freeform 12"/>
            <p:cNvSpPr>
              <a:spLocks/>
            </p:cNvSpPr>
            <p:nvPr/>
          </p:nvSpPr>
          <p:spPr bwMode="auto">
            <a:xfrm>
              <a:off x="4331" y="2152"/>
              <a:ext cx="409" cy="711"/>
            </a:xfrm>
            <a:custGeom>
              <a:avLst/>
              <a:gdLst/>
              <a:ahLst/>
              <a:cxnLst>
                <a:cxn ang="0">
                  <a:pos x="0" y="688"/>
                </a:cxn>
                <a:cxn ang="0">
                  <a:pos x="137" y="552"/>
                </a:cxn>
                <a:cxn ang="0">
                  <a:pos x="182" y="8"/>
                </a:cxn>
                <a:cxn ang="0">
                  <a:pos x="227" y="598"/>
                </a:cxn>
                <a:cxn ang="0">
                  <a:pos x="499" y="688"/>
                </a:cxn>
              </a:cxnLst>
              <a:rect l="0" t="0" r="r" b="b"/>
              <a:pathLst>
                <a:path w="499" h="711">
                  <a:moveTo>
                    <a:pt x="0" y="688"/>
                  </a:moveTo>
                  <a:cubicBezTo>
                    <a:pt x="53" y="676"/>
                    <a:pt x="107" y="665"/>
                    <a:pt x="137" y="552"/>
                  </a:cubicBezTo>
                  <a:cubicBezTo>
                    <a:pt x="167" y="439"/>
                    <a:pt x="167" y="0"/>
                    <a:pt x="182" y="8"/>
                  </a:cubicBezTo>
                  <a:cubicBezTo>
                    <a:pt x="197" y="16"/>
                    <a:pt x="174" y="485"/>
                    <a:pt x="227" y="598"/>
                  </a:cubicBezTo>
                  <a:cubicBezTo>
                    <a:pt x="280" y="711"/>
                    <a:pt x="454" y="673"/>
                    <a:pt x="499" y="688"/>
                  </a:cubicBezTo>
                </a:path>
              </a:pathLst>
            </a:custGeom>
            <a:noFill/>
            <a:ln w="38100" cmpd="sng">
              <a:solidFill>
                <a:schemeClr val="tx1"/>
              </a:solidFill>
              <a:round/>
              <a:headEnd/>
              <a:tailEnd/>
            </a:ln>
            <a:effectLst/>
          </p:spPr>
          <p:txBody>
            <a:bodyPr/>
            <a:lstStyle/>
            <a:p>
              <a:endParaRPr lang="en-US" sz="2800"/>
            </a:p>
          </p:txBody>
        </p:sp>
      </p:grpSp>
      <p:sp>
        <p:nvSpPr>
          <p:cNvPr id="594966" name="Text Box 22"/>
          <p:cNvSpPr txBox="1">
            <a:spLocks noChangeArrowheads="1"/>
          </p:cNvSpPr>
          <p:nvPr/>
        </p:nvSpPr>
        <p:spPr bwMode="auto">
          <a:xfrm>
            <a:off x="709056" y="1322798"/>
            <a:ext cx="2491807" cy="461665"/>
          </a:xfrm>
          <a:prstGeom prst="rect">
            <a:avLst/>
          </a:prstGeom>
          <a:noFill/>
          <a:ln w="9525">
            <a:noFill/>
            <a:miter lim="800000"/>
            <a:headEnd/>
            <a:tailEnd/>
          </a:ln>
          <a:effectLst/>
        </p:spPr>
        <p:txBody>
          <a:bodyPr wrap="square">
            <a:spAutoFit/>
          </a:bodyPr>
          <a:lstStyle/>
          <a:p>
            <a:pPr algn="ctr">
              <a:spcBef>
                <a:spcPct val="50000"/>
              </a:spcBef>
            </a:pPr>
            <a:r>
              <a:rPr lang="en-US" altLang="zh-CN" sz="2400" dirty="0"/>
              <a:t>Light source </a:t>
            </a:r>
          </a:p>
        </p:txBody>
      </p:sp>
      <p:sp>
        <p:nvSpPr>
          <p:cNvPr id="27" name="Rectangle 5"/>
          <p:cNvSpPr>
            <a:spLocks noChangeArrowheads="1"/>
          </p:cNvSpPr>
          <p:nvPr/>
        </p:nvSpPr>
        <p:spPr bwMode="auto">
          <a:xfrm>
            <a:off x="438150" y="3175"/>
            <a:ext cx="8229600" cy="914400"/>
          </a:xfrm>
          <a:prstGeom prst="rect">
            <a:avLst/>
          </a:prstGeom>
          <a:noFill/>
          <a:ln w="9525">
            <a:noFill/>
            <a:miter lim="800000"/>
            <a:headEnd/>
            <a:tailEnd/>
          </a:ln>
        </p:spPr>
        <p:txBody>
          <a:bodyPr anchor="ctr"/>
          <a:lstStyle/>
          <a:p>
            <a:pPr algn="ctr"/>
            <a:r>
              <a:rPr lang="en-US" sz="3200" b="1" u="sng" dirty="0" smtClean="0">
                <a:solidFill>
                  <a:schemeClr val="tx2"/>
                </a:solidFill>
              </a:rPr>
              <a:t>Time-Domain Method</a:t>
            </a:r>
            <a:endParaRPr lang="en-US" sz="3200" b="1" u="sng" dirty="0">
              <a:solidFill>
                <a:schemeClr val="tx2"/>
              </a:solidFill>
            </a:endParaRPr>
          </a:p>
        </p:txBody>
      </p:sp>
      <p:sp>
        <p:nvSpPr>
          <p:cNvPr id="13" name="Rectangle 12"/>
          <p:cNvSpPr/>
          <p:nvPr/>
        </p:nvSpPr>
        <p:spPr>
          <a:xfrm>
            <a:off x="529759" y="5138949"/>
            <a:ext cx="7844985" cy="1569660"/>
          </a:xfrm>
          <a:prstGeom prst="rect">
            <a:avLst/>
          </a:prstGeom>
        </p:spPr>
        <p:txBody>
          <a:bodyPr wrap="square">
            <a:spAutoFit/>
          </a:bodyPr>
          <a:lstStyle/>
          <a:p>
            <a:pPr marL="342900" indent="-342900">
              <a:buFont typeface="Arial" panose="020B0604020202020204" pitchFamily="34" charset="0"/>
              <a:buChar char="•"/>
            </a:pPr>
            <a:r>
              <a:rPr lang="en-US" sz="2400" dirty="0" smtClean="0"/>
              <a:t>Pulsed method</a:t>
            </a:r>
          </a:p>
          <a:p>
            <a:pPr marL="342900" indent="-342900">
              <a:buFont typeface="Arial" panose="020B0604020202020204" pitchFamily="34" charset="0"/>
              <a:buChar char="•"/>
            </a:pPr>
            <a:r>
              <a:rPr lang="en-US" sz="2400" dirty="0" smtClean="0"/>
              <a:t>Lifetimes </a:t>
            </a:r>
            <a:r>
              <a:rPr lang="en-US" sz="2400" dirty="0"/>
              <a:t>as short as </a:t>
            </a:r>
            <a:r>
              <a:rPr lang="en-US" sz="2400" dirty="0" smtClean="0"/>
              <a:t>50 </a:t>
            </a:r>
            <a:r>
              <a:rPr lang="en-US" sz="2400" dirty="0" err="1" smtClean="0"/>
              <a:t>fs</a:t>
            </a:r>
            <a:endParaRPr lang="en-US" sz="2400" dirty="0" smtClean="0"/>
          </a:p>
          <a:p>
            <a:pPr marL="342900" indent="-342900">
              <a:buFont typeface="Arial" panose="020B0604020202020204" pitchFamily="34" charset="0"/>
              <a:buChar char="•"/>
            </a:pPr>
            <a:r>
              <a:rPr lang="en-US" sz="2400" dirty="0" smtClean="0"/>
              <a:t>Multiple measurement techniques</a:t>
            </a:r>
          </a:p>
          <a:p>
            <a:pPr marL="342900" indent="-342900">
              <a:buFont typeface="Arial" panose="020B0604020202020204" pitchFamily="34" charset="0"/>
              <a:buChar char="•"/>
            </a:pPr>
            <a:r>
              <a:rPr lang="en-US" sz="2400" dirty="0" smtClean="0"/>
              <a:t>Sources typically not as tunable as frequency domain</a:t>
            </a:r>
          </a:p>
        </p:txBody>
      </p:sp>
      <p:sp>
        <p:nvSpPr>
          <p:cNvPr id="4" name="Freeform 3"/>
          <p:cNvSpPr/>
          <p:nvPr/>
        </p:nvSpPr>
        <p:spPr>
          <a:xfrm>
            <a:off x="1262774" y="1771450"/>
            <a:ext cx="4122057" cy="2539284"/>
          </a:xfrm>
          <a:custGeom>
            <a:avLst/>
            <a:gdLst>
              <a:gd name="connsiteX0" fmla="*/ 0 w 4122057"/>
              <a:gd name="connsiteY0" fmla="*/ 2539284 h 2539284"/>
              <a:gd name="connsiteX1" fmla="*/ 145143 w 4122057"/>
              <a:gd name="connsiteY1" fmla="*/ 2423169 h 2539284"/>
              <a:gd name="connsiteX2" fmla="*/ 246743 w 4122057"/>
              <a:gd name="connsiteY2" fmla="*/ 1900655 h 2539284"/>
              <a:gd name="connsiteX3" fmla="*/ 362857 w 4122057"/>
              <a:gd name="connsiteY3" fmla="*/ 42827 h 2539284"/>
              <a:gd name="connsiteX4" fmla="*/ 537028 w 4122057"/>
              <a:gd name="connsiteY4" fmla="*/ 637912 h 2539284"/>
              <a:gd name="connsiteX5" fmla="*/ 696685 w 4122057"/>
              <a:gd name="connsiteY5" fmla="*/ 1131398 h 2539284"/>
              <a:gd name="connsiteX6" fmla="*/ 870857 w 4122057"/>
              <a:gd name="connsiteY6" fmla="*/ 1494255 h 2539284"/>
              <a:gd name="connsiteX7" fmla="*/ 1117600 w 4122057"/>
              <a:gd name="connsiteY7" fmla="*/ 1813569 h 2539284"/>
              <a:gd name="connsiteX8" fmla="*/ 1567543 w 4122057"/>
              <a:gd name="connsiteY8" fmla="*/ 2147398 h 2539284"/>
              <a:gd name="connsiteX9" fmla="*/ 2191657 w 4122057"/>
              <a:gd name="connsiteY9" fmla="*/ 2321569 h 2539284"/>
              <a:gd name="connsiteX10" fmla="*/ 3454400 w 4122057"/>
              <a:gd name="connsiteY10" fmla="*/ 2466712 h 2539284"/>
              <a:gd name="connsiteX11" fmla="*/ 4122057 w 4122057"/>
              <a:gd name="connsiteY11" fmla="*/ 2495741 h 2539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22057" h="2539284">
                <a:moveTo>
                  <a:pt x="0" y="2539284"/>
                </a:moveTo>
                <a:cubicBezTo>
                  <a:pt x="52009" y="2534445"/>
                  <a:pt x="104019" y="2529607"/>
                  <a:pt x="145143" y="2423169"/>
                </a:cubicBezTo>
                <a:cubicBezTo>
                  <a:pt x="186267" y="2316731"/>
                  <a:pt x="210457" y="2297379"/>
                  <a:pt x="246743" y="1900655"/>
                </a:cubicBezTo>
                <a:cubicBezTo>
                  <a:pt x="283029" y="1503931"/>
                  <a:pt x="314476" y="253284"/>
                  <a:pt x="362857" y="42827"/>
                </a:cubicBezTo>
                <a:cubicBezTo>
                  <a:pt x="411238" y="-167630"/>
                  <a:pt x="481390" y="456484"/>
                  <a:pt x="537028" y="637912"/>
                </a:cubicBezTo>
                <a:cubicBezTo>
                  <a:pt x="592666" y="819340"/>
                  <a:pt x="641047" y="988674"/>
                  <a:pt x="696685" y="1131398"/>
                </a:cubicBezTo>
                <a:cubicBezTo>
                  <a:pt x="752323" y="1274122"/>
                  <a:pt x="800705" y="1380560"/>
                  <a:pt x="870857" y="1494255"/>
                </a:cubicBezTo>
                <a:cubicBezTo>
                  <a:pt x="941009" y="1607950"/>
                  <a:pt x="1001486" y="1704712"/>
                  <a:pt x="1117600" y="1813569"/>
                </a:cubicBezTo>
                <a:cubicBezTo>
                  <a:pt x="1233714" y="1922426"/>
                  <a:pt x="1388534" y="2062731"/>
                  <a:pt x="1567543" y="2147398"/>
                </a:cubicBezTo>
                <a:cubicBezTo>
                  <a:pt x="1746552" y="2232065"/>
                  <a:pt x="1877181" y="2268350"/>
                  <a:pt x="2191657" y="2321569"/>
                </a:cubicBezTo>
                <a:cubicBezTo>
                  <a:pt x="2506133" y="2374788"/>
                  <a:pt x="3132667" y="2437683"/>
                  <a:pt x="3454400" y="2466712"/>
                </a:cubicBezTo>
                <a:cubicBezTo>
                  <a:pt x="3776133" y="2495741"/>
                  <a:pt x="3949095" y="2495741"/>
                  <a:pt x="4122057" y="2495741"/>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22"/>
          <p:cNvSpPr txBox="1">
            <a:spLocks noChangeArrowheads="1"/>
          </p:cNvSpPr>
          <p:nvPr/>
        </p:nvSpPr>
        <p:spPr bwMode="auto">
          <a:xfrm>
            <a:off x="2432768" y="3295956"/>
            <a:ext cx="1536190" cy="461665"/>
          </a:xfrm>
          <a:prstGeom prst="rect">
            <a:avLst/>
          </a:prstGeom>
          <a:noFill/>
          <a:ln w="9525">
            <a:noFill/>
            <a:miter lim="800000"/>
            <a:headEnd/>
            <a:tailEnd/>
          </a:ln>
          <a:effectLst/>
        </p:spPr>
        <p:txBody>
          <a:bodyPr wrap="square">
            <a:spAutoFit/>
          </a:bodyPr>
          <a:lstStyle/>
          <a:p>
            <a:pPr algn="ctr">
              <a:spcBef>
                <a:spcPct val="50000"/>
              </a:spcBef>
            </a:pPr>
            <a:r>
              <a:rPr lang="en-US" altLang="zh-CN" sz="2400" dirty="0" smtClean="0">
                <a:solidFill>
                  <a:srgbClr val="FF0000"/>
                </a:solidFill>
              </a:rPr>
              <a:t>Emission</a:t>
            </a:r>
            <a:endParaRPr lang="en-US" altLang="zh-CN" sz="2400" dirty="0">
              <a:solidFill>
                <a:srgbClr val="FF0000"/>
              </a:solidFill>
            </a:endParaRPr>
          </a:p>
        </p:txBody>
      </p:sp>
      <p:sp>
        <p:nvSpPr>
          <p:cNvPr id="15" name="Rectangle 14"/>
          <p:cNvSpPr/>
          <p:nvPr/>
        </p:nvSpPr>
        <p:spPr>
          <a:xfrm>
            <a:off x="4868826" y="2326459"/>
            <a:ext cx="3505928" cy="1200329"/>
          </a:xfrm>
          <a:prstGeom prst="rect">
            <a:avLst/>
          </a:prstGeom>
        </p:spPr>
        <p:txBody>
          <a:bodyPr wrap="square">
            <a:spAutoFit/>
          </a:bodyPr>
          <a:lstStyle/>
          <a:p>
            <a:r>
              <a:rPr lang="en-US" sz="2400" dirty="0" smtClean="0"/>
              <a:t>Emission intensity is measured following a short excitation pulse</a:t>
            </a:r>
            <a:endParaRPr lang="en-US" sz="2400" dirty="0"/>
          </a:p>
        </p:txBody>
      </p:sp>
      <p:sp>
        <p:nvSpPr>
          <p:cNvPr id="5" name="TextBox 4"/>
          <p:cNvSpPr txBox="1"/>
          <p:nvPr/>
        </p:nvSpPr>
        <p:spPr>
          <a:xfrm>
            <a:off x="1792187" y="730284"/>
            <a:ext cx="5521526" cy="461665"/>
          </a:xfrm>
          <a:prstGeom prst="rect">
            <a:avLst/>
          </a:prstGeom>
          <a:noFill/>
        </p:spPr>
        <p:txBody>
          <a:bodyPr wrap="square" rtlCol="0">
            <a:spAutoFit/>
          </a:bodyPr>
          <a:lstStyle/>
          <a:p>
            <a:r>
              <a:rPr lang="en-US" sz="2400" dirty="0" smtClean="0"/>
              <a:t>Measure Events with Respect to Time</a:t>
            </a:r>
            <a:endParaRPr lang="en-US" sz="2400" dirty="0"/>
          </a:p>
        </p:txBody>
      </p:sp>
    </p:spTree>
    <p:extLst>
      <p:ext uri="{BB962C8B-B14F-4D97-AF65-F5344CB8AC3E}">
        <p14:creationId xmlns="" xmlns:p14="http://schemas.microsoft.com/office/powerpoint/2010/main" val="3240578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6" name="Straight Arrow Connector 85"/>
          <p:cNvCxnSpPr>
            <a:stCxn id="79" idx="2"/>
          </p:cNvCxnSpPr>
          <p:nvPr/>
        </p:nvCxnSpPr>
        <p:spPr>
          <a:xfrm flipH="1">
            <a:off x="596900" y="2417139"/>
            <a:ext cx="4315319" cy="131666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a:stCxn id="79" idx="2"/>
          </p:cNvCxnSpPr>
          <p:nvPr/>
        </p:nvCxnSpPr>
        <p:spPr>
          <a:xfrm>
            <a:off x="4912219" y="2417139"/>
            <a:ext cx="4231781" cy="131666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 name="Rectangle 5"/>
          <p:cNvSpPr>
            <a:spLocks noChangeArrowheads="1"/>
          </p:cNvSpPr>
          <p:nvPr/>
        </p:nvSpPr>
        <p:spPr bwMode="auto">
          <a:xfrm>
            <a:off x="457200" y="3175"/>
            <a:ext cx="8229600" cy="914400"/>
          </a:xfrm>
          <a:prstGeom prst="rect">
            <a:avLst/>
          </a:prstGeom>
          <a:noFill/>
          <a:ln w="9525">
            <a:noFill/>
            <a:miter lim="800000"/>
            <a:headEnd/>
            <a:tailEnd/>
          </a:ln>
        </p:spPr>
        <p:txBody>
          <a:bodyPr anchor="ctr"/>
          <a:lstStyle/>
          <a:p>
            <a:pPr algn="ctr"/>
            <a:r>
              <a:rPr lang="en-US" sz="3200" b="1" u="sng" dirty="0" smtClean="0">
                <a:solidFill>
                  <a:schemeClr val="tx2"/>
                </a:solidFill>
              </a:rPr>
              <a:t>Time-domain Techniques</a:t>
            </a:r>
            <a:endParaRPr lang="en-US" sz="3200" b="1" u="sng" dirty="0">
              <a:solidFill>
                <a:schemeClr val="tx2"/>
              </a:solidFill>
            </a:endParaRPr>
          </a:p>
        </p:txBody>
      </p:sp>
      <p:grpSp>
        <p:nvGrpSpPr>
          <p:cNvPr id="30" name="Group 29"/>
          <p:cNvGrpSpPr/>
          <p:nvPr/>
        </p:nvGrpSpPr>
        <p:grpSpPr>
          <a:xfrm>
            <a:off x="63500" y="3784283"/>
            <a:ext cx="8966200" cy="539512"/>
            <a:chOff x="63500" y="4393883"/>
            <a:chExt cx="8966200" cy="539512"/>
          </a:xfrm>
        </p:grpSpPr>
        <p:grpSp>
          <p:nvGrpSpPr>
            <p:cNvPr id="23" name="Group 22"/>
            <p:cNvGrpSpPr/>
            <p:nvPr/>
          </p:nvGrpSpPr>
          <p:grpSpPr>
            <a:xfrm>
              <a:off x="63500" y="4393883"/>
              <a:ext cx="8966200" cy="182880"/>
              <a:chOff x="2540" y="4394200"/>
              <a:chExt cx="8966200" cy="182880"/>
            </a:xfrm>
          </p:grpSpPr>
          <p:cxnSp>
            <p:nvCxnSpPr>
              <p:cNvPr id="7" name="Straight Arrow Connector 6"/>
              <p:cNvCxnSpPr/>
              <p:nvPr/>
            </p:nvCxnSpPr>
            <p:spPr>
              <a:xfrm>
                <a:off x="2540" y="4400550"/>
                <a:ext cx="89662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824663" y="4401820"/>
                <a:ext cx="0" cy="1714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256213" y="4400550"/>
                <a:ext cx="0" cy="1714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681413" y="4394200"/>
                <a:ext cx="0" cy="1714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112963" y="4394200"/>
                <a:ext cx="0" cy="1714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44513" y="4400550"/>
                <a:ext cx="0" cy="1714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8405813" y="4405630"/>
                <a:ext cx="0" cy="1714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4" name="TextBox 23"/>
            <p:cNvSpPr txBox="1"/>
            <p:nvPr/>
          </p:nvSpPr>
          <p:spPr>
            <a:xfrm>
              <a:off x="8216900" y="4559300"/>
              <a:ext cx="533400" cy="369332"/>
            </a:xfrm>
            <a:prstGeom prst="rect">
              <a:avLst/>
            </a:prstGeom>
            <a:noFill/>
          </p:spPr>
          <p:txBody>
            <a:bodyPr wrap="square" rtlCol="0">
              <a:spAutoFit/>
            </a:bodyPr>
            <a:lstStyle/>
            <a:p>
              <a:pPr algn="ctr"/>
              <a:r>
                <a:rPr lang="en-US" dirty="0" smtClean="0"/>
                <a:t>1 s</a:t>
              </a:r>
              <a:endParaRPr lang="en-US" dirty="0"/>
            </a:p>
          </p:txBody>
        </p:sp>
        <p:sp>
          <p:nvSpPr>
            <p:cNvPr id="25" name="TextBox 24"/>
            <p:cNvSpPr txBox="1"/>
            <p:nvPr/>
          </p:nvSpPr>
          <p:spPr>
            <a:xfrm>
              <a:off x="6570662" y="4564063"/>
              <a:ext cx="642937" cy="369332"/>
            </a:xfrm>
            <a:prstGeom prst="rect">
              <a:avLst/>
            </a:prstGeom>
            <a:noFill/>
          </p:spPr>
          <p:txBody>
            <a:bodyPr wrap="square" rtlCol="0">
              <a:spAutoFit/>
            </a:bodyPr>
            <a:lstStyle/>
            <a:p>
              <a:pPr algn="ctr"/>
              <a:r>
                <a:rPr lang="en-US" dirty="0" smtClean="0"/>
                <a:t>1 ms</a:t>
              </a:r>
              <a:endParaRPr lang="en-US" dirty="0"/>
            </a:p>
          </p:txBody>
        </p:sp>
        <p:sp>
          <p:nvSpPr>
            <p:cNvPr id="26" name="TextBox 25"/>
            <p:cNvSpPr txBox="1"/>
            <p:nvPr/>
          </p:nvSpPr>
          <p:spPr>
            <a:xfrm>
              <a:off x="4995862" y="4564063"/>
              <a:ext cx="642937" cy="369332"/>
            </a:xfrm>
            <a:prstGeom prst="rect">
              <a:avLst/>
            </a:prstGeom>
            <a:noFill/>
          </p:spPr>
          <p:txBody>
            <a:bodyPr wrap="square" rtlCol="0">
              <a:spAutoFit/>
            </a:bodyPr>
            <a:lstStyle/>
            <a:p>
              <a:pPr algn="ctr"/>
              <a:r>
                <a:rPr lang="en-US" dirty="0" smtClean="0"/>
                <a:t>1 </a:t>
              </a:r>
              <a:r>
                <a:rPr lang="en-US" dirty="0" smtClean="0">
                  <a:latin typeface="Symbol" pitchFamily="18" charset="2"/>
                </a:rPr>
                <a:t>m</a:t>
              </a:r>
              <a:r>
                <a:rPr lang="en-US" dirty="0" smtClean="0"/>
                <a:t>s</a:t>
              </a:r>
              <a:endParaRPr lang="en-US" dirty="0"/>
            </a:p>
          </p:txBody>
        </p:sp>
        <p:sp>
          <p:nvSpPr>
            <p:cNvPr id="27" name="TextBox 26"/>
            <p:cNvSpPr txBox="1"/>
            <p:nvPr/>
          </p:nvSpPr>
          <p:spPr>
            <a:xfrm>
              <a:off x="3433762" y="4564063"/>
              <a:ext cx="642937" cy="369332"/>
            </a:xfrm>
            <a:prstGeom prst="rect">
              <a:avLst/>
            </a:prstGeom>
            <a:noFill/>
          </p:spPr>
          <p:txBody>
            <a:bodyPr wrap="square" rtlCol="0">
              <a:spAutoFit/>
            </a:bodyPr>
            <a:lstStyle/>
            <a:p>
              <a:pPr algn="ctr"/>
              <a:r>
                <a:rPr lang="en-US" dirty="0" smtClean="0"/>
                <a:t>1 ns</a:t>
              </a:r>
              <a:endParaRPr lang="en-US" dirty="0"/>
            </a:p>
          </p:txBody>
        </p:sp>
        <p:sp>
          <p:nvSpPr>
            <p:cNvPr id="28" name="TextBox 27"/>
            <p:cNvSpPr txBox="1"/>
            <p:nvPr/>
          </p:nvSpPr>
          <p:spPr>
            <a:xfrm>
              <a:off x="1858962" y="4564063"/>
              <a:ext cx="642937" cy="369332"/>
            </a:xfrm>
            <a:prstGeom prst="rect">
              <a:avLst/>
            </a:prstGeom>
            <a:noFill/>
          </p:spPr>
          <p:txBody>
            <a:bodyPr wrap="square" rtlCol="0">
              <a:spAutoFit/>
            </a:bodyPr>
            <a:lstStyle/>
            <a:p>
              <a:pPr algn="ctr"/>
              <a:r>
                <a:rPr lang="en-US" dirty="0" smtClean="0"/>
                <a:t>1 </a:t>
              </a:r>
              <a:r>
                <a:rPr lang="en-US" dirty="0" err="1" smtClean="0"/>
                <a:t>ps</a:t>
              </a:r>
              <a:endParaRPr lang="en-US" dirty="0"/>
            </a:p>
          </p:txBody>
        </p:sp>
        <p:sp>
          <p:nvSpPr>
            <p:cNvPr id="29" name="TextBox 28"/>
            <p:cNvSpPr txBox="1"/>
            <p:nvPr/>
          </p:nvSpPr>
          <p:spPr>
            <a:xfrm>
              <a:off x="296862" y="4564063"/>
              <a:ext cx="642937" cy="369332"/>
            </a:xfrm>
            <a:prstGeom prst="rect">
              <a:avLst/>
            </a:prstGeom>
            <a:noFill/>
          </p:spPr>
          <p:txBody>
            <a:bodyPr wrap="square" rtlCol="0">
              <a:spAutoFit/>
            </a:bodyPr>
            <a:lstStyle/>
            <a:p>
              <a:pPr algn="ctr"/>
              <a:r>
                <a:rPr lang="en-US" dirty="0" smtClean="0"/>
                <a:t>1 </a:t>
              </a:r>
              <a:r>
                <a:rPr lang="en-US" dirty="0" err="1" smtClean="0"/>
                <a:t>fs</a:t>
              </a:r>
              <a:endParaRPr lang="en-US" dirty="0"/>
            </a:p>
          </p:txBody>
        </p:sp>
      </p:grpSp>
      <p:sp>
        <p:nvSpPr>
          <p:cNvPr id="31" name="TextBox 30"/>
          <p:cNvSpPr txBox="1"/>
          <p:nvPr/>
        </p:nvSpPr>
        <p:spPr>
          <a:xfrm>
            <a:off x="7988300" y="4356100"/>
            <a:ext cx="977900" cy="369332"/>
          </a:xfrm>
          <a:prstGeom prst="rect">
            <a:avLst/>
          </a:prstGeom>
          <a:noFill/>
        </p:spPr>
        <p:txBody>
          <a:bodyPr wrap="square" rtlCol="0">
            <a:spAutoFit/>
          </a:bodyPr>
          <a:lstStyle/>
          <a:p>
            <a:r>
              <a:rPr lang="en-US" dirty="0" smtClean="0"/>
              <a:t>seconds</a:t>
            </a:r>
            <a:endParaRPr lang="en-US" dirty="0"/>
          </a:p>
        </p:txBody>
      </p:sp>
      <p:sp>
        <p:nvSpPr>
          <p:cNvPr id="32" name="TextBox 31"/>
          <p:cNvSpPr txBox="1"/>
          <p:nvPr/>
        </p:nvSpPr>
        <p:spPr>
          <a:xfrm>
            <a:off x="6411913" y="4366697"/>
            <a:ext cx="977900" cy="369332"/>
          </a:xfrm>
          <a:prstGeom prst="rect">
            <a:avLst/>
          </a:prstGeom>
          <a:noFill/>
        </p:spPr>
        <p:txBody>
          <a:bodyPr wrap="square" rtlCol="0">
            <a:spAutoFit/>
          </a:bodyPr>
          <a:lstStyle/>
          <a:p>
            <a:pPr algn="ctr"/>
            <a:r>
              <a:rPr lang="en-US" dirty="0" err="1" smtClean="0"/>
              <a:t>milli</a:t>
            </a:r>
            <a:endParaRPr lang="en-US" dirty="0"/>
          </a:p>
        </p:txBody>
      </p:sp>
      <p:sp>
        <p:nvSpPr>
          <p:cNvPr id="33" name="TextBox 32"/>
          <p:cNvSpPr txBox="1"/>
          <p:nvPr/>
        </p:nvSpPr>
        <p:spPr>
          <a:xfrm>
            <a:off x="4837113" y="4353997"/>
            <a:ext cx="977900" cy="369332"/>
          </a:xfrm>
          <a:prstGeom prst="rect">
            <a:avLst/>
          </a:prstGeom>
          <a:noFill/>
        </p:spPr>
        <p:txBody>
          <a:bodyPr wrap="square" rtlCol="0">
            <a:spAutoFit/>
          </a:bodyPr>
          <a:lstStyle/>
          <a:p>
            <a:pPr algn="ctr"/>
            <a:r>
              <a:rPr lang="en-US" dirty="0" smtClean="0"/>
              <a:t>micro</a:t>
            </a:r>
            <a:endParaRPr lang="en-US" dirty="0"/>
          </a:p>
        </p:txBody>
      </p:sp>
      <p:sp>
        <p:nvSpPr>
          <p:cNvPr id="34" name="TextBox 33"/>
          <p:cNvSpPr txBox="1"/>
          <p:nvPr/>
        </p:nvSpPr>
        <p:spPr>
          <a:xfrm>
            <a:off x="3275013" y="4353997"/>
            <a:ext cx="977900" cy="369332"/>
          </a:xfrm>
          <a:prstGeom prst="rect">
            <a:avLst/>
          </a:prstGeom>
          <a:noFill/>
        </p:spPr>
        <p:txBody>
          <a:bodyPr wrap="square" rtlCol="0">
            <a:spAutoFit/>
          </a:bodyPr>
          <a:lstStyle/>
          <a:p>
            <a:pPr algn="ctr"/>
            <a:r>
              <a:rPr lang="en-US" dirty="0" err="1" smtClean="0"/>
              <a:t>nano</a:t>
            </a:r>
            <a:endParaRPr lang="en-US" dirty="0"/>
          </a:p>
        </p:txBody>
      </p:sp>
      <p:sp>
        <p:nvSpPr>
          <p:cNvPr id="35" name="TextBox 34"/>
          <p:cNvSpPr txBox="1"/>
          <p:nvPr/>
        </p:nvSpPr>
        <p:spPr>
          <a:xfrm>
            <a:off x="1700213" y="4348163"/>
            <a:ext cx="977900" cy="369332"/>
          </a:xfrm>
          <a:prstGeom prst="rect">
            <a:avLst/>
          </a:prstGeom>
          <a:noFill/>
        </p:spPr>
        <p:txBody>
          <a:bodyPr wrap="square" rtlCol="0">
            <a:spAutoFit/>
          </a:bodyPr>
          <a:lstStyle/>
          <a:p>
            <a:pPr algn="ctr"/>
            <a:r>
              <a:rPr lang="en-US" dirty="0" err="1" smtClean="0"/>
              <a:t>pico</a:t>
            </a:r>
            <a:endParaRPr lang="en-US" dirty="0"/>
          </a:p>
        </p:txBody>
      </p:sp>
      <p:sp>
        <p:nvSpPr>
          <p:cNvPr id="36" name="TextBox 35"/>
          <p:cNvSpPr txBox="1"/>
          <p:nvPr/>
        </p:nvSpPr>
        <p:spPr>
          <a:xfrm>
            <a:off x="112713" y="4353997"/>
            <a:ext cx="977900" cy="369332"/>
          </a:xfrm>
          <a:prstGeom prst="rect">
            <a:avLst/>
          </a:prstGeom>
          <a:noFill/>
        </p:spPr>
        <p:txBody>
          <a:bodyPr wrap="square" rtlCol="0">
            <a:spAutoFit/>
          </a:bodyPr>
          <a:lstStyle/>
          <a:p>
            <a:pPr algn="ctr"/>
            <a:r>
              <a:rPr lang="en-US" dirty="0" err="1" smtClean="0"/>
              <a:t>femto</a:t>
            </a:r>
            <a:endParaRPr lang="en-US" dirty="0"/>
          </a:p>
        </p:txBody>
      </p:sp>
      <p:sp>
        <p:nvSpPr>
          <p:cNvPr id="37" name="TextBox 36"/>
          <p:cNvSpPr txBox="1"/>
          <p:nvPr/>
        </p:nvSpPr>
        <p:spPr>
          <a:xfrm>
            <a:off x="6399213" y="4658797"/>
            <a:ext cx="977900" cy="369332"/>
          </a:xfrm>
          <a:prstGeom prst="rect">
            <a:avLst/>
          </a:prstGeom>
          <a:noFill/>
        </p:spPr>
        <p:txBody>
          <a:bodyPr wrap="square" rtlCol="0">
            <a:spAutoFit/>
          </a:bodyPr>
          <a:lstStyle/>
          <a:p>
            <a:pPr algn="ctr"/>
            <a:r>
              <a:rPr lang="en-US" dirty="0" smtClean="0"/>
              <a:t>0.001 s</a:t>
            </a:r>
            <a:endParaRPr lang="en-US" dirty="0"/>
          </a:p>
        </p:txBody>
      </p:sp>
      <p:sp>
        <p:nvSpPr>
          <p:cNvPr id="38" name="TextBox 37"/>
          <p:cNvSpPr txBox="1"/>
          <p:nvPr/>
        </p:nvSpPr>
        <p:spPr>
          <a:xfrm>
            <a:off x="4684712" y="4658797"/>
            <a:ext cx="1309687" cy="369332"/>
          </a:xfrm>
          <a:prstGeom prst="rect">
            <a:avLst/>
          </a:prstGeom>
          <a:noFill/>
        </p:spPr>
        <p:txBody>
          <a:bodyPr wrap="square" rtlCol="0">
            <a:spAutoFit/>
          </a:bodyPr>
          <a:lstStyle/>
          <a:p>
            <a:pPr algn="ctr"/>
            <a:r>
              <a:rPr lang="en-US" dirty="0" smtClean="0"/>
              <a:t>0.000001 s</a:t>
            </a:r>
            <a:endParaRPr lang="en-US" dirty="0"/>
          </a:p>
        </p:txBody>
      </p:sp>
      <p:sp>
        <p:nvSpPr>
          <p:cNvPr id="39" name="TextBox 38"/>
          <p:cNvSpPr txBox="1"/>
          <p:nvPr/>
        </p:nvSpPr>
        <p:spPr>
          <a:xfrm>
            <a:off x="2855119" y="4658797"/>
            <a:ext cx="1793081" cy="369332"/>
          </a:xfrm>
          <a:prstGeom prst="rect">
            <a:avLst/>
          </a:prstGeom>
          <a:noFill/>
        </p:spPr>
        <p:txBody>
          <a:bodyPr wrap="square" rtlCol="0">
            <a:spAutoFit/>
          </a:bodyPr>
          <a:lstStyle/>
          <a:p>
            <a:pPr algn="ctr"/>
            <a:r>
              <a:rPr lang="en-US" dirty="0" smtClean="0"/>
              <a:t>0.000 000 001 s</a:t>
            </a:r>
            <a:endParaRPr lang="en-US" dirty="0"/>
          </a:p>
        </p:txBody>
      </p:sp>
      <p:sp>
        <p:nvSpPr>
          <p:cNvPr id="40" name="TextBox 39"/>
          <p:cNvSpPr txBox="1"/>
          <p:nvPr/>
        </p:nvSpPr>
        <p:spPr>
          <a:xfrm>
            <a:off x="1077119" y="4925497"/>
            <a:ext cx="2148681" cy="369332"/>
          </a:xfrm>
          <a:prstGeom prst="rect">
            <a:avLst/>
          </a:prstGeom>
          <a:noFill/>
        </p:spPr>
        <p:txBody>
          <a:bodyPr wrap="square" rtlCol="0">
            <a:spAutoFit/>
          </a:bodyPr>
          <a:lstStyle/>
          <a:p>
            <a:pPr algn="ctr"/>
            <a:r>
              <a:rPr lang="en-US" dirty="0" smtClean="0"/>
              <a:t>0.000 000 000 001 s</a:t>
            </a:r>
            <a:endParaRPr lang="en-US" dirty="0"/>
          </a:p>
        </p:txBody>
      </p:sp>
      <p:sp>
        <p:nvSpPr>
          <p:cNvPr id="41" name="TextBox 40"/>
          <p:cNvSpPr txBox="1"/>
          <p:nvPr/>
        </p:nvSpPr>
        <p:spPr>
          <a:xfrm>
            <a:off x="0" y="5204897"/>
            <a:ext cx="2448718" cy="369332"/>
          </a:xfrm>
          <a:prstGeom prst="rect">
            <a:avLst/>
          </a:prstGeom>
          <a:noFill/>
        </p:spPr>
        <p:txBody>
          <a:bodyPr wrap="square" rtlCol="0">
            <a:spAutoFit/>
          </a:bodyPr>
          <a:lstStyle/>
          <a:p>
            <a:pPr algn="ctr"/>
            <a:r>
              <a:rPr lang="en-US" dirty="0" smtClean="0"/>
              <a:t>0.000 000 000 000 001 s</a:t>
            </a:r>
            <a:endParaRPr lang="en-US" dirty="0"/>
          </a:p>
        </p:txBody>
      </p:sp>
      <p:sp>
        <p:nvSpPr>
          <p:cNvPr id="42" name="TextBox 41"/>
          <p:cNvSpPr txBox="1"/>
          <p:nvPr/>
        </p:nvSpPr>
        <p:spPr>
          <a:xfrm>
            <a:off x="7975600" y="4658797"/>
            <a:ext cx="977900" cy="369332"/>
          </a:xfrm>
          <a:prstGeom prst="rect">
            <a:avLst/>
          </a:prstGeom>
          <a:noFill/>
        </p:spPr>
        <p:txBody>
          <a:bodyPr wrap="square" rtlCol="0">
            <a:spAutoFit/>
          </a:bodyPr>
          <a:lstStyle/>
          <a:p>
            <a:pPr algn="ctr"/>
            <a:r>
              <a:rPr lang="en-US" dirty="0" smtClean="0"/>
              <a:t>1 s</a:t>
            </a:r>
            <a:endParaRPr lang="en-US" dirty="0"/>
          </a:p>
        </p:txBody>
      </p:sp>
      <p:sp>
        <p:nvSpPr>
          <p:cNvPr id="49" name="Rectangle 48"/>
          <p:cNvSpPr/>
          <p:nvPr/>
        </p:nvSpPr>
        <p:spPr>
          <a:xfrm>
            <a:off x="-63500" y="2031674"/>
            <a:ext cx="1519968" cy="461665"/>
          </a:xfrm>
          <a:prstGeom prst="rect">
            <a:avLst/>
          </a:prstGeom>
        </p:spPr>
        <p:txBody>
          <a:bodyPr wrap="none">
            <a:spAutoFit/>
          </a:bodyPr>
          <a:lstStyle/>
          <a:p>
            <a:pPr algn="ctr"/>
            <a:r>
              <a:rPr lang="en-US" sz="2400" dirty="0" smtClean="0">
                <a:solidFill>
                  <a:srgbClr val="0000FF"/>
                </a:solidFill>
                <a:latin typeface="Arial" pitchFamily="34" charset="0"/>
                <a:cs typeface="Arial" pitchFamily="34" charset="0"/>
              </a:rPr>
              <a:t>Excitation</a:t>
            </a:r>
          </a:p>
        </p:txBody>
      </p:sp>
      <p:sp>
        <p:nvSpPr>
          <p:cNvPr id="51" name="Rectangle 50"/>
          <p:cNvSpPr/>
          <p:nvPr/>
        </p:nvSpPr>
        <p:spPr>
          <a:xfrm>
            <a:off x="5783475" y="2628574"/>
            <a:ext cx="2651687" cy="461665"/>
          </a:xfrm>
          <a:prstGeom prst="rect">
            <a:avLst/>
          </a:prstGeom>
        </p:spPr>
        <p:txBody>
          <a:bodyPr wrap="none">
            <a:spAutoFit/>
          </a:bodyPr>
          <a:lstStyle/>
          <a:p>
            <a:pPr algn="ctr"/>
            <a:r>
              <a:rPr lang="en-US" sz="2400" dirty="0" smtClean="0">
                <a:solidFill>
                  <a:srgbClr val="00CCFF"/>
                </a:solidFill>
                <a:latin typeface="Arial" pitchFamily="34" charset="0"/>
                <a:cs typeface="Arial" pitchFamily="34" charset="0"/>
              </a:rPr>
              <a:t>Phosphorescence</a:t>
            </a:r>
          </a:p>
        </p:txBody>
      </p:sp>
      <p:cxnSp>
        <p:nvCxnSpPr>
          <p:cNvPr id="53" name="Straight Arrow Connector 52"/>
          <p:cNvCxnSpPr>
            <a:stCxn id="51" idx="2"/>
          </p:cNvCxnSpPr>
          <p:nvPr/>
        </p:nvCxnSpPr>
        <p:spPr>
          <a:xfrm flipH="1">
            <a:off x="3975102" y="3090239"/>
            <a:ext cx="3134217" cy="618161"/>
          </a:xfrm>
          <a:prstGeom prst="straightConnector1">
            <a:avLst/>
          </a:prstGeom>
          <a:ln w="38100">
            <a:solidFill>
              <a:srgbClr val="00CCFF"/>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51" idx="2"/>
          </p:cNvCxnSpPr>
          <p:nvPr/>
        </p:nvCxnSpPr>
        <p:spPr>
          <a:xfrm>
            <a:off x="7109319" y="3090239"/>
            <a:ext cx="2034681" cy="656261"/>
          </a:xfrm>
          <a:prstGeom prst="straightConnector1">
            <a:avLst/>
          </a:prstGeom>
          <a:ln w="38100">
            <a:solidFill>
              <a:srgbClr val="00CCFF"/>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49" idx="2"/>
          </p:cNvCxnSpPr>
          <p:nvPr/>
        </p:nvCxnSpPr>
        <p:spPr>
          <a:xfrm flipH="1">
            <a:off x="444502" y="2493339"/>
            <a:ext cx="251982" cy="1240461"/>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62" name="Rectangle 61"/>
          <p:cNvSpPr/>
          <p:nvPr/>
        </p:nvSpPr>
        <p:spPr>
          <a:xfrm>
            <a:off x="2189163" y="2428776"/>
            <a:ext cx="2034531" cy="461665"/>
          </a:xfrm>
          <a:prstGeom prst="rect">
            <a:avLst/>
          </a:prstGeom>
        </p:spPr>
        <p:txBody>
          <a:bodyPr wrap="none">
            <a:spAutoFit/>
          </a:bodyPr>
          <a:lstStyle/>
          <a:p>
            <a:pPr algn="ctr"/>
            <a:r>
              <a:rPr lang="en-US" sz="2400" dirty="0" smtClean="0">
                <a:solidFill>
                  <a:srgbClr val="008000"/>
                </a:solidFill>
                <a:latin typeface="Arial" pitchFamily="34" charset="0"/>
                <a:cs typeface="Arial" pitchFamily="34" charset="0"/>
              </a:rPr>
              <a:t>Fluorescence</a:t>
            </a:r>
          </a:p>
        </p:txBody>
      </p:sp>
      <p:cxnSp>
        <p:nvCxnSpPr>
          <p:cNvPr id="63" name="Straight Arrow Connector 62"/>
          <p:cNvCxnSpPr>
            <a:stCxn id="62" idx="2"/>
          </p:cNvCxnSpPr>
          <p:nvPr/>
        </p:nvCxnSpPr>
        <p:spPr>
          <a:xfrm>
            <a:off x="3206429" y="2890441"/>
            <a:ext cx="1340171" cy="868759"/>
          </a:xfrm>
          <a:prstGeom prst="straightConnector1">
            <a:avLst/>
          </a:prstGeom>
          <a:ln w="38100">
            <a:solidFill>
              <a:srgbClr val="008000"/>
            </a:solidFill>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a:stCxn id="62" idx="2"/>
          </p:cNvCxnSpPr>
          <p:nvPr/>
        </p:nvCxnSpPr>
        <p:spPr>
          <a:xfrm flipH="1">
            <a:off x="800100" y="2890441"/>
            <a:ext cx="2406329" cy="881459"/>
          </a:xfrm>
          <a:prstGeom prst="straightConnector1">
            <a:avLst/>
          </a:prstGeom>
          <a:ln w="38100">
            <a:solidFill>
              <a:srgbClr val="008000"/>
            </a:solidFill>
            <a:tailEnd type="arrow"/>
          </a:ln>
        </p:spPr>
        <p:style>
          <a:lnRef idx="1">
            <a:schemeClr val="accent1"/>
          </a:lnRef>
          <a:fillRef idx="0">
            <a:schemeClr val="accent1"/>
          </a:fillRef>
          <a:effectRef idx="0">
            <a:schemeClr val="accent1"/>
          </a:effectRef>
          <a:fontRef idx="minor">
            <a:schemeClr val="tx1"/>
          </a:fontRef>
        </p:style>
      </p:cxnSp>
      <p:sp>
        <p:nvSpPr>
          <p:cNvPr id="48" name="Rectangle 47"/>
          <p:cNvSpPr/>
          <p:nvPr/>
        </p:nvSpPr>
        <p:spPr>
          <a:xfrm>
            <a:off x="577440" y="2901434"/>
            <a:ext cx="2842445" cy="461665"/>
          </a:xfrm>
          <a:prstGeom prst="rect">
            <a:avLst/>
          </a:prstGeom>
        </p:spPr>
        <p:txBody>
          <a:bodyPr wrap="none">
            <a:spAutoFit/>
          </a:bodyPr>
          <a:lstStyle/>
          <a:p>
            <a:r>
              <a:rPr lang="en-US" sz="2400" dirty="0" smtClean="0">
                <a:solidFill>
                  <a:srgbClr val="FFC000"/>
                </a:solidFill>
                <a:latin typeface="Arial" pitchFamily="34" charset="0"/>
                <a:cs typeface="Arial" pitchFamily="34" charset="0"/>
              </a:rPr>
              <a:t>Internal</a:t>
            </a:r>
            <a:r>
              <a:rPr lang="en-US" sz="2000" dirty="0" smtClean="0">
                <a:solidFill>
                  <a:srgbClr val="FFC000"/>
                </a:solidFill>
                <a:latin typeface="Arial" pitchFamily="34" charset="0"/>
                <a:cs typeface="Arial" pitchFamily="34" charset="0"/>
              </a:rPr>
              <a:t> </a:t>
            </a:r>
            <a:r>
              <a:rPr lang="en-US" sz="2400" dirty="0" smtClean="0">
                <a:solidFill>
                  <a:srgbClr val="FFC000"/>
                </a:solidFill>
                <a:latin typeface="Arial" pitchFamily="34" charset="0"/>
                <a:cs typeface="Arial" pitchFamily="34" charset="0"/>
              </a:rPr>
              <a:t>Conversion</a:t>
            </a:r>
            <a:endParaRPr lang="en-US" sz="2000" dirty="0"/>
          </a:p>
        </p:txBody>
      </p:sp>
      <p:cxnSp>
        <p:nvCxnSpPr>
          <p:cNvPr id="72" name="Straight Arrow Connector 71"/>
          <p:cNvCxnSpPr>
            <a:stCxn id="48" idx="2"/>
          </p:cNvCxnSpPr>
          <p:nvPr/>
        </p:nvCxnSpPr>
        <p:spPr>
          <a:xfrm>
            <a:off x="1998663" y="3363099"/>
            <a:ext cx="427037" cy="421501"/>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a:stCxn id="48" idx="2"/>
          </p:cNvCxnSpPr>
          <p:nvPr/>
        </p:nvCxnSpPr>
        <p:spPr>
          <a:xfrm flipH="1">
            <a:off x="406400" y="3363099"/>
            <a:ext cx="1592263" cy="396101"/>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79" name="Rectangle 78"/>
          <p:cNvSpPr/>
          <p:nvPr/>
        </p:nvSpPr>
        <p:spPr>
          <a:xfrm>
            <a:off x="3373977" y="1955474"/>
            <a:ext cx="3076483" cy="461665"/>
          </a:xfrm>
          <a:prstGeom prst="rect">
            <a:avLst/>
          </a:prstGeom>
        </p:spPr>
        <p:txBody>
          <a:bodyPr wrap="none">
            <a:spAutoFit/>
          </a:bodyPr>
          <a:lstStyle/>
          <a:p>
            <a:pPr algn="ctr"/>
            <a:r>
              <a:rPr lang="en-US" sz="2400" dirty="0" smtClean="0">
                <a:solidFill>
                  <a:srgbClr val="FF0000"/>
                </a:solidFill>
                <a:latin typeface="Arial" pitchFamily="34" charset="0"/>
                <a:cs typeface="Arial" pitchFamily="34" charset="0"/>
              </a:rPr>
              <a:t>Intersystem Crossing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1" grpId="0"/>
      <p:bldP spid="62" grpId="0"/>
      <p:bldP spid="48" grpId="0"/>
      <p:bldP spid="7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50"/>
          <p:cNvSpPr/>
          <p:nvPr/>
        </p:nvSpPr>
        <p:spPr>
          <a:xfrm>
            <a:off x="2910668" y="1575098"/>
            <a:ext cx="1056701" cy="400110"/>
          </a:xfrm>
          <a:prstGeom prst="rect">
            <a:avLst/>
          </a:prstGeom>
        </p:spPr>
        <p:txBody>
          <a:bodyPr wrap="none">
            <a:spAutoFit/>
          </a:bodyPr>
          <a:lstStyle/>
          <a:p>
            <a:pPr algn="ctr"/>
            <a:r>
              <a:rPr lang="en-US" sz="2000" dirty="0" smtClean="0">
                <a:solidFill>
                  <a:srgbClr val="00CCFF"/>
                </a:solidFill>
                <a:latin typeface="Arial" pitchFamily="34" charset="0"/>
                <a:cs typeface="Arial" pitchFamily="34" charset="0"/>
              </a:rPr>
              <a:t>TCSPC</a:t>
            </a:r>
          </a:p>
        </p:txBody>
      </p:sp>
      <p:cxnSp>
        <p:nvCxnSpPr>
          <p:cNvPr id="86" name="Straight Arrow Connector 85"/>
          <p:cNvCxnSpPr>
            <a:stCxn id="45" idx="2"/>
          </p:cNvCxnSpPr>
          <p:nvPr/>
        </p:nvCxnSpPr>
        <p:spPr>
          <a:xfrm flipH="1">
            <a:off x="2641601" y="2368908"/>
            <a:ext cx="2613526" cy="137345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a:stCxn id="45" idx="2"/>
          </p:cNvCxnSpPr>
          <p:nvPr/>
        </p:nvCxnSpPr>
        <p:spPr>
          <a:xfrm>
            <a:off x="5255127" y="2368908"/>
            <a:ext cx="3215773" cy="136489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 name="Rectangle 5"/>
          <p:cNvSpPr>
            <a:spLocks noChangeArrowheads="1"/>
          </p:cNvSpPr>
          <p:nvPr/>
        </p:nvSpPr>
        <p:spPr bwMode="auto">
          <a:xfrm>
            <a:off x="457200" y="3175"/>
            <a:ext cx="8229600" cy="914400"/>
          </a:xfrm>
          <a:prstGeom prst="rect">
            <a:avLst/>
          </a:prstGeom>
          <a:noFill/>
          <a:ln w="9525">
            <a:noFill/>
            <a:miter lim="800000"/>
            <a:headEnd/>
            <a:tailEnd/>
          </a:ln>
        </p:spPr>
        <p:txBody>
          <a:bodyPr anchor="ctr"/>
          <a:lstStyle/>
          <a:p>
            <a:pPr algn="ctr"/>
            <a:r>
              <a:rPr lang="en-US" sz="3200" b="1" u="sng" dirty="0" smtClean="0">
                <a:solidFill>
                  <a:schemeClr val="tx2"/>
                </a:solidFill>
              </a:rPr>
              <a:t>Time-domain Techniques</a:t>
            </a:r>
            <a:endParaRPr lang="en-US" sz="3200" b="1" u="sng" dirty="0">
              <a:solidFill>
                <a:schemeClr val="tx2"/>
              </a:solidFill>
            </a:endParaRPr>
          </a:p>
        </p:txBody>
      </p:sp>
      <p:grpSp>
        <p:nvGrpSpPr>
          <p:cNvPr id="2" name="Group 29"/>
          <p:cNvGrpSpPr/>
          <p:nvPr/>
        </p:nvGrpSpPr>
        <p:grpSpPr>
          <a:xfrm>
            <a:off x="63500" y="3784283"/>
            <a:ext cx="8966200" cy="539512"/>
            <a:chOff x="63500" y="4393883"/>
            <a:chExt cx="8966200" cy="539512"/>
          </a:xfrm>
        </p:grpSpPr>
        <p:grpSp>
          <p:nvGrpSpPr>
            <p:cNvPr id="3" name="Group 22"/>
            <p:cNvGrpSpPr/>
            <p:nvPr/>
          </p:nvGrpSpPr>
          <p:grpSpPr>
            <a:xfrm>
              <a:off x="63500" y="4393883"/>
              <a:ext cx="8966200" cy="182880"/>
              <a:chOff x="2540" y="4394200"/>
              <a:chExt cx="8966200" cy="182880"/>
            </a:xfrm>
          </p:grpSpPr>
          <p:cxnSp>
            <p:nvCxnSpPr>
              <p:cNvPr id="7" name="Straight Arrow Connector 6"/>
              <p:cNvCxnSpPr/>
              <p:nvPr/>
            </p:nvCxnSpPr>
            <p:spPr>
              <a:xfrm>
                <a:off x="2540" y="4400550"/>
                <a:ext cx="89662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824663" y="4401820"/>
                <a:ext cx="0" cy="1714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256213" y="4400550"/>
                <a:ext cx="0" cy="1714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681413" y="4394200"/>
                <a:ext cx="0" cy="1714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112963" y="4394200"/>
                <a:ext cx="0" cy="1714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44513" y="4400550"/>
                <a:ext cx="0" cy="1714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8405813" y="4405630"/>
                <a:ext cx="0" cy="1714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4" name="TextBox 23"/>
            <p:cNvSpPr txBox="1"/>
            <p:nvPr/>
          </p:nvSpPr>
          <p:spPr>
            <a:xfrm>
              <a:off x="8216900" y="4559300"/>
              <a:ext cx="533400" cy="369332"/>
            </a:xfrm>
            <a:prstGeom prst="rect">
              <a:avLst/>
            </a:prstGeom>
            <a:noFill/>
          </p:spPr>
          <p:txBody>
            <a:bodyPr wrap="square" rtlCol="0">
              <a:spAutoFit/>
            </a:bodyPr>
            <a:lstStyle/>
            <a:p>
              <a:pPr algn="ctr"/>
              <a:r>
                <a:rPr lang="en-US" dirty="0" smtClean="0"/>
                <a:t>1 s</a:t>
              </a:r>
              <a:endParaRPr lang="en-US" dirty="0"/>
            </a:p>
          </p:txBody>
        </p:sp>
        <p:sp>
          <p:nvSpPr>
            <p:cNvPr id="25" name="TextBox 24"/>
            <p:cNvSpPr txBox="1"/>
            <p:nvPr/>
          </p:nvSpPr>
          <p:spPr>
            <a:xfrm>
              <a:off x="6570662" y="4564063"/>
              <a:ext cx="642937" cy="369332"/>
            </a:xfrm>
            <a:prstGeom prst="rect">
              <a:avLst/>
            </a:prstGeom>
            <a:noFill/>
          </p:spPr>
          <p:txBody>
            <a:bodyPr wrap="square" rtlCol="0">
              <a:spAutoFit/>
            </a:bodyPr>
            <a:lstStyle/>
            <a:p>
              <a:pPr algn="ctr"/>
              <a:r>
                <a:rPr lang="en-US" dirty="0" smtClean="0"/>
                <a:t>1 ms</a:t>
              </a:r>
              <a:endParaRPr lang="en-US" dirty="0"/>
            </a:p>
          </p:txBody>
        </p:sp>
        <p:sp>
          <p:nvSpPr>
            <p:cNvPr id="26" name="TextBox 25"/>
            <p:cNvSpPr txBox="1"/>
            <p:nvPr/>
          </p:nvSpPr>
          <p:spPr>
            <a:xfrm>
              <a:off x="4995862" y="4564063"/>
              <a:ext cx="642937" cy="369332"/>
            </a:xfrm>
            <a:prstGeom prst="rect">
              <a:avLst/>
            </a:prstGeom>
            <a:noFill/>
          </p:spPr>
          <p:txBody>
            <a:bodyPr wrap="square" rtlCol="0">
              <a:spAutoFit/>
            </a:bodyPr>
            <a:lstStyle/>
            <a:p>
              <a:pPr algn="ctr"/>
              <a:r>
                <a:rPr lang="en-US" dirty="0" smtClean="0"/>
                <a:t>1 </a:t>
              </a:r>
              <a:r>
                <a:rPr lang="en-US" dirty="0" smtClean="0">
                  <a:latin typeface="Symbol" pitchFamily="18" charset="2"/>
                </a:rPr>
                <a:t>m</a:t>
              </a:r>
              <a:r>
                <a:rPr lang="en-US" dirty="0" smtClean="0"/>
                <a:t>s</a:t>
              </a:r>
              <a:endParaRPr lang="en-US" dirty="0"/>
            </a:p>
          </p:txBody>
        </p:sp>
        <p:sp>
          <p:nvSpPr>
            <p:cNvPr id="27" name="TextBox 26"/>
            <p:cNvSpPr txBox="1"/>
            <p:nvPr/>
          </p:nvSpPr>
          <p:spPr>
            <a:xfrm>
              <a:off x="3433762" y="4564063"/>
              <a:ext cx="642937" cy="369332"/>
            </a:xfrm>
            <a:prstGeom prst="rect">
              <a:avLst/>
            </a:prstGeom>
            <a:noFill/>
          </p:spPr>
          <p:txBody>
            <a:bodyPr wrap="square" rtlCol="0">
              <a:spAutoFit/>
            </a:bodyPr>
            <a:lstStyle/>
            <a:p>
              <a:pPr algn="ctr"/>
              <a:r>
                <a:rPr lang="en-US" dirty="0" smtClean="0"/>
                <a:t>1 ns</a:t>
              </a:r>
              <a:endParaRPr lang="en-US" dirty="0"/>
            </a:p>
          </p:txBody>
        </p:sp>
        <p:sp>
          <p:nvSpPr>
            <p:cNvPr id="28" name="TextBox 27"/>
            <p:cNvSpPr txBox="1"/>
            <p:nvPr/>
          </p:nvSpPr>
          <p:spPr>
            <a:xfrm>
              <a:off x="1858962" y="4564063"/>
              <a:ext cx="642937" cy="369332"/>
            </a:xfrm>
            <a:prstGeom prst="rect">
              <a:avLst/>
            </a:prstGeom>
            <a:noFill/>
          </p:spPr>
          <p:txBody>
            <a:bodyPr wrap="square" rtlCol="0">
              <a:spAutoFit/>
            </a:bodyPr>
            <a:lstStyle/>
            <a:p>
              <a:pPr algn="ctr"/>
              <a:r>
                <a:rPr lang="en-US" dirty="0" smtClean="0"/>
                <a:t>1 </a:t>
              </a:r>
              <a:r>
                <a:rPr lang="en-US" dirty="0" err="1" smtClean="0"/>
                <a:t>ps</a:t>
              </a:r>
              <a:endParaRPr lang="en-US" dirty="0"/>
            </a:p>
          </p:txBody>
        </p:sp>
        <p:sp>
          <p:nvSpPr>
            <p:cNvPr id="29" name="TextBox 28"/>
            <p:cNvSpPr txBox="1"/>
            <p:nvPr/>
          </p:nvSpPr>
          <p:spPr>
            <a:xfrm>
              <a:off x="296862" y="4564063"/>
              <a:ext cx="642937" cy="369332"/>
            </a:xfrm>
            <a:prstGeom prst="rect">
              <a:avLst/>
            </a:prstGeom>
            <a:noFill/>
          </p:spPr>
          <p:txBody>
            <a:bodyPr wrap="square" rtlCol="0">
              <a:spAutoFit/>
            </a:bodyPr>
            <a:lstStyle/>
            <a:p>
              <a:pPr algn="ctr"/>
              <a:r>
                <a:rPr lang="en-US" dirty="0" smtClean="0"/>
                <a:t>1 </a:t>
              </a:r>
              <a:r>
                <a:rPr lang="en-US" dirty="0" err="1" smtClean="0"/>
                <a:t>fs</a:t>
              </a:r>
              <a:endParaRPr lang="en-US" dirty="0"/>
            </a:p>
          </p:txBody>
        </p:sp>
      </p:grpSp>
      <p:sp>
        <p:nvSpPr>
          <p:cNvPr id="49" name="Rectangle 48"/>
          <p:cNvSpPr/>
          <p:nvPr/>
        </p:nvSpPr>
        <p:spPr>
          <a:xfrm>
            <a:off x="1235215" y="2083098"/>
            <a:ext cx="1907895" cy="400110"/>
          </a:xfrm>
          <a:prstGeom prst="rect">
            <a:avLst/>
          </a:prstGeom>
        </p:spPr>
        <p:txBody>
          <a:bodyPr wrap="none">
            <a:spAutoFit/>
          </a:bodyPr>
          <a:lstStyle/>
          <a:p>
            <a:pPr algn="ctr"/>
            <a:r>
              <a:rPr lang="en-US" sz="2000" dirty="0" smtClean="0">
                <a:solidFill>
                  <a:srgbClr val="0000FF"/>
                </a:solidFill>
                <a:latin typeface="Arial" pitchFamily="34" charset="0"/>
                <a:cs typeface="Arial" pitchFamily="34" charset="0"/>
              </a:rPr>
              <a:t>Streak Camera</a:t>
            </a:r>
          </a:p>
        </p:txBody>
      </p:sp>
      <p:cxnSp>
        <p:nvCxnSpPr>
          <p:cNvPr id="53" name="Straight Arrow Connector 52"/>
          <p:cNvCxnSpPr>
            <a:stCxn id="51" idx="2"/>
          </p:cNvCxnSpPr>
          <p:nvPr/>
        </p:nvCxnSpPr>
        <p:spPr>
          <a:xfrm flipH="1">
            <a:off x="2565400" y="1975208"/>
            <a:ext cx="873619" cy="1745892"/>
          </a:xfrm>
          <a:prstGeom prst="straightConnector1">
            <a:avLst/>
          </a:prstGeom>
          <a:ln w="38100">
            <a:solidFill>
              <a:srgbClr val="00CCFF"/>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51" idx="2"/>
          </p:cNvCxnSpPr>
          <p:nvPr/>
        </p:nvCxnSpPr>
        <p:spPr>
          <a:xfrm>
            <a:off x="3439019" y="1975208"/>
            <a:ext cx="2263281" cy="1796692"/>
          </a:xfrm>
          <a:prstGeom prst="straightConnector1">
            <a:avLst/>
          </a:prstGeom>
          <a:ln w="38100">
            <a:solidFill>
              <a:srgbClr val="00CCFF"/>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49" idx="2"/>
          </p:cNvCxnSpPr>
          <p:nvPr/>
        </p:nvCxnSpPr>
        <p:spPr>
          <a:xfrm>
            <a:off x="2189163" y="2483208"/>
            <a:ext cx="1" cy="1289316"/>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62" name="Rectangle 61"/>
          <p:cNvSpPr/>
          <p:nvPr/>
        </p:nvSpPr>
        <p:spPr>
          <a:xfrm>
            <a:off x="7242332" y="2170637"/>
            <a:ext cx="755335" cy="400110"/>
          </a:xfrm>
          <a:prstGeom prst="rect">
            <a:avLst/>
          </a:prstGeom>
        </p:spPr>
        <p:txBody>
          <a:bodyPr wrap="none">
            <a:spAutoFit/>
          </a:bodyPr>
          <a:lstStyle/>
          <a:p>
            <a:pPr algn="ctr"/>
            <a:r>
              <a:rPr lang="en-US" sz="2000" dirty="0" smtClean="0">
                <a:solidFill>
                  <a:srgbClr val="008000"/>
                </a:solidFill>
                <a:latin typeface="Arial" pitchFamily="34" charset="0"/>
                <a:cs typeface="Arial" pitchFamily="34" charset="0"/>
              </a:rPr>
              <a:t>MCS</a:t>
            </a:r>
          </a:p>
        </p:txBody>
      </p:sp>
      <p:cxnSp>
        <p:nvCxnSpPr>
          <p:cNvPr id="63" name="Straight Arrow Connector 62"/>
          <p:cNvCxnSpPr>
            <a:stCxn id="62" idx="2"/>
          </p:cNvCxnSpPr>
          <p:nvPr/>
        </p:nvCxnSpPr>
        <p:spPr>
          <a:xfrm>
            <a:off x="7620000" y="2570747"/>
            <a:ext cx="1524000" cy="1163053"/>
          </a:xfrm>
          <a:prstGeom prst="straightConnector1">
            <a:avLst/>
          </a:prstGeom>
          <a:ln w="38100">
            <a:solidFill>
              <a:srgbClr val="008000"/>
            </a:solidFill>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a:stCxn id="62" idx="2"/>
          </p:cNvCxnSpPr>
          <p:nvPr/>
        </p:nvCxnSpPr>
        <p:spPr>
          <a:xfrm flipH="1">
            <a:off x="4127500" y="2570747"/>
            <a:ext cx="3492500" cy="1188453"/>
          </a:xfrm>
          <a:prstGeom prst="straightConnector1">
            <a:avLst/>
          </a:prstGeom>
          <a:ln w="38100">
            <a:solidFill>
              <a:srgbClr val="008000"/>
            </a:solidFill>
            <a:tailEnd type="arrow"/>
          </a:ln>
        </p:spPr>
        <p:style>
          <a:lnRef idx="1">
            <a:schemeClr val="accent1"/>
          </a:lnRef>
          <a:fillRef idx="0">
            <a:schemeClr val="accent1"/>
          </a:fillRef>
          <a:effectRef idx="0">
            <a:schemeClr val="accent1"/>
          </a:effectRef>
          <a:fontRef idx="minor">
            <a:schemeClr val="tx1"/>
          </a:fontRef>
        </p:style>
      </p:cxnSp>
      <p:sp>
        <p:nvSpPr>
          <p:cNvPr id="48" name="Rectangle 47"/>
          <p:cNvSpPr/>
          <p:nvPr/>
        </p:nvSpPr>
        <p:spPr>
          <a:xfrm>
            <a:off x="3261901" y="2521058"/>
            <a:ext cx="939681" cy="400110"/>
          </a:xfrm>
          <a:prstGeom prst="rect">
            <a:avLst/>
          </a:prstGeom>
        </p:spPr>
        <p:txBody>
          <a:bodyPr wrap="none">
            <a:spAutoFit/>
          </a:bodyPr>
          <a:lstStyle/>
          <a:p>
            <a:r>
              <a:rPr lang="en-US" sz="2000" dirty="0" smtClean="0">
                <a:solidFill>
                  <a:srgbClr val="FFC000"/>
                </a:solidFill>
                <a:latin typeface="Arial" pitchFamily="34" charset="0"/>
                <a:cs typeface="Arial" pitchFamily="34" charset="0"/>
              </a:rPr>
              <a:t>Strobe</a:t>
            </a:r>
            <a:endParaRPr lang="en-US" sz="2000" dirty="0"/>
          </a:p>
        </p:txBody>
      </p:sp>
      <p:cxnSp>
        <p:nvCxnSpPr>
          <p:cNvPr id="72" name="Straight Arrow Connector 71"/>
          <p:cNvCxnSpPr>
            <a:stCxn id="48" idx="2"/>
          </p:cNvCxnSpPr>
          <p:nvPr/>
        </p:nvCxnSpPr>
        <p:spPr>
          <a:xfrm>
            <a:off x="3731742" y="2921168"/>
            <a:ext cx="3164358" cy="812632"/>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a:stCxn id="48" idx="2"/>
          </p:cNvCxnSpPr>
          <p:nvPr/>
        </p:nvCxnSpPr>
        <p:spPr>
          <a:xfrm flipH="1">
            <a:off x="2921000" y="2921168"/>
            <a:ext cx="810742" cy="812632"/>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79" name="Rectangle 78"/>
          <p:cNvSpPr/>
          <p:nvPr/>
        </p:nvSpPr>
        <p:spPr>
          <a:xfrm>
            <a:off x="195437" y="2484408"/>
            <a:ext cx="1838966" cy="400110"/>
          </a:xfrm>
          <a:prstGeom prst="rect">
            <a:avLst/>
          </a:prstGeom>
        </p:spPr>
        <p:txBody>
          <a:bodyPr wrap="none">
            <a:spAutoFit/>
          </a:bodyPr>
          <a:lstStyle/>
          <a:p>
            <a:pPr algn="ctr"/>
            <a:r>
              <a:rPr lang="en-US" sz="2000" dirty="0" smtClean="0">
                <a:solidFill>
                  <a:srgbClr val="FF00FF"/>
                </a:solidFill>
                <a:latin typeface="Arial" pitchFamily="34" charset="0"/>
                <a:cs typeface="Arial" pitchFamily="34" charset="0"/>
              </a:rPr>
              <a:t>Up-conversion</a:t>
            </a:r>
          </a:p>
        </p:txBody>
      </p:sp>
      <p:sp>
        <p:nvSpPr>
          <p:cNvPr id="45" name="Rectangle 44"/>
          <p:cNvSpPr/>
          <p:nvPr/>
        </p:nvSpPr>
        <p:spPr>
          <a:xfrm>
            <a:off x="3795432" y="1968798"/>
            <a:ext cx="2919389" cy="400110"/>
          </a:xfrm>
          <a:prstGeom prst="rect">
            <a:avLst/>
          </a:prstGeom>
        </p:spPr>
        <p:txBody>
          <a:bodyPr wrap="none">
            <a:spAutoFit/>
          </a:bodyPr>
          <a:lstStyle/>
          <a:p>
            <a:pPr algn="ctr"/>
            <a:r>
              <a:rPr lang="en-US" sz="2000" dirty="0" smtClean="0">
                <a:solidFill>
                  <a:srgbClr val="FF0000"/>
                </a:solidFill>
                <a:latin typeface="Arial" pitchFamily="34" charset="0"/>
                <a:cs typeface="Arial" pitchFamily="34" charset="0"/>
              </a:rPr>
              <a:t>Real-time Measurement</a:t>
            </a:r>
          </a:p>
        </p:txBody>
      </p:sp>
      <p:cxnSp>
        <p:nvCxnSpPr>
          <p:cNvPr id="69" name="Straight Arrow Connector 68"/>
          <p:cNvCxnSpPr>
            <a:stCxn id="49" idx="2"/>
          </p:cNvCxnSpPr>
          <p:nvPr/>
        </p:nvCxnSpPr>
        <p:spPr>
          <a:xfrm>
            <a:off x="2189163" y="2483208"/>
            <a:ext cx="2636837" cy="1288692"/>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a:stCxn id="79" idx="2"/>
          </p:cNvCxnSpPr>
          <p:nvPr/>
        </p:nvCxnSpPr>
        <p:spPr>
          <a:xfrm flipH="1">
            <a:off x="850900" y="2884518"/>
            <a:ext cx="264020" cy="887382"/>
          </a:xfrm>
          <a:prstGeom prst="straightConnector1">
            <a:avLst/>
          </a:prstGeom>
          <a:ln w="38100">
            <a:solidFill>
              <a:srgbClr val="FF00FF"/>
            </a:solidFill>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a:stCxn id="79" idx="2"/>
          </p:cNvCxnSpPr>
          <p:nvPr/>
        </p:nvCxnSpPr>
        <p:spPr>
          <a:xfrm>
            <a:off x="1114920" y="2884518"/>
            <a:ext cx="2415680" cy="900082"/>
          </a:xfrm>
          <a:prstGeom prst="straightConnector1">
            <a:avLst/>
          </a:prstGeom>
          <a:ln w="38100">
            <a:solidFill>
              <a:srgbClr val="FF00FF"/>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8"/>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7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49" grpId="0"/>
      <p:bldP spid="62" grpId="0"/>
      <p:bldP spid="48" grpId="0"/>
      <p:bldP spid="79" grpId="0"/>
      <p:bldP spid="4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457200" y="3175"/>
            <a:ext cx="8229600" cy="914400"/>
          </a:xfrm>
          <a:prstGeom prst="rect">
            <a:avLst/>
          </a:prstGeom>
          <a:noFill/>
          <a:ln w="9525">
            <a:noFill/>
            <a:miter lim="800000"/>
            <a:headEnd/>
            <a:tailEnd/>
          </a:ln>
        </p:spPr>
        <p:txBody>
          <a:bodyPr anchor="ctr"/>
          <a:lstStyle/>
          <a:p>
            <a:pPr algn="ctr"/>
            <a:r>
              <a:rPr lang="en-US" sz="3200" b="1" u="sng" dirty="0" smtClean="0">
                <a:solidFill>
                  <a:schemeClr val="tx2"/>
                </a:solidFill>
              </a:rPr>
              <a:t>Time-domain Techniques</a:t>
            </a:r>
            <a:endParaRPr lang="en-US" sz="3200" b="1" u="sng" dirty="0">
              <a:solidFill>
                <a:schemeClr val="tx2"/>
              </a:solidFill>
            </a:endParaRPr>
          </a:p>
        </p:txBody>
      </p:sp>
      <p:sp>
        <p:nvSpPr>
          <p:cNvPr id="10" name="TextBox 9"/>
          <p:cNvSpPr txBox="1"/>
          <p:nvPr/>
        </p:nvSpPr>
        <p:spPr>
          <a:xfrm>
            <a:off x="438150" y="1402060"/>
            <a:ext cx="8477250" cy="3960058"/>
          </a:xfrm>
          <a:prstGeom prst="rect">
            <a:avLst/>
          </a:prstGeom>
          <a:noFill/>
        </p:spPr>
        <p:txBody>
          <a:bodyPr wrap="square" rtlCol="0">
            <a:spAutoFit/>
          </a:bodyPr>
          <a:lstStyle/>
          <a:p>
            <a:pPr marL="514350" indent="-514350">
              <a:spcAft>
                <a:spcPts val="2000"/>
              </a:spcAft>
              <a:buFont typeface="+mj-lt"/>
              <a:buAutoNum type="arabicPeriod"/>
            </a:pPr>
            <a:r>
              <a:rPr lang="en-US" sz="2800" dirty="0" smtClean="0"/>
              <a:t>Real-Time lifetime measurement (</a:t>
            </a:r>
            <a:r>
              <a:rPr lang="en-US" sz="2800" dirty="0" smtClean="0">
                <a:latin typeface="Symbol" pitchFamily="18" charset="2"/>
              </a:rPr>
              <a:t>t</a:t>
            </a:r>
            <a:r>
              <a:rPr lang="en-US" sz="2800" dirty="0" smtClean="0"/>
              <a:t> &gt; 200 </a:t>
            </a:r>
            <a:r>
              <a:rPr lang="en-US" sz="2800" dirty="0" err="1" smtClean="0"/>
              <a:t>ps</a:t>
            </a:r>
            <a:r>
              <a:rPr lang="en-US" sz="2800" dirty="0" smtClean="0"/>
              <a:t>)</a:t>
            </a:r>
          </a:p>
          <a:p>
            <a:pPr marL="514350" indent="-514350">
              <a:spcAft>
                <a:spcPts val="2000"/>
              </a:spcAft>
              <a:buFont typeface="+mj-lt"/>
              <a:buAutoNum type="arabicPeriod"/>
            </a:pPr>
            <a:r>
              <a:rPr lang="en-US" sz="2800" dirty="0" smtClean="0"/>
              <a:t>Multi-channel </a:t>
            </a:r>
            <a:r>
              <a:rPr lang="en-US" sz="2800" dirty="0" err="1" smtClean="0"/>
              <a:t>scaler</a:t>
            </a:r>
            <a:r>
              <a:rPr lang="en-US" sz="2800" dirty="0" smtClean="0"/>
              <a:t>/photon counter (</a:t>
            </a:r>
            <a:r>
              <a:rPr lang="en-US" sz="2800" dirty="0" smtClean="0">
                <a:latin typeface="Symbol" pitchFamily="18" charset="2"/>
              </a:rPr>
              <a:t>t</a:t>
            </a:r>
            <a:r>
              <a:rPr lang="en-US" sz="2800" dirty="0" smtClean="0"/>
              <a:t> &gt; 1 ns)</a:t>
            </a:r>
          </a:p>
          <a:p>
            <a:pPr marL="514350" indent="-514350">
              <a:spcAft>
                <a:spcPts val="2000"/>
              </a:spcAft>
              <a:buFont typeface="+mj-lt"/>
              <a:buAutoNum type="arabicPeriod"/>
            </a:pPr>
            <a:r>
              <a:rPr lang="en-US" sz="2800" dirty="0" smtClean="0"/>
              <a:t>Strobe –Technique (</a:t>
            </a:r>
            <a:r>
              <a:rPr lang="en-US" sz="2800" dirty="0" smtClean="0">
                <a:latin typeface="Symbol" pitchFamily="18" charset="2"/>
              </a:rPr>
              <a:t>t</a:t>
            </a:r>
            <a:r>
              <a:rPr lang="en-US" sz="2800" dirty="0" smtClean="0"/>
              <a:t> &gt; 250 </a:t>
            </a:r>
            <a:r>
              <a:rPr lang="en-US" sz="2800" dirty="0" err="1" smtClean="0"/>
              <a:t>ps</a:t>
            </a:r>
            <a:r>
              <a:rPr lang="en-US" sz="2800" dirty="0" smtClean="0"/>
              <a:t>)</a:t>
            </a:r>
          </a:p>
          <a:p>
            <a:pPr marL="514350" indent="-514350">
              <a:spcAft>
                <a:spcPts val="2000"/>
              </a:spcAft>
              <a:buFont typeface="+mj-lt"/>
              <a:buAutoNum type="arabicPeriod"/>
            </a:pPr>
            <a:r>
              <a:rPr lang="en-US" sz="2800" dirty="0" smtClean="0"/>
              <a:t>Time-correlated single-photon counting (</a:t>
            </a:r>
            <a:r>
              <a:rPr lang="en-US" sz="2800" dirty="0" smtClean="0">
                <a:latin typeface="Symbol" pitchFamily="18" charset="2"/>
              </a:rPr>
              <a:t>t </a:t>
            </a:r>
            <a:r>
              <a:rPr lang="en-US" sz="2800" dirty="0" smtClean="0"/>
              <a:t>&gt; 20 </a:t>
            </a:r>
            <a:r>
              <a:rPr lang="en-US" sz="2800" dirty="0" err="1" smtClean="0"/>
              <a:t>ps</a:t>
            </a:r>
            <a:r>
              <a:rPr lang="en-US" sz="2800" dirty="0" smtClean="0"/>
              <a:t>)</a:t>
            </a:r>
          </a:p>
          <a:p>
            <a:pPr marL="514350" indent="-514350">
              <a:spcAft>
                <a:spcPts val="2000"/>
              </a:spcAft>
              <a:buFont typeface="+mj-lt"/>
              <a:buAutoNum type="arabicPeriod"/>
            </a:pPr>
            <a:r>
              <a:rPr lang="en-US" sz="2800" dirty="0" smtClean="0"/>
              <a:t>Streak-camera measurements (</a:t>
            </a:r>
            <a:r>
              <a:rPr lang="en-US" sz="2800" dirty="0" smtClean="0">
                <a:latin typeface="Symbol" pitchFamily="18" charset="2"/>
              </a:rPr>
              <a:t>t</a:t>
            </a:r>
            <a:r>
              <a:rPr lang="en-US" sz="2800" dirty="0" smtClean="0"/>
              <a:t> &gt; 2 </a:t>
            </a:r>
            <a:r>
              <a:rPr lang="en-US" sz="2800" dirty="0" err="1" smtClean="0"/>
              <a:t>ps</a:t>
            </a:r>
            <a:r>
              <a:rPr lang="en-US" sz="2800" dirty="0" smtClean="0"/>
              <a:t>)</a:t>
            </a:r>
          </a:p>
          <a:p>
            <a:pPr marL="514350" indent="-514350">
              <a:spcAft>
                <a:spcPts val="2000"/>
              </a:spcAft>
              <a:buFont typeface="+mj-lt"/>
              <a:buAutoNum type="arabicPeriod"/>
            </a:pPr>
            <a:r>
              <a:rPr lang="en-US" sz="2800" dirty="0" smtClean="0"/>
              <a:t>Fluorescence up-conversion (</a:t>
            </a:r>
            <a:r>
              <a:rPr lang="en-US" sz="2800" dirty="0" smtClean="0">
                <a:latin typeface="Symbol" pitchFamily="18" charset="2"/>
              </a:rPr>
              <a:t>t</a:t>
            </a:r>
            <a:r>
              <a:rPr lang="en-US" sz="2800" dirty="0" smtClean="0"/>
              <a:t> &gt; 150 </a:t>
            </a:r>
            <a:r>
              <a:rPr lang="en-US" sz="2800" dirty="0" err="1" smtClean="0"/>
              <a:t>fs</a:t>
            </a:r>
            <a:r>
              <a:rPr lang="en-US" sz="2800" dirty="0" smtClean="0"/>
              <a:t>)</a:t>
            </a:r>
            <a:endParaRPr lang="en-US" sz="28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438150" y="3175"/>
            <a:ext cx="8229600" cy="914400"/>
          </a:xfrm>
          <a:prstGeom prst="rect">
            <a:avLst/>
          </a:prstGeom>
          <a:noFill/>
          <a:ln w="9525">
            <a:noFill/>
            <a:miter lim="800000"/>
            <a:headEnd/>
            <a:tailEnd/>
          </a:ln>
        </p:spPr>
        <p:txBody>
          <a:bodyPr anchor="ctr"/>
          <a:lstStyle/>
          <a:p>
            <a:pPr algn="ctr"/>
            <a:r>
              <a:rPr lang="en-US" sz="3200" b="1" u="sng" dirty="0" smtClean="0">
                <a:solidFill>
                  <a:schemeClr val="tx2"/>
                </a:solidFill>
              </a:rPr>
              <a:t>Real-Time Lifetime</a:t>
            </a:r>
            <a:endParaRPr lang="en-US" sz="3200" b="1" u="sng" dirty="0">
              <a:solidFill>
                <a:schemeClr val="tx2"/>
              </a:solidFill>
            </a:endParaRPr>
          </a:p>
        </p:txBody>
      </p:sp>
      <p:sp>
        <p:nvSpPr>
          <p:cNvPr id="5" name="Litebulb"/>
          <p:cNvSpPr>
            <a:spLocks noEditPoints="1" noChangeArrowheads="1"/>
          </p:cNvSpPr>
          <p:nvPr/>
        </p:nvSpPr>
        <p:spPr bwMode="auto">
          <a:xfrm>
            <a:off x="780382" y="2981439"/>
            <a:ext cx="972218" cy="1458327"/>
          </a:xfrm>
          <a:custGeom>
            <a:avLst/>
            <a:gdLst>
              <a:gd name="T0" fmla="*/ 10800 w 21600"/>
              <a:gd name="T1" fmla="*/ 0 h 21600"/>
              <a:gd name="T2" fmla="*/ 21600 w 21600"/>
              <a:gd name="T3" fmla="*/ 7782 h 21600"/>
              <a:gd name="T4" fmla="*/ 0 w 21600"/>
              <a:gd name="T5" fmla="*/ 7782 h 21600"/>
              <a:gd name="T6" fmla="*/ 10800 w 21600"/>
              <a:gd name="T7" fmla="*/ 21600 h 21600"/>
              <a:gd name="T8" fmla="*/ 3556 w 21600"/>
              <a:gd name="T9" fmla="*/ 2188 h 21600"/>
              <a:gd name="T10" fmla="*/ 18277 w 21600"/>
              <a:gd name="T11" fmla="*/ 9282 h 21600"/>
            </a:gdLst>
            <a:ahLst/>
            <a:cxnLst>
              <a:cxn ang="0">
                <a:pos x="T0" y="T1"/>
              </a:cxn>
              <a:cxn ang="0">
                <a:pos x="T2" y="T3"/>
              </a:cxn>
              <a:cxn ang="0">
                <a:pos x="T4" y="T5"/>
              </a:cxn>
              <a:cxn ang="0">
                <a:pos x="T6" y="T7"/>
              </a:cxn>
            </a:cxnLst>
            <a:rect l="T8" t="T9" r="T10" b="T11"/>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rgbClr val="FFFFCC"/>
          </a:solidFill>
          <a:ln w="3175">
            <a:solidFill>
              <a:srgbClr val="000000"/>
            </a:solidFill>
            <a:miter lim="800000"/>
            <a:headEnd/>
            <a:tailEnd/>
          </a:ln>
        </p:spPr>
        <p:txBody>
          <a:bodyPr/>
          <a:lstStyle/>
          <a:p>
            <a:endParaRPr lang="en-US"/>
          </a:p>
        </p:txBody>
      </p:sp>
      <p:pic>
        <p:nvPicPr>
          <p:cNvPr id="160770" name="Picture 2" descr="http://customballs.com/product_images/e/737/glow_in_the_dark_golf_balls__18397.jpg"/>
          <p:cNvPicPr>
            <a:picLocks noChangeAspect="1" noChangeArrowheads="1"/>
          </p:cNvPicPr>
          <p:nvPr/>
        </p:nvPicPr>
        <p:blipFill>
          <a:blip r:embed="rId2" cstate="print"/>
          <a:srcRect/>
          <a:stretch>
            <a:fillRect/>
          </a:stretch>
        </p:blipFill>
        <p:spPr bwMode="auto">
          <a:xfrm>
            <a:off x="4727575" y="1671352"/>
            <a:ext cx="4016375" cy="3956131"/>
          </a:xfrm>
          <a:prstGeom prst="rect">
            <a:avLst/>
          </a:prstGeom>
          <a:noFill/>
        </p:spPr>
      </p:pic>
      <p:sp>
        <p:nvSpPr>
          <p:cNvPr id="7" name="TextBox 6"/>
          <p:cNvSpPr txBox="1"/>
          <p:nvPr/>
        </p:nvSpPr>
        <p:spPr>
          <a:xfrm>
            <a:off x="2809859" y="3180484"/>
            <a:ext cx="828690" cy="523220"/>
          </a:xfrm>
          <a:prstGeom prst="rect">
            <a:avLst/>
          </a:prstGeom>
          <a:noFill/>
        </p:spPr>
        <p:txBody>
          <a:bodyPr wrap="square" rtlCol="0">
            <a:spAutoFit/>
          </a:bodyPr>
          <a:lstStyle/>
          <a:p>
            <a:r>
              <a:rPr lang="en-US" sz="2800" dirty="0" err="1" smtClean="0">
                <a:solidFill>
                  <a:srgbClr val="0000FF"/>
                </a:solidFill>
              </a:rPr>
              <a:t>h</a:t>
            </a:r>
            <a:r>
              <a:rPr lang="en-US" sz="2800" dirty="0" err="1" smtClean="0">
                <a:solidFill>
                  <a:srgbClr val="0000FF"/>
                </a:solidFill>
                <a:latin typeface="Symbol" pitchFamily="18" charset="2"/>
              </a:rPr>
              <a:t>n</a:t>
            </a:r>
            <a:endParaRPr lang="en-US" sz="2800" dirty="0">
              <a:solidFill>
                <a:srgbClr val="0000FF"/>
              </a:solidFill>
              <a:latin typeface="Symbol" pitchFamily="18" charset="2"/>
            </a:endParaRPr>
          </a:p>
        </p:txBody>
      </p:sp>
      <p:sp>
        <p:nvSpPr>
          <p:cNvPr id="8" name="Freeform 97"/>
          <p:cNvSpPr>
            <a:spLocks noChangeAspect="1"/>
          </p:cNvSpPr>
          <p:nvPr/>
        </p:nvSpPr>
        <p:spPr bwMode="auto">
          <a:xfrm rot="324265" flipH="1">
            <a:off x="2307154" y="3674408"/>
            <a:ext cx="1926312" cy="362785"/>
          </a:xfrm>
          <a:custGeom>
            <a:avLst/>
            <a:gdLst>
              <a:gd name="T0" fmla="*/ 0 w 389"/>
              <a:gd name="T1" fmla="*/ 2147483647 h 177"/>
              <a:gd name="T2" fmla="*/ 2147483647 w 389"/>
              <a:gd name="T3" fmla="*/ 2147483647 h 177"/>
              <a:gd name="T4" fmla="*/ 2147483647 w 389"/>
              <a:gd name="T5" fmla="*/ 2147483647 h 177"/>
              <a:gd name="T6" fmla="*/ 2147483647 w 389"/>
              <a:gd name="T7" fmla="*/ 2147483647 h 177"/>
              <a:gd name="T8" fmla="*/ 2147483647 w 389"/>
              <a:gd name="T9" fmla="*/ 2147483647 h 177"/>
              <a:gd name="T10" fmla="*/ 2147483647 w 389"/>
              <a:gd name="T11" fmla="*/ 2147483647 h 177"/>
              <a:gd name="T12" fmla="*/ 2147483647 w 389"/>
              <a:gd name="T13" fmla="*/ 2147483647 h 177"/>
              <a:gd name="T14" fmla="*/ 2147483647 w 389"/>
              <a:gd name="T15" fmla="*/ 2147483647 h 177"/>
              <a:gd name="T16" fmla="*/ 2147483647 w 389"/>
              <a:gd name="T17" fmla="*/ 2147483647 h 1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9"/>
              <a:gd name="T28" fmla="*/ 0 h 177"/>
              <a:gd name="T29" fmla="*/ 389 w 389"/>
              <a:gd name="T30" fmla="*/ 177 h 1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9" h="177">
                <a:moveTo>
                  <a:pt x="0" y="3"/>
                </a:moveTo>
                <a:cubicBezTo>
                  <a:pt x="0" y="3"/>
                  <a:pt x="77" y="31"/>
                  <a:pt x="97" y="41"/>
                </a:cubicBezTo>
                <a:cubicBezTo>
                  <a:pt x="117" y="51"/>
                  <a:pt x="109" y="45"/>
                  <a:pt x="118" y="63"/>
                </a:cubicBezTo>
                <a:cubicBezTo>
                  <a:pt x="127" y="81"/>
                  <a:pt x="136" y="159"/>
                  <a:pt x="149" y="149"/>
                </a:cubicBezTo>
                <a:cubicBezTo>
                  <a:pt x="162" y="139"/>
                  <a:pt x="182" y="0"/>
                  <a:pt x="197" y="5"/>
                </a:cubicBezTo>
                <a:cubicBezTo>
                  <a:pt x="212" y="10"/>
                  <a:pt x="221" y="177"/>
                  <a:pt x="237" y="177"/>
                </a:cubicBezTo>
                <a:cubicBezTo>
                  <a:pt x="253" y="177"/>
                  <a:pt x="276" y="10"/>
                  <a:pt x="293" y="5"/>
                </a:cubicBezTo>
                <a:cubicBezTo>
                  <a:pt x="310" y="0"/>
                  <a:pt x="325" y="141"/>
                  <a:pt x="341" y="149"/>
                </a:cubicBezTo>
                <a:cubicBezTo>
                  <a:pt x="357" y="157"/>
                  <a:pt x="373" y="105"/>
                  <a:pt x="389" y="53"/>
                </a:cubicBezTo>
              </a:path>
            </a:pathLst>
          </a:custGeom>
          <a:noFill/>
          <a:ln w="76200">
            <a:solidFill>
              <a:srgbClr val="0000FF">
                <a:alpha val="40000"/>
              </a:srgbClr>
            </a:solidFill>
            <a:round/>
            <a:headEnd type="triangle" w="med" len="lg"/>
            <a:tailEnd/>
          </a:ln>
        </p:spPr>
        <p:txBody>
          <a:bodyPr/>
          <a:lstStyle/>
          <a:p>
            <a:endParaRPr lang="en-US" sz="2400">
              <a:solidFill>
                <a:prstClr val="black"/>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5"/>
          <p:cNvSpPr>
            <a:spLocks noChangeArrowheads="1"/>
          </p:cNvSpPr>
          <p:nvPr/>
        </p:nvSpPr>
        <p:spPr bwMode="auto">
          <a:xfrm>
            <a:off x="438150" y="3175"/>
            <a:ext cx="8229600" cy="914400"/>
          </a:xfrm>
          <a:prstGeom prst="rect">
            <a:avLst/>
          </a:prstGeom>
          <a:noFill/>
          <a:ln w="9525">
            <a:noFill/>
            <a:miter lim="800000"/>
            <a:headEnd/>
            <a:tailEnd/>
          </a:ln>
        </p:spPr>
        <p:txBody>
          <a:bodyPr anchor="ctr"/>
          <a:lstStyle/>
          <a:p>
            <a:pPr algn="ctr"/>
            <a:r>
              <a:rPr lang="en-US" sz="3200" b="1" u="sng" dirty="0" smtClean="0">
                <a:solidFill>
                  <a:schemeClr val="tx2"/>
                </a:solidFill>
              </a:rPr>
              <a:t>Real-Time Lifetime</a:t>
            </a:r>
            <a:endParaRPr lang="en-US" sz="3200" b="1" u="sng" dirty="0">
              <a:solidFill>
                <a:schemeClr val="tx2"/>
              </a:solidFill>
            </a:endParaRPr>
          </a:p>
        </p:txBody>
      </p:sp>
      <p:sp>
        <p:nvSpPr>
          <p:cNvPr id="8" name="Cube 7"/>
          <p:cNvSpPr/>
          <p:nvPr/>
        </p:nvSpPr>
        <p:spPr>
          <a:xfrm>
            <a:off x="1036611" y="1473204"/>
            <a:ext cx="603660" cy="685092"/>
          </a:xfrm>
          <a:prstGeom prst="cube">
            <a:avLst/>
          </a:prstGeom>
          <a:solidFill>
            <a:srgbClr val="00CC00"/>
          </a:solidFill>
          <a:ln w="0">
            <a:solidFill>
              <a:schemeClr val="tx1"/>
            </a:solidFill>
          </a:ln>
          <a:scene3d>
            <a:camera prst="orthographicFront"/>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53473" y="1073094"/>
            <a:ext cx="1027472" cy="400110"/>
          </a:xfrm>
          <a:prstGeom prst="rect">
            <a:avLst/>
          </a:prstGeom>
          <a:noFill/>
        </p:spPr>
        <p:txBody>
          <a:bodyPr wrap="square" rtlCol="0">
            <a:spAutoFit/>
          </a:bodyPr>
          <a:lstStyle/>
          <a:p>
            <a:pPr algn="ctr"/>
            <a:r>
              <a:rPr lang="en-US" sz="2000" dirty="0" smtClean="0"/>
              <a:t>Source</a:t>
            </a:r>
            <a:endParaRPr lang="en-US" sz="2000" dirty="0"/>
          </a:p>
        </p:txBody>
      </p:sp>
      <p:sp>
        <p:nvSpPr>
          <p:cNvPr id="11" name="TextBox 10"/>
          <p:cNvSpPr txBox="1"/>
          <p:nvPr/>
        </p:nvSpPr>
        <p:spPr>
          <a:xfrm>
            <a:off x="560527" y="1922115"/>
            <a:ext cx="529209" cy="369332"/>
          </a:xfrm>
          <a:prstGeom prst="rect">
            <a:avLst/>
          </a:prstGeom>
          <a:noFill/>
        </p:spPr>
        <p:txBody>
          <a:bodyPr wrap="square" rtlCol="0">
            <a:spAutoFit/>
          </a:bodyPr>
          <a:lstStyle/>
          <a:p>
            <a:r>
              <a:rPr lang="en-US" dirty="0" err="1" smtClean="0">
                <a:solidFill>
                  <a:srgbClr val="0000FF"/>
                </a:solidFill>
              </a:rPr>
              <a:t>h</a:t>
            </a:r>
            <a:r>
              <a:rPr lang="en-US" dirty="0" err="1" smtClean="0">
                <a:solidFill>
                  <a:srgbClr val="0000FF"/>
                </a:solidFill>
                <a:latin typeface="Symbol" pitchFamily="18" charset="2"/>
              </a:rPr>
              <a:t>n</a:t>
            </a:r>
            <a:endParaRPr lang="en-US" dirty="0">
              <a:solidFill>
                <a:srgbClr val="0000FF"/>
              </a:solidFill>
              <a:latin typeface="Symbol" pitchFamily="18" charset="2"/>
            </a:endParaRPr>
          </a:p>
        </p:txBody>
      </p:sp>
      <p:sp>
        <p:nvSpPr>
          <p:cNvPr id="13" name="TextBox 12"/>
          <p:cNvSpPr txBox="1"/>
          <p:nvPr/>
        </p:nvSpPr>
        <p:spPr>
          <a:xfrm>
            <a:off x="-164002" y="3009786"/>
            <a:ext cx="1206297" cy="400110"/>
          </a:xfrm>
          <a:prstGeom prst="rect">
            <a:avLst/>
          </a:prstGeom>
          <a:noFill/>
        </p:spPr>
        <p:txBody>
          <a:bodyPr wrap="square" rtlCol="0">
            <a:spAutoFit/>
          </a:bodyPr>
          <a:lstStyle/>
          <a:p>
            <a:pPr algn="r"/>
            <a:r>
              <a:rPr lang="en-US" sz="2000" dirty="0" smtClean="0"/>
              <a:t>Sample</a:t>
            </a:r>
            <a:endParaRPr lang="en-US" sz="2000" dirty="0"/>
          </a:p>
        </p:txBody>
      </p:sp>
      <p:sp>
        <p:nvSpPr>
          <p:cNvPr id="14" name="TextBox 13"/>
          <p:cNvSpPr txBox="1"/>
          <p:nvPr/>
        </p:nvSpPr>
        <p:spPr>
          <a:xfrm>
            <a:off x="1104250" y="2973132"/>
            <a:ext cx="2019949" cy="400110"/>
          </a:xfrm>
          <a:prstGeom prst="rect">
            <a:avLst/>
          </a:prstGeom>
          <a:noFill/>
        </p:spPr>
        <p:txBody>
          <a:bodyPr wrap="square" rtlCol="0">
            <a:spAutoFit/>
          </a:bodyPr>
          <a:lstStyle/>
          <a:p>
            <a:pPr algn="ctr"/>
            <a:r>
              <a:rPr lang="en-US" sz="2000" dirty="0" err="1" smtClean="0"/>
              <a:t>Monochromator</a:t>
            </a:r>
            <a:endParaRPr lang="en-US" sz="2000" dirty="0"/>
          </a:p>
        </p:txBody>
      </p:sp>
      <p:sp>
        <p:nvSpPr>
          <p:cNvPr id="4" name="Oval 3"/>
          <p:cNvSpPr/>
          <p:nvPr/>
        </p:nvSpPr>
        <p:spPr>
          <a:xfrm>
            <a:off x="1161793" y="1801461"/>
            <a:ext cx="197725" cy="19772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97"/>
          <p:cNvSpPr>
            <a:spLocks noChangeAspect="1"/>
          </p:cNvSpPr>
          <p:nvPr/>
        </p:nvSpPr>
        <p:spPr bwMode="auto">
          <a:xfrm rot="7667383" flipH="1">
            <a:off x="628729" y="2156346"/>
            <a:ext cx="815764" cy="153634"/>
          </a:xfrm>
          <a:custGeom>
            <a:avLst/>
            <a:gdLst>
              <a:gd name="T0" fmla="*/ 0 w 389"/>
              <a:gd name="T1" fmla="*/ 2147483647 h 177"/>
              <a:gd name="T2" fmla="*/ 2147483647 w 389"/>
              <a:gd name="T3" fmla="*/ 2147483647 h 177"/>
              <a:gd name="T4" fmla="*/ 2147483647 w 389"/>
              <a:gd name="T5" fmla="*/ 2147483647 h 177"/>
              <a:gd name="T6" fmla="*/ 2147483647 w 389"/>
              <a:gd name="T7" fmla="*/ 2147483647 h 177"/>
              <a:gd name="T8" fmla="*/ 2147483647 w 389"/>
              <a:gd name="T9" fmla="*/ 2147483647 h 177"/>
              <a:gd name="T10" fmla="*/ 2147483647 w 389"/>
              <a:gd name="T11" fmla="*/ 2147483647 h 177"/>
              <a:gd name="T12" fmla="*/ 2147483647 w 389"/>
              <a:gd name="T13" fmla="*/ 2147483647 h 177"/>
              <a:gd name="T14" fmla="*/ 2147483647 w 389"/>
              <a:gd name="T15" fmla="*/ 2147483647 h 177"/>
              <a:gd name="T16" fmla="*/ 2147483647 w 389"/>
              <a:gd name="T17" fmla="*/ 2147483647 h 1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9"/>
              <a:gd name="T28" fmla="*/ 0 h 177"/>
              <a:gd name="T29" fmla="*/ 389 w 389"/>
              <a:gd name="T30" fmla="*/ 177 h 1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9" h="177">
                <a:moveTo>
                  <a:pt x="0" y="3"/>
                </a:moveTo>
                <a:cubicBezTo>
                  <a:pt x="0" y="3"/>
                  <a:pt x="77" y="31"/>
                  <a:pt x="97" y="41"/>
                </a:cubicBezTo>
                <a:cubicBezTo>
                  <a:pt x="117" y="51"/>
                  <a:pt x="109" y="45"/>
                  <a:pt x="118" y="63"/>
                </a:cubicBezTo>
                <a:cubicBezTo>
                  <a:pt x="127" y="81"/>
                  <a:pt x="136" y="159"/>
                  <a:pt x="149" y="149"/>
                </a:cubicBezTo>
                <a:cubicBezTo>
                  <a:pt x="162" y="139"/>
                  <a:pt x="182" y="0"/>
                  <a:pt x="197" y="5"/>
                </a:cubicBezTo>
                <a:cubicBezTo>
                  <a:pt x="212" y="10"/>
                  <a:pt x="221" y="177"/>
                  <a:pt x="237" y="177"/>
                </a:cubicBezTo>
                <a:cubicBezTo>
                  <a:pt x="253" y="177"/>
                  <a:pt x="276" y="10"/>
                  <a:pt x="293" y="5"/>
                </a:cubicBezTo>
                <a:cubicBezTo>
                  <a:pt x="310" y="0"/>
                  <a:pt x="325" y="141"/>
                  <a:pt x="341" y="149"/>
                </a:cubicBezTo>
                <a:cubicBezTo>
                  <a:pt x="357" y="157"/>
                  <a:pt x="373" y="105"/>
                  <a:pt x="389" y="53"/>
                </a:cubicBezTo>
              </a:path>
            </a:pathLst>
          </a:custGeom>
          <a:noFill/>
          <a:ln w="38100">
            <a:solidFill>
              <a:srgbClr val="0000FF">
                <a:alpha val="40000"/>
              </a:srgbClr>
            </a:solidFill>
            <a:round/>
            <a:headEnd type="triangle" w="med" len="lg"/>
            <a:tailEnd/>
          </a:ln>
        </p:spPr>
        <p:txBody>
          <a:bodyPr/>
          <a:lstStyle/>
          <a:p>
            <a:endParaRPr lang="en-US" sz="2400">
              <a:solidFill>
                <a:prstClr val="black"/>
              </a:solidFill>
            </a:endParaRPr>
          </a:p>
        </p:txBody>
      </p:sp>
      <p:sp>
        <p:nvSpPr>
          <p:cNvPr id="12" name="Cube 11"/>
          <p:cNvSpPr/>
          <p:nvPr/>
        </p:nvSpPr>
        <p:spPr>
          <a:xfrm>
            <a:off x="732125" y="2324694"/>
            <a:ext cx="272520" cy="685092"/>
          </a:xfrm>
          <a:prstGeom prst="cube">
            <a:avLst>
              <a:gd name="adj" fmla="val 31624"/>
            </a:avLst>
          </a:prstGeom>
          <a:solidFill>
            <a:srgbClr val="FFC000"/>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75"/>
          <p:cNvGrpSpPr/>
          <p:nvPr/>
        </p:nvGrpSpPr>
        <p:grpSpPr>
          <a:xfrm>
            <a:off x="1009616" y="2625522"/>
            <a:ext cx="853865" cy="229835"/>
            <a:chOff x="3201202" y="5921186"/>
            <a:chExt cx="853865" cy="229835"/>
          </a:xfrm>
        </p:grpSpPr>
        <p:sp>
          <p:nvSpPr>
            <p:cNvPr id="32" name="Freeform 97"/>
            <p:cNvSpPr>
              <a:spLocks noChangeAspect="1"/>
            </p:cNvSpPr>
            <p:nvPr/>
          </p:nvSpPr>
          <p:spPr bwMode="auto">
            <a:xfrm rot="324265" flipH="1">
              <a:off x="3239303" y="5921186"/>
              <a:ext cx="815764" cy="153634"/>
            </a:xfrm>
            <a:custGeom>
              <a:avLst/>
              <a:gdLst>
                <a:gd name="T0" fmla="*/ 0 w 389"/>
                <a:gd name="T1" fmla="*/ 2147483647 h 177"/>
                <a:gd name="T2" fmla="*/ 2147483647 w 389"/>
                <a:gd name="T3" fmla="*/ 2147483647 h 177"/>
                <a:gd name="T4" fmla="*/ 2147483647 w 389"/>
                <a:gd name="T5" fmla="*/ 2147483647 h 177"/>
                <a:gd name="T6" fmla="*/ 2147483647 w 389"/>
                <a:gd name="T7" fmla="*/ 2147483647 h 177"/>
                <a:gd name="T8" fmla="*/ 2147483647 w 389"/>
                <a:gd name="T9" fmla="*/ 2147483647 h 177"/>
                <a:gd name="T10" fmla="*/ 2147483647 w 389"/>
                <a:gd name="T11" fmla="*/ 2147483647 h 177"/>
                <a:gd name="T12" fmla="*/ 2147483647 w 389"/>
                <a:gd name="T13" fmla="*/ 2147483647 h 177"/>
                <a:gd name="T14" fmla="*/ 2147483647 w 389"/>
                <a:gd name="T15" fmla="*/ 2147483647 h 177"/>
                <a:gd name="T16" fmla="*/ 2147483647 w 389"/>
                <a:gd name="T17" fmla="*/ 2147483647 h 1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9"/>
                <a:gd name="T28" fmla="*/ 0 h 177"/>
                <a:gd name="T29" fmla="*/ 389 w 389"/>
                <a:gd name="T30" fmla="*/ 177 h 1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9" h="177">
                  <a:moveTo>
                    <a:pt x="0" y="3"/>
                  </a:moveTo>
                  <a:cubicBezTo>
                    <a:pt x="0" y="3"/>
                    <a:pt x="77" y="31"/>
                    <a:pt x="97" y="41"/>
                  </a:cubicBezTo>
                  <a:cubicBezTo>
                    <a:pt x="117" y="51"/>
                    <a:pt x="109" y="45"/>
                    <a:pt x="118" y="63"/>
                  </a:cubicBezTo>
                  <a:cubicBezTo>
                    <a:pt x="127" y="81"/>
                    <a:pt x="136" y="159"/>
                    <a:pt x="149" y="149"/>
                  </a:cubicBezTo>
                  <a:cubicBezTo>
                    <a:pt x="162" y="139"/>
                    <a:pt x="182" y="0"/>
                    <a:pt x="197" y="5"/>
                  </a:cubicBezTo>
                  <a:cubicBezTo>
                    <a:pt x="212" y="10"/>
                    <a:pt x="221" y="177"/>
                    <a:pt x="237" y="177"/>
                  </a:cubicBezTo>
                  <a:cubicBezTo>
                    <a:pt x="253" y="177"/>
                    <a:pt x="276" y="10"/>
                    <a:pt x="293" y="5"/>
                  </a:cubicBezTo>
                  <a:cubicBezTo>
                    <a:pt x="310" y="0"/>
                    <a:pt x="325" y="141"/>
                    <a:pt x="341" y="149"/>
                  </a:cubicBezTo>
                  <a:cubicBezTo>
                    <a:pt x="357" y="157"/>
                    <a:pt x="373" y="105"/>
                    <a:pt x="389" y="53"/>
                  </a:cubicBezTo>
                </a:path>
              </a:pathLst>
            </a:custGeom>
            <a:solidFill>
              <a:schemeClr val="bg1"/>
            </a:solidFill>
            <a:ln w="38100">
              <a:solidFill>
                <a:srgbClr val="FF0000">
                  <a:alpha val="40000"/>
                </a:srgbClr>
              </a:solidFill>
              <a:round/>
              <a:headEnd type="triangle" w="med" len="lg"/>
              <a:tailEnd/>
            </a:ln>
          </p:spPr>
          <p:txBody>
            <a:bodyPr/>
            <a:lstStyle/>
            <a:p>
              <a:endParaRPr lang="en-US" sz="2400">
                <a:solidFill>
                  <a:prstClr val="black"/>
                </a:solidFill>
              </a:endParaRPr>
            </a:p>
          </p:txBody>
        </p:sp>
        <p:sp>
          <p:nvSpPr>
            <p:cNvPr id="33" name="Freeform 97"/>
            <p:cNvSpPr>
              <a:spLocks noChangeAspect="1"/>
            </p:cNvSpPr>
            <p:nvPr/>
          </p:nvSpPr>
          <p:spPr bwMode="auto">
            <a:xfrm rot="324265" flipH="1">
              <a:off x="3226602" y="5959287"/>
              <a:ext cx="815764" cy="153634"/>
            </a:xfrm>
            <a:custGeom>
              <a:avLst/>
              <a:gdLst>
                <a:gd name="T0" fmla="*/ 0 w 389"/>
                <a:gd name="T1" fmla="*/ 2147483647 h 177"/>
                <a:gd name="T2" fmla="*/ 2147483647 w 389"/>
                <a:gd name="T3" fmla="*/ 2147483647 h 177"/>
                <a:gd name="T4" fmla="*/ 2147483647 w 389"/>
                <a:gd name="T5" fmla="*/ 2147483647 h 177"/>
                <a:gd name="T6" fmla="*/ 2147483647 w 389"/>
                <a:gd name="T7" fmla="*/ 2147483647 h 177"/>
                <a:gd name="T8" fmla="*/ 2147483647 w 389"/>
                <a:gd name="T9" fmla="*/ 2147483647 h 177"/>
                <a:gd name="T10" fmla="*/ 2147483647 w 389"/>
                <a:gd name="T11" fmla="*/ 2147483647 h 177"/>
                <a:gd name="T12" fmla="*/ 2147483647 w 389"/>
                <a:gd name="T13" fmla="*/ 2147483647 h 177"/>
                <a:gd name="T14" fmla="*/ 2147483647 w 389"/>
                <a:gd name="T15" fmla="*/ 2147483647 h 177"/>
                <a:gd name="T16" fmla="*/ 2147483647 w 389"/>
                <a:gd name="T17" fmla="*/ 2147483647 h 1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9"/>
                <a:gd name="T28" fmla="*/ 0 h 177"/>
                <a:gd name="T29" fmla="*/ 389 w 389"/>
                <a:gd name="T30" fmla="*/ 177 h 1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9" h="177">
                  <a:moveTo>
                    <a:pt x="0" y="3"/>
                  </a:moveTo>
                  <a:cubicBezTo>
                    <a:pt x="0" y="3"/>
                    <a:pt x="77" y="31"/>
                    <a:pt x="97" y="41"/>
                  </a:cubicBezTo>
                  <a:cubicBezTo>
                    <a:pt x="117" y="51"/>
                    <a:pt x="109" y="45"/>
                    <a:pt x="118" y="63"/>
                  </a:cubicBezTo>
                  <a:cubicBezTo>
                    <a:pt x="127" y="81"/>
                    <a:pt x="136" y="159"/>
                    <a:pt x="149" y="149"/>
                  </a:cubicBezTo>
                  <a:cubicBezTo>
                    <a:pt x="162" y="139"/>
                    <a:pt x="182" y="0"/>
                    <a:pt x="197" y="5"/>
                  </a:cubicBezTo>
                  <a:cubicBezTo>
                    <a:pt x="212" y="10"/>
                    <a:pt x="221" y="177"/>
                    <a:pt x="237" y="177"/>
                  </a:cubicBezTo>
                  <a:cubicBezTo>
                    <a:pt x="253" y="177"/>
                    <a:pt x="276" y="10"/>
                    <a:pt x="293" y="5"/>
                  </a:cubicBezTo>
                  <a:cubicBezTo>
                    <a:pt x="310" y="0"/>
                    <a:pt x="325" y="141"/>
                    <a:pt x="341" y="149"/>
                  </a:cubicBezTo>
                  <a:cubicBezTo>
                    <a:pt x="357" y="157"/>
                    <a:pt x="373" y="105"/>
                    <a:pt x="389" y="53"/>
                  </a:cubicBezTo>
                </a:path>
              </a:pathLst>
            </a:custGeom>
            <a:noFill/>
            <a:ln w="38100">
              <a:solidFill>
                <a:srgbClr val="008000">
                  <a:alpha val="40000"/>
                </a:srgbClr>
              </a:solidFill>
              <a:round/>
              <a:headEnd type="triangle" w="med" len="lg"/>
              <a:tailEnd/>
            </a:ln>
          </p:spPr>
          <p:txBody>
            <a:bodyPr/>
            <a:lstStyle/>
            <a:p>
              <a:endParaRPr lang="en-US" sz="2400">
                <a:solidFill>
                  <a:prstClr val="black"/>
                </a:solidFill>
              </a:endParaRPr>
            </a:p>
          </p:txBody>
        </p:sp>
        <p:sp>
          <p:nvSpPr>
            <p:cNvPr id="34" name="Freeform 97"/>
            <p:cNvSpPr>
              <a:spLocks noChangeAspect="1"/>
            </p:cNvSpPr>
            <p:nvPr/>
          </p:nvSpPr>
          <p:spPr bwMode="auto">
            <a:xfrm rot="324265" flipH="1">
              <a:off x="3201202" y="5997387"/>
              <a:ext cx="815764" cy="153634"/>
            </a:xfrm>
            <a:custGeom>
              <a:avLst/>
              <a:gdLst>
                <a:gd name="T0" fmla="*/ 0 w 389"/>
                <a:gd name="T1" fmla="*/ 2147483647 h 177"/>
                <a:gd name="T2" fmla="*/ 2147483647 w 389"/>
                <a:gd name="T3" fmla="*/ 2147483647 h 177"/>
                <a:gd name="T4" fmla="*/ 2147483647 w 389"/>
                <a:gd name="T5" fmla="*/ 2147483647 h 177"/>
                <a:gd name="T6" fmla="*/ 2147483647 w 389"/>
                <a:gd name="T7" fmla="*/ 2147483647 h 177"/>
                <a:gd name="T8" fmla="*/ 2147483647 w 389"/>
                <a:gd name="T9" fmla="*/ 2147483647 h 177"/>
                <a:gd name="T10" fmla="*/ 2147483647 w 389"/>
                <a:gd name="T11" fmla="*/ 2147483647 h 177"/>
                <a:gd name="T12" fmla="*/ 2147483647 w 389"/>
                <a:gd name="T13" fmla="*/ 2147483647 h 177"/>
                <a:gd name="T14" fmla="*/ 2147483647 w 389"/>
                <a:gd name="T15" fmla="*/ 2147483647 h 177"/>
                <a:gd name="T16" fmla="*/ 2147483647 w 389"/>
                <a:gd name="T17" fmla="*/ 2147483647 h 1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9"/>
                <a:gd name="T28" fmla="*/ 0 h 177"/>
                <a:gd name="T29" fmla="*/ 389 w 389"/>
                <a:gd name="T30" fmla="*/ 177 h 1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9" h="177">
                  <a:moveTo>
                    <a:pt x="0" y="3"/>
                  </a:moveTo>
                  <a:cubicBezTo>
                    <a:pt x="0" y="3"/>
                    <a:pt x="77" y="31"/>
                    <a:pt x="97" y="41"/>
                  </a:cubicBezTo>
                  <a:cubicBezTo>
                    <a:pt x="117" y="51"/>
                    <a:pt x="109" y="45"/>
                    <a:pt x="118" y="63"/>
                  </a:cubicBezTo>
                  <a:cubicBezTo>
                    <a:pt x="127" y="81"/>
                    <a:pt x="136" y="159"/>
                    <a:pt x="149" y="149"/>
                  </a:cubicBezTo>
                  <a:cubicBezTo>
                    <a:pt x="162" y="139"/>
                    <a:pt x="182" y="0"/>
                    <a:pt x="197" y="5"/>
                  </a:cubicBezTo>
                  <a:cubicBezTo>
                    <a:pt x="212" y="10"/>
                    <a:pt x="221" y="177"/>
                    <a:pt x="237" y="177"/>
                  </a:cubicBezTo>
                  <a:cubicBezTo>
                    <a:pt x="253" y="177"/>
                    <a:pt x="276" y="10"/>
                    <a:pt x="293" y="5"/>
                  </a:cubicBezTo>
                  <a:cubicBezTo>
                    <a:pt x="310" y="0"/>
                    <a:pt x="325" y="141"/>
                    <a:pt x="341" y="149"/>
                  </a:cubicBezTo>
                  <a:cubicBezTo>
                    <a:pt x="357" y="157"/>
                    <a:pt x="373" y="105"/>
                    <a:pt x="389" y="53"/>
                  </a:cubicBezTo>
                </a:path>
              </a:pathLst>
            </a:custGeom>
            <a:noFill/>
            <a:ln w="38100">
              <a:solidFill>
                <a:srgbClr val="0000FF">
                  <a:alpha val="40000"/>
                </a:srgbClr>
              </a:solidFill>
              <a:round/>
              <a:headEnd type="triangle" w="med" len="lg"/>
              <a:tailEnd/>
            </a:ln>
          </p:spPr>
          <p:txBody>
            <a:bodyPr/>
            <a:lstStyle/>
            <a:p>
              <a:endParaRPr lang="en-US" sz="2400">
                <a:solidFill>
                  <a:prstClr val="black"/>
                </a:solidFill>
              </a:endParaRPr>
            </a:p>
          </p:txBody>
        </p:sp>
      </p:grpSp>
      <p:sp>
        <p:nvSpPr>
          <p:cNvPr id="35" name="Cube 34"/>
          <p:cNvSpPr/>
          <p:nvPr/>
        </p:nvSpPr>
        <p:spPr>
          <a:xfrm>
            <a:off x="1880945" y="2290283"/>
            <a:ext cx="603660" cy="685092"/>
          </a:xfrm>
          <a:prstGeom prst="cube">
            <a:avLst/>
          </a:prstGeom>
          <a:solidFill>
            <a:schemeClr val="bg1">
              <a:lumMod val="75000"/>
            </a:schemeClr>
          </a:solidFill>
          <a:ln w="0">
            <a:solidFill>
              <a:schemeClr val="tx1"/>
            </a:solidFill>
          </a:ln>
          <a:scene3d>
            <a:camera prst="orthographicFront"/>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97"/>
          <p:cNvSpPr>
            <a:spLocks noChangeAspect="1"/>
          </p:cNvSpPr>
          <p:nvPr/>
        </p:nvSpPr>
        <p:spPr bwMode="auto">
          <a:xfrm rot="324265" flipH="1">
            <a:off x="2562597" y="2615454"/>
            <a:ext cx="815764" cy="153634"/>
          </a:xfrm>
          <a:custGeom>
            <a:avLst/>
            <a:gdLst>
              <a:gd name="T0" fmla="*/ 0 w 389"/>
              <a:gd name="T1" fmla="*/ 2147483647 h 177"/>
              <a:gd name="T2" fmla="*/ 2147483647 w 389"/>
              <a:gd name="T3" fmla="*/ 2147483647 h 177"/>
              <a:gd name="T4" fmla="*/ 2147483647 w 389"/>
              <a:gd name="T5" fmla="*/ 2147483647 h 177"/>
              <a:gd name="T6" fmla="*/ 2147483647 w 389"/>
              <a:gd name="T7" fmla="*/ 2147483647 h 177"/>
              <a:gd name="T8" fmla="*/ 2147483647 w 389"/>
              <a:gd name="T9" fmla="*/ 2147483647 h 177"/>
              <a:gd name="T10" fmla="*/ 2147483647 w 389"/>
              <a:gd name="T11" fmla="*/ 2147483647 h 177"/>
              <a:gd name="T12" fmla="*/ 2147483647 w 389"/>
              <a:gd name="T13" fmla="*/ 2147483647 h 177"/>
              <a:gd name="T14" fmla="*/ 2147483647 w 389"/>
              <a:gd name="T15" fmla="*/ 2147483647 h 177"/>
              <a:gd name="T16" fmla="*/ 2147483647 w 389"/>
              <a:gd name="T17" fmla="*/ 2147483647 h 1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9"/>
              <a:gd name="T28" fmla="*/ 0 h 177"/>
              <a:gd name="T29" fmla="*/ 389 w 389"/>
              <a:gd name="T30" fmla="*/ 177 h 1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9" h="177">
                <a:moveTo>
                  <a:pt x="0" y="3"/>
                </a:moveTo>
                <a:cubicBezTo>
                  <a:pt x="0" y="3"/>
                  <a:pt x="77" y="31"/>
                  <a:pt x="97" y="41"/>
                </a:cubicBezTo>
                <a:cubicBezTo>
                  <a:pt x="117" y="51"/>
                  <a:pt x="109" y="45"/>
                  <a:pt x="118" y="63"/>
                </a:cubicBezTo>
                <a:cubicBezTo>
                  <a:pt x="127" y="81"/>
                  <a:pt x="136" y="159"/>
                  <a:pt x="149" y="149"/>
                </a:cubicBezTo>
                <a:cubicBezTo>
                  <a:pt x="162" y="139"/>
                  <a:pt x="182" y="0"/>
                  <a:pt x="197" y="5"/>
                </a:cubicBezTo>
                <a:cubicBezTo>
                  <a:pt x="212" y="10"/>
                  <a:pt x="221" y="177"/>
                  <a:pt x="237" y="177"/>
                </a:cubicBezTo>
                <a:cubicBezTo>
                  <a:pt x="253" y="177"/>
                  <a:pt x="276" y="10"/>
                  <a:pt x="293" y="5"/>
                </a:cubicBezTo>
                <a:cubicBezTo>
                  <a:pt x="310" y="0"/>
                  <a:pt x="325" y="141"/>
                  <a:pt x="341" y="149"/>
                </a:cubicBezTo>
                <a:cubicBezTo>
                  <a:pt x="357" y="157"/>
                  <a:pt x="373" y="105"/>
                  <a:pt x="389" y="53"/>
                </a:cubicBezTo>
              </a:path>
            </a:pathLst>
          </a:custGeom>
          <a:solidFill>
            <a:schemeClr val="bg1"/>
          </a:solidFill>
          <a:ln w="38100">
            <a:solidFill>
              <a:srgbClr val="FF0000">
                <a:alpha val="40000"/>
              </a:srgbClr>
            </a:solidFill>
            <a:round/>
            <a:headEnd type="triangle" w="med" len="lg"/>
            <a:tailEnd/>
          </a:ln>
        </p:spPr>
        <p:txBody>
          <a:bodyPr/>
          <a:lstStyle/>
          <a:p>
            <a:endParaRPr lang="en-US" sz="2400">
              <a:solidFill>
                <a:prstClr val="black"/>
              </a:solidFill>
            </a:endParaRPr>
          </a:p>
        </p:txBody>
      </p:sp>
      <p:sp>
        <p:nvSpPr>
          <p:cNvPr id="39" name="TextBox 38"/>
          <p:cNvSpPr txBox="1"/>
          <p:nvPr/>
        </p:nvSpPr>
        <p:spPr>
          <a:xfrm>
            <a:off x="3200199" y="1892067"/>
            <a:ext cx="1206297" cy="400110"/>
          </a:xfrm>
          <a:prstGeom prst="rect">
            <a:avLst/>
          </a:prstGeom>
          <a:noFill/>
        </p:spPr>
        <p:txBody>
          <a:bodyPr wrap="square" rtlCol="0">
            <a:spAutoFit/>
          </a:bodyPr>
          <a:lstStyle/>
          <a:p>
            <a:pPr algn="ctr"/>
            <a:r>
              <a:rPr lang="en-US" sz="2000" dirty="0" smtClean="0"/>
              <a:t>Detector</a:t>
            </a:r>
            <a:endParaRPr lang="en-US" sz="2000" dirty="0"/>
          </a:p>
        </p:txBody>
      </p:sp>
      <p:grpSp>
        <p:nvGrpSpPr>
          <p:cNvPr id="40" name="Group 39"/>
          <p:cNvGrpSpPr/>
          <p:nvPr/>
        </p:nvGrpSpPr>
        <p:grpSpPr>
          <a:xfrm>
            <a:off x="1621739" y="1073094"/>
            <a:ext cx="2252561" cy="1160739"/>
            <a:chOff x="4617732" y="2466617"/>
            <a:chExt cx="2252561" cy="1160739"/>
          </a:xfrm>
        </p:grpSpPr>
        <p:sp>
          <p:nvSpPr>
            <p:cNvPr id="42" name="Freeform 41"/>
            <p:cNvSpPr/>
            <p:nvPr/>
          </p:nvSpPr>
          <p:spPr>
            <a:xfrm rot="18699510">
              <a:off x="6136668" y="3197267"/>
              <a:ext cx="155574" cy="704604"/>
            </a:xfrm>
            <a:custGeom>
              <a:avLst/>
              <a:gdLst>
                <a:gd name="connsiteX0" fmla="*/ 52784 w 155574"/>
                <a:gd name="connsiteY0" fmla="*/ 609600 h 609600"/>
                <a:gd name="connsiteX1" fmla="*/ 14684 w 155574"/>
                <a:gd name="connsiteY1" fmla="*/ 426244 h 609600"/>
                <a:gd name="connsiteX2" fmla="*/ 140890 w 155574"/>
                <a:gd name="connsiteY2" fmla="*/ 216694 h 609600"/>
                <a:gd name="connsiteX3" fmla="*/ 102790 w 155574"/>
                <a:gd name="connsiteY3" fmla="*/ 0 h 609600"/>
              </a:gdLst>
              <a:ahLst/>
              <a:cxnLst>
                <a:cxn ang="0">
                  <a:pos x="connsiteX0" y="connsiteY0"/>
                </a:cxn>
                <a:cxn ang="0">
                  <a:pos x="connsiteX1" y="connsiteY1"/>
                </a:cxn>
                <a:cxn ang="0">
                  <a:pos x="connsiteX2" y="connsiteY2"/>
                </a:cxn>
                <a:cxn ang="0">
                  <a:pos x="connsiteX3" y="connsiteY3"/>
                </a:cxn>
              </a:cxnLst>
              <a:rect l="l" t="t" r="r" b="b"/>
              <a:pathLst>
                <a:path w="155574" h="609600">
                  <a:moveTo>
                    <a:pt x="52784" y="609600"/>
                  </a:moveTo>
                  <a:cubicBezTo>
                    <a:pt x="26392" y="550664"/>
                    <a:pt x="0" y="491728"/>
                    <a:pt x="14684" y="426244"/>
                  </a:cubicBezTo>
                  <a:cubicBezTo>
                    <a:pt x="29368" y="360760"/>
                    <a:pt x="126206" y="287735"/>
                    <a:pt x="140890" y="216694"/>
                  </a:cubicBezTo>
                  <a:cubicBezTo>
                    <a:pt x="155574" y="145653"/>
                    <a:pt x="129182" y="72826"/>
                    <a:pt x="102790" y="0"/>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Freeform 40"/>
            <p:cNvSpPr/>
            <p:nvPr/>
          </p:nvSpPr>
          <p:spPr>
            <a:xfrm>
              <a:off x="4617732" y="3083983"/>
              <a:ext cx="984969" cy="84667"/>
            </a:xfrm>
            <a:custGeom>
              <a:avLst/>
              <a:gdLst>
                <a:gd name="connsiteX0" fmla="*/ 0 w 596900"/>
                <a:gd name="connsiteY0" fmla="*/ 0 h 84667"/>
                <a:gd name="connsiteX1" fmla="*/ 165100 w 596900"/>
                <a:gd name="connsiteY1" fmla="*/ 76200 h 84667"/>
                <a:gd name="connsiteX2" fmla="*/ 457200 w 596900"/>
                <a:gd name="connsiteY2" fmla="*/ 50800 h 84667"/>
                <a:gd name="connsiteX3" fmla="*/ 596900 w 596900"/>
                <a:gd name="connsiteY3" fmla="*/ 0 h 84667"/>
              </a:gdLst>
              <a:ahLst/>
              <a:cxnLst>
                <a:cxn ang="0">
                  <a:pos x="connsiteX0" y="connsiteY0"/>
                </a:cxn>
                <a:cxn ang="0">
                  <a:pos x="connsiteX1" y="connsiteY1"/>
                </a:cxn>
                <a:cxn ang="0">
                  <a:pos x="connsiteX2" y="connsiteY2"/>
                </a:cxn>
                <a:cxn ang="0">
                  <a:pos x="connsiteX3" y="connsiteY3"/>
                </a:cxn>
              </a:cxnLst>
              <a:rect l="l" t="t" r="r" b="b"/>
              <a:pathLst>
                <a:path w="596900" h="84667">
                  <a:moveTo>
                    <a:pt x="0" y="0"/>
                  </a:moveTo>
                  <a:cubicBezTo>
                    <a:pt x="44450" y="33866"/>
                    <a:pt x="88900" y="67733"/>
                    <a:pt x="165100" y="76200"/>
                  </a:cubicBezTo>
                  <a:cubicBezTo>
                    <a:pt x="241300" y="84667"/>
                    <a:pt x="385233" y="63500"/>
                    <a:pt x="457200" y="50800"/>
                  </a:cubicBezTo>
                  <a:cubicBezTo>
                    <a:pt x="529167" y="38100"/>
                    <a:pt x="563033" y="19050"/>
                    <a:pt x="596900" y="0"/>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44" name="Picture 2" descr="http://4.bp.blogspot.com/-NDdcfETBV4o/UHIwVHq0BtI/AAAAAAAAA7k/yX3-zBS1LHY/s1600/clock+-+Simply+Samad.png"/>
            <p:cNvPicPr>
              <a:picLocks noChangeAspect="1" noChangeArrowheads="1"/>
            </p:cNvPicPr>
            <p:nvPr/>
          </p:nvPicPr>
          <p:blipFill>
            <a:blip r:embed="rId2" cstate="print"/>
            <a:srcRect/>
            <a:stretch>
              <a:fillRect/>
            </a:stretch>
          </p:blipFill>
          <p:spPr bwMode="auto">
            <a:xfrm>
              <a:off x="5380417" y="2466617"/>
              <a:ext cx="876300" cy="876300"/>
            </a:xfrm>
            <a:prstGeom prst="rect">
              <a:avLst/>
            </a:prstGeom>
            <a:noFill/>
          </p:spPr>
        </p:pic>
        <p:sp>
          <p:nvSpPr>
            <p:cNvPr id="45" name="TextBox 44"/>
            <p:cNvSpPr txBox="1"/>
            <p:nvPr/>
          </p:nvSpPr>
          <p:spPr>
            <a:xfrm>
              <a:off x="5966472" y="2665915"/>
              <a:ext cx="903821" cy="400110"/>
            </a:xfrm>
            <a:prstGeom prst="rect">
              <a:avLst/>
            </a:prstGeom>
            <a:noFill/>
          </p:spPr>
          <p:txBody>
            <a:bodyPr wrap="square" rtlCol="0">
              <a:spAutoFit/>
            </a:bodyPr>
            <a:lstStyle/>
            <a:p>
              <a:pPr algn="ctr"/>
              <a:r>
                <a:rPr lang="en-US" sz="2000" dirty="0" smtClean="0"/>
                <a:t>Clock</a:t>
              </a:r>
              <a:endParaRPr lang="en-US" sz="2000" dirty="0"/>
            </a:p>
          </p:txBody>
        </p:sp>
      </p:grpSp>
      <p:sp>
        <p:nvSpPr>
          <p:cNvPr id="15" name="Cube 14"/>
          <p:cNvSpPr/>
          <p:nvPr/>
        </p:nvSpPr>
        <p:spPr>
          <a:xfrm>
            <a:off x="3392241" y="2277931"/>
            <a:ext cx="603660" cy="685092"/>
          </a:xfrm>
          <a:prstGeom prst="cube">
            <a:avLst/>
          </a:prstGeom>
          <a:solidFill>
            <a:schemeClr val="accent2"/>
          </a:solidFill>
          <a:ln w="0">
            <a:solidFill>
              <a:schemeClr val="tx1"/>
            </a:solidFill>
          </a:ln>
          <a:scene3d>
            <a:camera prst="orthographicFront"/>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65661" y="1481859"/>
            <a:ext cx="4391251" cy="4500972"/>
            <a:chOff x="4564063" y="828729"/>
            <a:chExt cx="4391251" cy="4500972"/>
          </a:xfrm>
        </p:grpSpPr>
        <p:pic>
          <p:nvPicPr>
            <p:cNvPr id="106499"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724400" y="828729"/>
              <a:ext cx="4230914" cy="450097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61" name="TextBox 60"/>
            <p:cNvSpPr txBox="1"/>
            <p:nvPr/>
          </p:nvSpPr>
          <p:spPr>
            <a:xfrm>
              <a:off x="4564063" y="3908425"/>
              <a:ext cx="575377" cy="461665"/>
            </a:xfrm>
            <a:prstGeom prst="rect">
              <a:avLst/>
            </a:prstGeom>
            <a:noFill/>
          </p:spPr>
          <p:txBody>
            <a:bodyPr wrap="square" rtlCol="0">
              <a:spAutoFit/>
            </a:bodyPr>
            <a:lstStyle/>
            <a:p>
              <a:pPr algn="ctr"/>
              <a:r>
                <a:rPr lang="en-US" sz="2400" b="1" dirty="0" smtClean="0">
                  <a:solidFill>
                    <a:srgbClr val="FF0000"/>
                  </a:solidFill>
                </a:rPr>
                <a:t>(1)</a:t>
              </a:r>
              <a:endParaRPr lang="en-US" sz="2400" b="1" dirty="0">
                <a:solidFill>
                  <a:srgbClr val="FF0000"/>
                </a:solidFill>
              </a:endParaRPr>
            </a:p>
          </p:txBody>
        </p:sp>
        <p:sp>
          <p:nvSpPr>
            <p:cNvPr id="62" name="TextBox 61"/>
            <p:cNvSpPr txBox="1"/>
            <p:nvPr/>
          </p:nvSpPr>
          <p:spPr>
            <a:xfrm>
              <a:off x="6212834" y="4066687"/>
              <a:ext cx="575377" cy="461665"/>
            </a:xfrm>
            <a:prstGeom prst="rect">
              <a:avLst/>
            </a:prstGeom>
            <a:noFill/>
          </p:spPr>
          <p:txBody>
            <a:bodyPr wrap="square" rtlCol="0">
              <a:spAutoFit/>
            </a:bodyPr>
            <a:lstStyle/>
            <a:p>
              <a:pPr algn="ctr"/>
              <a:r>
                <a:rPr lang="en-US" sz="2400" b="1" dirty="0" smtClean="0">
                  <a:solidFill>
                    <a:srgbClr val="FF0000"/>
                  </a:solidFill>
                </a:rPr>
                <a:t>(2)</a:t>
              </a:r>
              <a:endParaRPr lang="en-US" sz="2400" b="1" dirty="0">
                <a:solidFill>
                  <a:srgbClr val="FF0000"/>
                </a:solidFill>
              </a:endParaRPr>
            </a:p>
          </p:txBody>
        </p:sp>
        <p:sp>
          <p:nvSpPr>
            <p:cNvPr id="63" name="TextBox 62"/>
            <p:cNvSpPr txBox="1"/>
            <p:nvPr/>
          </p:nvSpPr>
          <p:spPr>
            <a:xfrm>
              <a:off x="7344828" y="1570628"/>
              <a:ext cx="575377" cy="461665"/>
            </a:xfrm>
            <a:prstGeom prst="rect">
              <a:avLst/>
            </a:prstGeom>
            <a:noFill/>
          </p:spPr>
          <p:txBody>
            <a:bodyPr wrap="square" rtlCol="0">
              <a:spAutoFit/>
            </a:bodyPr>
            <a:lstStyle/>
            <a:p>
              <a:pPr algn="ctr"/>
              <a:r>
                <a:rPr lang="en-US" sz="2400" b="1" dirty="0" smtClean="0">
                  <a:solidFill>
                    <a:srgbClr val="FF0000"/>
                  </a:solidFill>
                </a:rPr>
                <a:t>(3)</a:t>
              </a:r>
              <a:endParaRPr lang="en-US" sz="2400" b="1" dirty="0">
                <a:solidFill>
                  <a:srgbClr val="FF0000"/>
                </a:solidFill>
              </a:endParaRPr>
            </a:p>
          </p:txBody>
        </p:sp>
        <p:sp>
          <p:nvSpPr>
            <p:cNvPr id="64" name="TextBox 63"/>
            <p:cNvSpPr txBox="1"/>
            <p:nvPr/>
          </p:nvSpPr>
          <p:spPr>
            <a:xfrm>
              <a:off x="5305571" y="1049579"/>
              <a:ext cx="575377" cy="461665"/>
            </a:xfrm>
            <a:prstGeom prst="rect">
              <a:avLst/>
            </a:prstGeom>
            <a:noFill/>
          </p:spPr>
          <p:txBody>
            <a:bodyPr wrap="square" rtlCol="0">
              <a:spAutoFit/>
            </a:bodyPr>
            <a:lstStyle/>
            <a:p>
              <a:pPr algn="ctr"/>
              <a:r>
                <a:rPr lang="en-US" sz="2400" b="1" dirty="0" smtClean="0">
                  <a:solidFill>
                    <a:srgbClr val="FF0000"/>
                  </a:solidFill>
                </a:rPr>
                <a:t>(4)</a:t>
              </a:r>
              <a:endParaRPr lang="en-US" sz="2400" b="1" dirty="0">
                <a:solidFill>
                  <a:srgbClr val="FF0000"/>
                </a:solidFill>
              </a:endParaRPr>
            </a:p>
          </p:txBody>
        </p:sp>
      </p:grpSp>
      <p:sp>
        <p:nvSpPr>
          <p:cNvPr id="57" name="TextBox 56"/>
          <p:cNvSpPr txBox="1"/>
          <p:nvPr/>
        </p:nvSpPr>
        <p:spPr>
          <a:xfrm>
            <a:off x="256783" y="4084322"/>
            <a:ext cx="3967350" cy="2451953"/>
          </a:xfrm>
          <a:prstGeom prst="rect">
            <a:avLst/>
          </a:prstGeom>
          <a:noFill/>
        </p:spPr>
        <p:txBody>
          <a:bodyPr wrap="square" rtlCol="0">
            <a:spAutoFit/>
          </a:bodyPr>
          <a:lstStyle/>
          <a:p>
            <a:pPr>
              <a:spcAft>
                <a:spcPts val="1000"/>
              </a:spcAft>
            </a:pPr>
            <a:r>
              <a:rPr lang="en-US" sz="2400" dirty="0" smtClean="0">
                <a:solidFill>
                  <a:srgbClr val="FF0000"/>
                </a:solidFill>
              </a:rPr>
              <a:t>1)  </a:t>
            </a:r>
            <a:r>
              <a:rPr lang="en-US" sz="2400" dirty="0" smtClean="0"/>
              <a:t>Pulsed excitation</a:t>
            </a:r>
          </a:p>
          <a:p>
            <a:pPr>
              <a:spcAft>
                <a:spcPts val="1000"/>
              </a:spcAft>
            </a:pPr>
            <a:r>
              <a:rPr lang="en-US" sz="2400" dirty="0" smtClean="0">
                <a:solidFill>
                  <a:srgbClr val="FF0000"/>
                </a:solidFill>
              </a:rPr>
              <a:t>2)  </a:t>
            </a:r>
            <a:r>
              <a:rPr lang="en-US" sz="2400" dirty="0" smtClean="0"/>
              <a:t>Sample excitation/emission</a:t>
            </a:r>
          </a:p>
          <a:p>
            <a:pPr>
              <a:spcAft>
                <a:spcPts val="1000"/>
              </a:spcAft>
            </a:pPr>
            <a:r>
              <a:rPr lang="en-US" sz="2400" dirty="0" smtClean="0">
                <a:solidFill>
                  <a:srgbClr val="FF0000"/>
                </a:solidFill>
              </a:rPr>
              <a:t>3)  </a:t>
            </a:r>
            <a:r>
              <a:rPr lang="en-US" sz="2400" dirty="0" err="1" smtClean="0"/>
              <a:t>Monochromator</a:t>
            </a:r>
            <a:endParaRPr lang="en-US" sz="2400" dirty="0" smtClean="0"/>
          </a:p>
          <a:p>
            <a:pPr>
              <a:spcAft>
                <a:spcPts val="1000"/>
              </a:spcAft>
            </a:pPr>
            <a:r>
              <a:rPr lang="en-US" sz="2400" dirty="0" smtClean="0">
                <a:solidFill>
                  <a:srgbClr val="FF0000"/>
                </a:solidFill>
              </a:rPr>
              <a:t>4)  </a:t>
            </a:r>
            <a:r>
              <a:rPr lang="en-US" sz="2400" dirty="0" smtClean="0"/>
              <a:t>Detector signal</a:t>
            </a:r>
          </a:p>
          <a:p>
            <a:pPr>
              <a:spcAft>
                <a:spcPts val="1000"/>
              </a:spcAft>
            </a:pPr>
            <a:r>
              <a:rPr lang="en-US" sz="2400" dirty="0" smtClean="0">
                <a:solidFill>
                  <a:srgbClr val="FF0000"/>
                </a:solidFill>
              </a:rPr>
              <a:t>5)  </a:t>
            </a:r>
            <a:r>
              <a:rPr lang="en-US" sz="2400" dirty="0" smtClean="0"/>
              <a:t>Plot Signal vs. Time</a:t>
            </a:r>
            <a:endParaRPr lang="en-US" sz="2400" dirty="0"/>
          </a:p>
        </p:txBody>
      </p:sp>
    </p:spTree>
    <p:extLst>
      <p:ext uri="{BB962C8B-B14F-4D97-AF65-F5344CB8AC3E}">
        <p14:creationId xmlns="" xmlns:p14="http://schemas.microsoft.com/office/powerpoint/2010/main" val="3240578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457200" y="3175"/>
            <a:ext cx="8229600" cy="914400"/>
          </a:xfrm>
          <a:prstGeom prst="rect">
            <a:avLst/>
          </a:prstGeom>
          <a:noFill/>
          <a:ln w="9525">
            <a:noFill/>
            <a:miter lim="800000"/>
            <a:headEnd/>
            <a:tailEnd/>
          </a:ln>
        </p:spPr>
        <p:txBody>
          <a:bodyPr anchor="ctr"/>
          <a:lstStyle/>
          <a:p>
            <a:pPr algn="ctr"/>
            <a:r>
              <a:rPr lang="en-US" sz="3200" b="1" u="sng" dirty="0" smtClean="0">
                <a:solidFill>
                  <a:schemeClr val="tx2"/>
                </a:solidFill>
              </a:rPr>
              <a:t>Time-resolved Emission</a:t>
            </a:r>
            <a:endParaRPr lang="en-US" sz="3200" b="1" u="sng" dirty="0">
              <a:solidFill>
                <a:schemeClr val="tx2"/>
              </a:solidFill>
            </a:endParaRPr>
          </a:p>
        </p:txBody>
      </p:sp>
      <p:sp>
        <p:nvSpPr>
          <p:cNvPr id="8" name="TextBox 7"/>
          <p:cNvSpPr txBox="1"/>
          <p:nvPr/>
        </p:nvSpPr>
        <p:spPr>
          <a:xfrm>
            <a:off x="5098488" y="1579440"/>
            <a:ext cx="3906984" cy="461665"/>
          </a:xfrm>
          <a:prstGeom prst="rect">
            <a:avLst/>
          </a:prstGeom>
          <a:noFill/>
        </p:spPr>
        <p:txBody>
          <a:bodyPr wrap="square" rtlCol="0">
            <a:spAutoFit/>
          </a:bodyPr>
          <a:lstStyle/>
          <a:p>
            <a:pPr algn="ctr"/>
            <a:r>
              <a:rPr lang="en-US" sz="2400" dirty="0" smtClean="0"/>
              <a:t>Intensity vs. Time</a:t>
            </a:r>
            <a:endParaRPr lang="en-US" sz="2400" dirty="0"/>
          </a:p>
        </p:txBody>
      </p:sp>
      <p:sp>
        <p:nvSpPr>
          <p:cNvPr id="47" name="TextBox 46"/>
          <p:cNvSpPr txBox="1"/>
          <p:nvPr/>
        </p:nvSpPr>
        <p:spPr>
          <a:xfrm>
            <a:off x="486679" y="6330229"/>
            <a:ext cx="8157102" cy="461665"/>
          </a:xfrm>
          <a:prstGeom prst="rect">
            <a:avLst/>
          </a:prstGeom>
          <a:noFill/>
        </p:spPr>
        <p:txBody>
          <a:bodyPr wrap="square" rtlCol="0">
            <a:spAutoFit/>
          </a:bodyPr>
          <a:lstStyle/>
          <a:p>
            <a:pPr algn="ctr"/>
            <a:r>
              <a:rPr lang="en-US" sz="2400" b="1" dirty="0" smtClean="0"/>
              <a:t>Information about emission lifetimes.</a:t>
            </a:r>
            <a:endParaRPr lang="en-US" sz="2400" b="1" dirty="0"/>
          </a:p>
        </p:txBody>
      </p:sp>
      <p:grpSp>
        <p:nvGrpSpPr>
          <p:cNvPr id="42" name="Group 41"/>
          <p:cNvGrpSpPr/>
          <p:nvPr/>
        </p:nvGrpSpPr>
        <p:grpSpPr>
          <a:xfrm>
            <a:off x="492083" y="2901172"/>
            <a:ext cx="3691995" cy="2747771"/>
            <a:chOff x="492083" y="2901172"/>
            <a:chExt cx="3691995" cy="2747771"/>
          </a:xfrm>
        </p:grpSpPr>
        <p:grpSp>
          <p:nvGrpSpPr>
            <p:cNvPr id="3" name="Group 65"/>
            <p:cNvGrpSpPr/>
            <p:nvPr/>
          </p:nvGrpSpPr>
          <p:grpSpPr>
            <a:xfrm>
              <a:off x="492083" y="2901172"/>
              <a:ext cx="3636578" cy="2747771"/>
              <a:chOff x="561349" y="3409581"/>
              <a:chExt cx="2874603" cy="2172028"/>
            </a:xfrm>
          </p:grpSpPr>
          <p:sp>
            <p:nvSpPr>
              <p:cNvPr id="50" name="Line 6"/>
              <p:cNvSpPr>
                <a:spLocks noChangeShapeType="1"/>
              </p:cNvSpPr>
              <p:nvPr/>
            </p:nvSpPr>
            <p:spPr bwMode="auto">
              <a:xfrm>
                <a:off x="1928259" y="5355803"/>
                <a:ext cx="1507693" cy="0"/>
              </a:xfrm>
              <a:prstGeom prst="line">
                <a:avLst/>
              </a:prstGeom>
              <a:noFill/>
              <a:ln w="28575">
                <a:solidFill>
                  <a:schemeClr val="tx1"/>
                </a:solidFill>
                <a:round/>
                <a:headEnd/>
                <a:tailEnd/>
              </a:ln>
              <a:effectLst/>
            </p:spPr>
            <p:txBody>
              <a:bodyPr wrap="none" anchor="ctr"/>
              <a:lstStyle/>
              <a:p>
                <a:endParaRPr lang="en-US"/>
              </a:p>
            </p:txBody>
          </p:sp>
          <p:sp>
            <p:nvSpPr>
              <p:cNvPr id="51" name="Line 7"/>
              <p:cNvSpPr>
                <a:spLocks noChangeShapeType="1"/>
              </p:cNvSpPr>
              <p:nvPr/>
            </p:nvSpPr>
            <p:spPr bwMode="auto">
              <a:xfrm>
                <a:off x="1852059" y="3593909"/>
                <a:ext cx="1547405" cy="0"/>
              </a:xfrm>
              <a:prstGeom prst="line">
                <a:avLst/>
              </a:prstGeom>
              <a:noFill/>
              <a:ln w="28575">
                <a:solidFill>
                  <a:schemeClr val="tx1"/>
                </a:solidFill>
                <a:round/>
                <a:headEnd/>
                <a:tailEnd/>
              </a:ln>
              <a:effectLst/>
            </p:spPr>
            <p:txBody>
              <a:bodyPr wrap="none" anchor="ctr"/>
              <a:lstStyle/>
              <a:p>
                <a:endParaRPr lang="en-US"/>
              </a:p>
            </p:txBody>
          </p:sp>
          <p:sp>
            <p:nvSpPr>
              <p:cNvPr id="52" name="Text Box 10"/>
              <p:cNvSpPr txBox="1">
                <a:spLocks noChangeArrowheads="1"/>
              </p:cNvSpPr>
              <p:nvPr/>
            </p:nvSpPr>
            <p:spPr bwMode="auto">
              <a:xfrm>
                <a:off x="1646290" y="5181499"/>
                <a:ext cx="396262" cy="400110"/>
              </a:xfrm>
              <a:prstGeom prst="rect">
                <a:avLst/>
              </a:prstGeom>
              <a:noFill/>
              <a:ln w="9525" algn="ctr">
                <a:noFill/>
                <a:miter lim="800000"/>
                <a:headEnd/>
                <a:tailEnd/>
              </a:ln>
              <a:effectLst/>
            </p:spPr>
            <p:txBody>
              <a:bodyPr wrap="none">
                <a:spAutoFit/>
              </a:bodyPr>
              <a:lstStyle/>
              <a:p>
                <a:r>
                  <a:rPr lang="en-US" sz="2000" i="0" dirty="0" smtClean="0"/>
                  <a:t>S</a:t>
                </a:r>
                <a:r>
                  <a:rPr lang="en-US" sz="2000" i="0" baseline="-25000" dirty="0" smtClean="0"/>
                  <a:t>0</a:t>
                </a:r>
                <a:endParaRPr lang="en-US" sz="2000" i="0" baseline="-25000" dirty="0"/>
              </a:p>
            </p:txBody>
          </p:sp>
          <p:sp>
            <p:nvSpPr>
              <p:cNvPr id="53" name="Text Box 11"/>
              <p:cNvSpPr txBox="1">
                <a:spLocks noChangeArrowheads="1"/>
              </p:cNvSpPr>
              <p:nvPr/>
            </p:nvSpPr>
            <p:spPr bwMode="auto">
              <a:xfrm>
                <a:off x="1582435" y="3409581"/>
                <a:ext cx="396262" cy="400110"/>
              </a:xfrm>
              <a:prstGeom prst="rect">
                <a:avLst/>
              </a:prstGeom>
              <a:noFill/>
              <a:ln w="9525" algn="ctr">
                <a:noFill/>
                <a:miter lim="800000"/>
                <a:headEnd/>
                <a:tailEnd/>
              </a:ln>
              <a:effectLst/>
            </p:spPr>
            <p:txBody>
              <a:bodyPr wrap="none">
                <a:spAutoFit/>
              </a:bodyPr>
              <a:lstStyle/>
              <a:p>
                <a:r>
                  <a:rPr lang="en-US" sz="2000" i="0" dirty="0" smtClean="0"/>
                  <a:t>S</a:t>
                </a:r>
                <a:r>
                  <a:rPr lang="en-US" sz="2000" i="0" baseline="-25000" dirty="0" smtClean="0"/>
                  <a:t>1</a:t>
                </a:r>
                <a:endParaRPr lang="en-US" sz="2000" i="0" baseline="-25000" dirty="0"/>
              </a:p>
            </p:txBody>
          </p:sp>
          <p:cxnSp>
            <p:nvCxnSpPr>
              <p:cNvPr id="56" name="Straight Arrow Connector 55"/>
              <p:cNvCxnSpPr/>
              <p:nvPr/>
            </p:nvCxnSpPr>
            <p:spPr>
              <a:xfrm flipV="1">
                <a:off x="2158966" y="3602192"/>
                <a:ext cx="0" cy="1728703"/>
              </a:xfrm>
              <a:prstGeom prst="straightConnector1">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flipV="1">
                <a:off x="3029843" y="3639636"/>
                <a:ext cx="0" cy="1713560"/>
              </a:xfrm>
              <a:prstGeom prst="straightConnector1">
                <a:avLst/>
              </a:prstGeom>
              <a:ln w="28575">
                <a:solidFill>
                  <a:srgbClr val="008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59" name="Line 4"/>
              <p:cNvSpPr>
                <a:spLocks noChangeShapeType="1"/>
              </p:cNvSpPr>
              <p:nvPr/>
            </p:nvSpPr>
            <p:spPr bwMode="auto">
              <a:xfrm flipV="1">
                <a:off x="1200029" y="3546775"/>
                <a:ext cx="0" cy="1951388"/>
              </a:xfrm>
              <a:prstGeom prst="line">
                <a:avLst/>
              </a:prstGeom>
              <a:noFill/>
              <a:ln w="28575">
                <a:solidFill>
                  <a:schemeClr val="tx1"/>
                </a:solidFill>
                <a:round/>
                <a:headEnd type="none" w="med" len="med"/>
                <a:tailEnd type="arrow" w="med" len="med"/>
              </a:ln>
              <a:effectLst/>
            </p:spPr>
            <p:txBody>
              <a:bodyPr wrap="none" anchor="ctr"/>
              <a:lstStyle/>
              <a:p>
                <a:endParaRPr lang="en-US"/>
              </a:p>
            </p:txBody>
          </p:sp>
          <p:grpSp>
            <p:nvGrpSpPr>
              <p:cNvPr id="6" name="Group 38"/>
              <p:cNvGrpSpPr/>
              <p:nvPr/>
            </p:nvGrpSpPr>
            <p:grpSpPr>
              <a:xfrm>
                <a:off x="2620608" y="3564626"/>
                <a:ext cx="272957" cy="1771959"/>
                <a:chOff x="2948358" y="1724063"/>
                <a:chExt cx="272957" cy="1771959"/>
              </a:xfrm>
            </p:grpSpPr>
            <p:graphicFrame>
              <p:nvGraphicFramePr>
                <p:cNvPr id="61" name="Object 8"/>
                <p:cNvGraphicFramePr>
                  <a:graphicFrameLocks noChangeAspect="1"/>
                </p:cNvGraphicFramePr>
                <p:nvPr/>
              </p:nvGraphicFramePr>
              <p:xfrm>
                <a:off x="2993721" y="1724063"/>
                <a:ext cx="227594" cy="1740945"/>
              </p:xfrm>
              <a:graphic>
                <a:graphicData uri="http://schemas.openxmlformats.org/presentationml/2006/ole">
                  <p:oleObj spid="_x0000_s80969" name="CS ChemDraw Drawing" r:id="rId3" imgW="118318" imgH="688500" progId="ChemDraw.Document.6.0">
                    <p:embed/>
                  </p:oleObj>
                </a:graphicData>
              </a:graphic>
            </p:graphicFrame>
            <p:sp>
              <p:nvSpPr>
                <p:cNvPr id="62" name="Isosceles Triangle 61"/>
                <p:cNvSpPr/>
                <p:nvPr/>
              </p:nvSpPr>
              <p:spPr>
                <a:xfrm rot="10800000">
                  <a:off x="2948358" y="3339905"/>
                  <a:ext cx="181096" cy="156117"/>
                </a:xfrm>
                <a:prstGeom prst="triangle">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Rectangle 64"/>
              <p:cNvSpPr/>
              <p:nvPr/>
            </p:nvSpPr>
            <p:spPr>
              <a:xfrm>
                <a:off x="561349" y="4366552"/>
                <a:ext cx="824328" cy="369332"/>
              </a:xfrm>
              <a:prstGeom prst="rect">
                <a:avLst/>
              </a:prstGeom>
            </p:spPr>
            <p:txBody>
              <a:bodyPr wrap="none">
                <a:spAutoFit/>
              </a:bodyPr>
              <a:lstStyle/>
              <a:p>
                <a:r>
                  <a:rPr lang="en-US" dirty="0" smtClean="0"/>
                  <a:t>Energy</a:t>
                </a:r>
                <a:endParaRPr lang="en-US" dirty="0"/>
              </a:p>
            </p:txBody>
          </p:sp>
        </p:grpSp>
        <p:sp>
          <p:nvSpPr>
            <p:cNvPr id="67" name="TextBox 66"/>
            <p:cNvSpPr txBox="1"/>
            <p:nvPr/>
          </p:nvSpPr>
          <p:spPr>
            <a:xfrm>
              <a:off x="1316185" y="3961302"/>
              <a:ext cx="1232911" cy="646331"/>
            </a:xfrm>
            <a:prstGeom prst="rect">
              <a:avLst/>
            </a:prstGeom>
            <a:noFill/>
          </p:spPr>
          <p:txBody>
            <a:bodyPr wrap="square" rtlCol="0">
              <a:spAutoFit/>
            </a:bodyPr>
            <a:lstStyle/>
            <a:p>
              <a:pPr algn="ctr"/>
              <a:r>
                <a:rPr lang="en-US" dirty="0" smtClean="0">
                  <a:solidFill>
                    <a:srgbClr val="0000FF"/>
                  </a:solidFill>
                </a:rPr>
                <a:t>Pulsed Excitation</a:t>
              </a:r>
              <a:endParaRPr lang="en-US" dirty="0">
                <a:solidFill>
                  <a:srgbClr val="0000FF"/>
                </a:solidFill>
              </a:endParaRPr>
            </a:p>
          </p:txBody>
        </p:sp>
        <p:sp>
          <p:nvSpPr>
            <p:cNvPr id="68" name="TextBox 67"/>
            <p:cNvSpPr txBox="1"/>
            <p:nvPr/>
          </p:nvSpPr>
          <p:spPr>
            <a:xfrm>
              <a:off x="3532912" y="3961302"/>
              <a:ext cx="651166" cy="523220"/>
            </a:xfrm>
            <a:prstGeom prst="rect">
              <a:avLst/>
            </a:prstGeom>
            <a:noFill/>
          </p:spPr>
          <p:txBody>
            <a:bodyPr wrap="square" rtlCol="0">
              <a:spAutoFit/>
            </a:bodyPr>
            <a:lstStyle/>
            <a:p>
              <a:pPr algn="ctr"/>
              <a:r>
                <a:rPr lang="en-US" sz="2800" b="1" dirty="0" err="1" smtClean="0">
                  <a:solidFill>
                    <a:srgbClr val="008000"/>
                  </a:solidFill>
                </a:rPr>
                <a:t>k</a:t>
              </a:r>
              <a:r>
                <a:rPr lang="en-US" sz="2800" b="1" baseline="-25000" dirty="0" err="1" smtClean="0">
                  <a:solidFill>
                    <a:srgbClr val="008000"/>
                  </a:solidFill>
                </a:rPr>
                <a:t>r</a:t>
              </a:r>
              <a:endParaRPr lang="en-US" sz="2800" b="1" baseline="-25000" dirty="0">
                <a:solidFill>
                  <a:srgbClr val="008000"/>
                </a:solidFill>
              </a:endParaRPr>
            </a:p>
          </p:txBody>
        </p:sp>
        <p:sp>
          <p:nvSpPr>
            <p:cNvPr id="33" name="TextBox 32"/>
            <p:cNvSpPr txBox="1"/>
            <p:nvPr/>
          </p:nvSpPr>
          <p:spPr>
            <a:xfrm>
              <a:off x="2618514" y="3956471"/>
              <a:ext cx="651166" cy="523220"/>
            </a:xfrm>
            <a:prstGeom prst="rect">
              <a:avLst/>
            </a:prstGeom>
            <a:noFill/>
          </p:spPr>
          <p:txBody>
            <a:bodyPr wrap="square" rtlCol="0">
              <a:spAutoFit/>
            </a:bodyPr>
            <a:lstStyle/>
            <a:p>
              <a:pPr algn="ctr"/>
              <a:r>
                <a:rPr lang="en-US" sz="2800" b="1" dirty="0" err="1" smtClean="0">
                  <a:solidFill>
                    <a:srgbClr val="FF00FF"/>
                  </a:solidFill>
                </a:rPr>
                <a:t>k</a:t>
              </a:r>
              <a:r>
                <a:rPr lang="en-US" sz="2800" b="1" baseline="-25000" dirty="0" err="1" smtClean="0">
                  <a:solidFill>
                    <a:srgbClr val="FF00FF"/>
                  </a:solidFill>
                </a:rPr>
                <a:t>nr</a:t>
              </a:r>
              <a:endParaRPr lang="en-US" sz="2800" b="1" baseline="-25000" dirty="0">
                <a:solidFill>
                  <a:srgbClr val="FF00FF"/>
                </a:solidFill>
              </a:endParaRPr>
            </a:p>
          </p:txBody>
        </p:sp>
      </p:grpSp>
      <p:graphicFrame>
        <p:nvGraphicFramePr>
          <p:cNvPr id="80900" name="Object 4"/>
          <p:cNvGraphicFramePr>
            <a:graphicFrameLocks noChangeAspect="1"/>
          </p:cNvGraphicFramePr>
          <p:nvPr/>
        </p:nvGraphicFramePr>
        <p:xfrm>
          <a:off x="4983170" y="1928255"/>
          <a:ext cx="3894137" cy="2928937"/>
        </p:xfrm>
        <a:graphic>
          <a:graphicData uri="http://schemas.openxmlformats.org/presentationml/2006/ole">
            <p:oleObj spid="_x0000_s80970" name="Graph" r:id="rId4" imgW="3901440" imgH="2935834" progId="Origin50.Graph">
              <p:embed/>
            </p:oleObj>
          </a:graphicData>
        </a:graphic>
      </p:graphicFrame>
      <p:sp>
        <p:nvSpPr>
          <p:cNvPr id="38" name="TextBox 37"/>
          <p:cNvSpPr txBox="1"/>
          <p:nvPr/>
        </p:nvSpPr>
        <p:spPr>
          <a:xfrm>
            <a:off x="1059771" y="2095148"/>
            <a:ext cx="1573642" cy="707886"/>
          </a:xfrm>
          <a:prstGeom prst="rect">
            <a:avLst/>
          </a:prstGeom>
          <a:noFill/>
        </p:spPr>
        <p:txBody>
          <a:bodyPr wrap="square" rtlCol="0">
            <a:spAutoFit/>
          </a:bodyPr>
          <a:lstStyle/>
          <a:p>
            <a:pPr algn="ctr"/>
            <a:r>
              <a:rPr lang="en-US" sz="2000" dirty="0" smtClean="0"/>
              <a:t>Short Burst of Light</a:t>
            </a:r>
            <a:endParaRPr lang="en-US" sz="2000" dirty="0"/>
          </a:p>
        </p:txBody>
      </p:sp>
      <p:sp>
        <p:nvSpPr>
          <p:cNvPr id="41" name="Rectangle 40"/>
          <p:cNvSpPr/>
          <p:nvPr/>
        </p:nvSpPr>
        <p:spPr>
          <a:xfrm>
            <a:off x="1829887" y="5805548"/>
            <a:ext cx="5959773" cy="369332"/>
          </a:xfrm>
          <a:prstGeom prst="rect">
            <a:avLst/>
          </a:prstGeom>
        </p:spPr>
        <p:txBody>
          <a:bodyPr wrap="none">
            <a:spAutoFit/>
          </a:bodyPr>
          <a:lstStyle/>
          <a:p>
            <a:r>
              <a:rPr lang="en-US" dirty="0" smtClean="0"/>
              <a:t>Competition between non-emissive decay and emissive rates.</a:t>
            </a:r>
            <a:endParaRPr lang="en-US" dirty="0"/>
          </a:p>
        </p:txBody>
      </p:sp>
      <p:sp>
        <p:nvSpPr>
          <p:cNvPr id="46" name="TextBox 45"/>
          <p:cNvSpPr txBox="1"/>
          <p:nvPr/>
        </p:nvSpPr>
        <p:spPr>
          <a:xfrm>
            <a:off x="619167" y="1109036"/>
            <a:ext cx="1027472" cy="400110"/>
          </a:xfrm>
          <a:prstGeom prst="rect">
            <a:avLst/>
          </a:prstGeom>
          <a:noFill/>
        </p:spPr>
        <p:txBody>
          <a:bodyPr wrap="square" rtlCol="0">
            <a:spAutoFit/>
          </a:bodyPr>
          <a:lstStyle/>
          <a:p>
            <a:pPr algn="ctr"/>
            <a:r>
              <a:rPr lang="en-US" sz="2000" dirty="0" smtClean="0"/>
              <a:t>Source</a:t>
            </a:r>
            <a:endParaRPr lang="en-US" sz="2000" dirty="0"/>
          </a:p>
        </p:txBody>
      </p:sp>
      <p:sp>
        <p:nvSpPr>
          <p:cNvPr id="48" name="Cube 47"/>
          <p:cNvSpPr/>
          <p:nvPr/>
        </p:nvSpPr>
        <p:spPr>
          <a:xfrm>
            <a:off x="2355371" y="1417739"/>
            <a:ext cx="272520" cy="685092"/>
          </a:xfrm>
          <a:prstGeom prst="cube">
            <a:avLst>
              <a:gd name="adj" fmla="val 31624"/>
            </a:avLst>
          </a:prstGeom>
          <a:solidFill>
            <a:srgbClr val="FFC000"/>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p:nvSpPr>
        <p:spPr>
          <a:xfrm>
            <a:off x="1915160" y="1020857"/>
            <a:ext cx="1206297" cy="400110"/>
          </a:xfrm>
          <a:prstGeom prst="rect">
            <a:avLst/>
          </a:prstGeom>
          <a:noFill/>
        </p:spPr>
        <p:txBody>
          <a:bodyPr wrap="square" rtlCol="0">
            <a:spAutoFit/>
          </a:bodyPr>
          <a:lstStyle/>
          <a:p>
            <a:pPr algn="ctr"/>
            <a:r>
              <a:rPr lang="en-US" sz="2000" dirty="0" smtClean="0"/>
              <a:t>Sample</a:t>
            </a:r>
            <a:endParaRPr lang="en-US" sz="2000" dirty="0"/>
          </a:p>
        </p:txBody>
      </p:sp>
      <p:sp>
        <p:nvSpPr>
          <p:cNvPr id="54" name="TextBox 53"/>
          <p:cNvSpPr txBox="1"/>
          <p:nvPr/>
        </p:nvSpPr>
        <p:spPr>
          <a:xfrm>
            <a:off x="1633283" y="1406840"/>
            <a:ext cx="529209" cy="369332"/>
          </a:xfrm>
          <a:prstGeom prst="rect">
            <a:avLst/>
          </a:prstGeom>
          <a:noFill/>
        </p:spPr>
        <p:txBody>
          <a:bodyPr wrap="square" rtlCol="0">
            <a:spAutoFit/>
          </a:bodyPr>
          <a:lstStyle/>
          <a:p>
            <a:r>
              <a:rPr lang="en-US" dirty="0" err="1" smtClean="0">
                <a:solidFill>
                  <a:srgbClr val="0000FF"/>
                </a:solidFill>
              </a:rPr>
              <a:t>h</a:t>
            </a:r>
            <a:r>
              <a:rPr lang="en-US" dirty="0" err="1" smtClean="0">
                <a:solidFill>
                  <a:srgbClr val="0000FF"/>
                </a:solidFill>
                <a:latin typeface="Symbol" pitchFamily="18" charset="2"/>
              </a:rPr>
              <a:t>n</a:t>
            </a:r>
            <a:endParaRPr lang="en-US" dirty="0">
              <a:solidFill>
                <a:srgbClr val="0000FF"/>
              </a:solidFill>
              <a:latin typeface="Symbol" pitchFamily="18" charset="2"/>
            </a:endParaRPr>
          </a:p>
        </p:txBody>
      </p:sp>
      <p:sp>
        <p:nvSpPr>
          <p:cNvPr id="55" name="Litebulb"/>
          <p:cNvSpPr>
            <a:spLocks noEditPoints="1" noChangeArrowheads="1"/>
          </p:cNvSpPr>
          <p:nvPr/>
        </p:nvSpPr>
        <p:spPr bwMode="auto">
          <a:xfrm>
            <a:off x="918255" y="1474495"/>
            <a:ext cx="457200" cy="685800"/>
          </a:xfrm>
          <a:custGeom>
            <a:avLst/>
            <a:gdLst>
              <a:gd name="T0" fmla="*/ 10800 w 21600"/>
              <a:gd name="T1" fmla="*/ 0 h 21600"/>
              <a:gd name="T2" fmla="*/ 21600 w 21600"/>
              <a:gd name="T3" fmla="*/ 7782 h 21600"/>
              <a:gd name="T4" fmla="*/ 0 w 21600"/>
              <a:gd name="T5" fmla="*/ 7782 h 21600"/>
              <a:gd name="T6" fmla="*/ 10800 w 21600"/>
              <a:gd name="T7" fmla="*/ 21600 h 21600"/>
              <a:gd name="T8" fmla="*/ 3556 w 21600"/>
              <a:gd name="T9" fmla="*/ 2188 h 21600"/>
              <a:gd name="T10" fmla="*/ 18277 w 21600"/>
              <a:gd name="T11" fmla="*/ 9282 h 21600"/>
            </a:gdLst>
            <a:ahLst/>
            <a:cxnLst>
              <a:cxn ang="0">
                <a:pos x="T0" y="T1"/>
              </a:cxn>
              <a:cxn ang="0">
                <a:pos x="T2" y="T3"/>
              </a:cxn>
              <a:cxn ang="0">
                <a:pos x="T4" y="T5"/>
              </a:cxn>
              <a:cxn ang="0">
                <a:pos x="T6" y="T7"/>
              </a:cxn>
            </a:cxnLst>
            <a:rect l="T8" t="T9" r="T10" b="T11"/>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rgbClr val="FFFFCC"/>
          </a:solidFill>
          <a:ln w="3175">
            <a:solidFill>
              <a:srgbClr val="000000"/>
            </a:solidFill>
            <a:miter lim="800000"/>
            <a:headEnd/>
            <a:tailEnd/>
          </a:ln>
        </p:spPr>
        <p:txBody>
          <a:bodyPr/>
          <a:lstStyle/>
          <a:p>
            <a:endParaRPr lang="en-US"/>
          </a:p>
        </p:txBody>
      </p:sp>
      <p:sp>
        <p:nvSpPr>
          <p:cNvPr id="57" name="Freeform 97"/>
          <p:cNvSpPr>
            <a:spLocks noChangeAspect="1"/>
          </p:cNvSpPr>
          <p:nvPr/>
        </p:nvSpPr>
        <p:spPr bwMode="auto">
          <a:xfrm rot="324265" flipH="1">
            <a:off x="1683588" y="1718858"/>
            <a:ext cx="371285" cy="133544"/>
          </a:xfrm>
          <a:custGeom>
            <a:avLst/>
            <a:gdLst>
              <a:gd name="T0" fmla="*/ 0 w 389"/>
              <a:gd name="T1" fmla="*/ 2147483647 h 177"/>
              <a:gd name="T2" fmla="*/ 2147483647 w 389"/>
              <a:gd name="T3" fmla="*/ 2147483647 h 177"/>
              <a:gd name="T4" fmla="*/ 2147483647 w 389"/>
              <a:gd name="T5" fmla="*/ 2147483647 h 177"/>
              <a:gd name="T6" fmla="*/ 2147483647 w 389"/>
              <a:gd name="T7" fmla="*/ 2147483647 h 177"/>
              <a:gd name="T8" fmla="*/ 2147483647 w 389"/>
              <a:gd name="T9" fmla="*/ 2147483647 h 177"/>
              <a:gd name="T10" fmla="*/ 2147483647 w 389"/>
              <a:gd name="T11" fmla="*/ 2147483647 h 177"/>
              <a:gd name="T12" fmla="*/ 2147483647 w 389"/>
              <a:gd name="T13" fmla="*/ 2147483647 h 177"/>
              <a:gd name="T14" fmla="*/ 2147483647 w 389"/>
              <a:gd name="T15" fmla="*/ 2147483647 h 177"/>
              <a:gd name="T16" fmla="*/ 2147483647 w 389"/>
              <a:gd name="T17" fmla="*/ 2147483647 h 1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9"/>
              <a:gd name="T28" fmla="*/ 0 h 177"/>
              <a:gd name="T29" fmla="*/ 389 w 389"/>
              <a:gd name="T30" fmla="*/ 177 h 1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9" h="177">
                <a:moveTo>
                  <a:pt x="0" y="3"/>
                </a:moveTo>
                <a:cubicBezTo>
                  <a:pt x="0" y="3"/>
                  <a:pt x="77" y="31"/>
                  <a:pt x="97" y="41"/>
                </a:cubicBezTo>
                <a:cubicBezTo>
                  <a:pt x="117" y="51"/>
                  <a:pt x="109" y="45"/>
                  <a:pt x="118" y="63"/>
                </a:cubicBezTo>
                <a:cubicBezTo>
                  <a:pt x="127" y="81"/>
                  <a:pt x="136" y="159"/>
                  <a:pt x="149" y="149"/>
                </a:cubicBezTo>
                <a:cubicBezTo>
                  <a:pt x="162" y="139"/>
                  <a:pt x="182" y="0"/>
                  <a:pt x="197" y="5"/>
                </a:cubicBezTo>
                <a:cubicBezTo>
                  <a:pt x="212" y="10"/>
                  <a:pt x="221" y="177"/>
                  <a:pt x="237" y="177"/>
                </a:cubicBezTo>
                <a:cubicBezTo>
                  <a:pt x="253" y="177"/>
                  <a:pt x="276" y="10"/>
                  <a:pt x="293" y="5"/>
                </a:cubicBezTo>
                <a:cubicBezTo>
                  <a:pt x="310" y="0"/>
                  <a:pt x="325" y="141"/>
                  <a:pt x="341" y="149"/>
                </a:cubicBezTo>
                <a:cubicBezTo>
                  <a:pt x="357" y="157"/>
                  <a:pt x="373" y="105"/>
                  <a:pt x="389" y="53"/>
                </a:cubicBezTo>
              </a:path>
            </a:pathLst>
          </a:custGeom>
          <a:noFill/>
          <a:ln w="19050">
            <a:solidFill>
              <a:srgbClr val="0000FF">
                <a:alpha val="40000"/>
              </a:srgbClr>
            </a:solidFill>
            <a:round/>
            <a:headEnd type="triangle" w="med" len="lg"/>
            <a:tailEnd/>
          </a:ln>
        </p:spPr>
        <p:txBody>
          <a:bodyPr/>
          <a:lstStyle/>
          <a:p>
            <a:endParaRPr lang="en-US" sz="2400">
              <a:solidFill>
                <a:prstClr val="black"/>
              </a:solidFill>
            </a:endParaRPr>
          </a:p>
        </p:txBody>
      </p:sp>
      <p:sp>
        <p:nvSpPr>
          <p:cNvPr id="60" name="TextBox 59"/>
          <p:cNvSpPr txBox="1"/>
          <p:nvPr/>
        </p:nvSpPr>
        <p:spPr>
          <a:xfrm>
            <a:off x="3034883" y="1708929"/>
            <a:ext cx="529209" cy="369332"/>
          </a:xfrm>
          <a:prstGeom prst="rect">
            <a:avLst/>
          </a:prstGeom>
          <a:noFill/>
        </p:spPr>
        <p:txBody>
          <a:bodyPr wrap="square" rtlCol="0">
            <a:spAutoFit/>
          </a:bodyPr>
          <a:lstStyle/>
          <a:p>
            <a:r>
              <a:rPr lang="en-US" dirty="0" err="1" smtClean="0"/>
              <a:t>h</a:t>
            </a:r>
            <a:r>
              <a:rPr lang="en-US" dirty="0" err="1" smtClean="0">
                <a:latin typeface="Symbol" pitchFamily="18" charset="2"/>
              </a:rPr>
              <a:t>n</a:t>
            </a:r>
            <a:endParaRPr lang="en-US" dirty="0">
              <a:latin typeface="Symbol" pitchFamily="18" charset="2"/>
            </a:endParaRPr>
          </a:p>
        </p:txBody>
      </p:sp>
      <p:sp>
        <p:nvSpPr>
          <p:cNvPr id="63" name="Freeform 97"/>
          <p:cNvSpPr>
            <a:spLocks noChangeAspect="1"/>
          </p:cNvSpPr>
          <p:nvPr/>
        </p:nvSpPr>
        <p:spPr bwMode="auto">
          <a:xfrm rot="20445245" flipH="1">
            <a:off x="2790435" y="1521922"/>
            <a:ext cx="815764" cy="153634"/>
          </a:xfrm>
          <a:custGeom>
            <a:avLst/>
            <a:gdLst>
              <a:gd name="T0" fmla="*/ 0 w 389"/>
              <a:gd name="T1" fmla="*/ 2147483647 h 177"/>
              <a:gd name="T2" fmla="*/ 2147483647 w 389"/>
              <a:gd name="T3" fmla="*/ 2147483647 h 177"/>
              <a:gd name="T4" fmla="*/ 2147483647 w 389"/>
              <a:gd name="T5" fmla="*/ 2147483647 h 177"/>
              <a:gd name="T6" fmla="*/ 2147483647 w 389"/>
              <a:gd name="T7" fmla="*/ 2147483647 h 177"/>
              <a:gd name="T8" fmla="*/ 2147483647 w 389"/>
              <a:gd name="T9" fmla="*/ 2147483647 h 177"/>
              <a:gd name="T10" fmla="*/ 2147483647 w 389"/>
              <a:gd name="T11" fmla="*/ 2147483647 h 177"/>
              <a:gd name="T12" fmla="*/ 2147483647 w 389"/>
              <a:gd name="T13" fmla="*/ 2147483647 h 177"/>
              <a:gd name="T14" fmla="*/ 2147483647 w 389"/>
              <a:gd name="T15" fmla="*/ 2147483647 h 177"/>
              <a:gd name="T16" fmla="*/ 2147483647 w 389"/>
              <a:gd name="T17" fmla="*/ 2147483647 h 1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9"/>
              <a:gd name="T28" fmla="*/ 0 h 177"/>
              <a:gd name="T29" fmla="*/ 389 w 389"/>
              <a:gd name="T30" fmla="*/ 177 h 1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9" h="177">
                <a:moveTo>
                  <a:pt x="0" y="3"/>
                </a:moveTo>
                <a:cubicBezTo>
                  <a:pt x="0" y="3"/>
                  <a:pt x="77" y="31"/>
                  <a:pt x="97" y="41"/>
                </a:cubicBezTo>
                <a:cubicBezTo>
                  <a:pt x="117" y="51"/>
                  <a:pt x="109" y="45"/>
                  <a:pt x="118" y="63"/>
                </a:cubicBezTo>
                <a:cubicBezTo>
                  <a:pt x="127" y="81"/>
                  <a:pt x="136" y="159"/>
                  <a:pt x="149" y="149"/>
                </a:cubicBezTo>
                <a:cubicBezTo>
                  <a:pt x="162" y="139"/>
                  <a:pt x="182" y="0"/>
                  <a:pt x="197" y="5"/>
                </a:cubicBezTo>
                <a:cubicBezTo>
                  <a:pt x="212" y="10"/>
                  <a:pt x="221" y="177"/>
                  <a:pt x="237" y="177"/>
                </a:cubicBezTo>
                <a:cubicBezTo>
                  <a:pt x="253" y="177"/>
                  <a:pt x="276" y="10"/>
                  <a:pt x="293" y="5"/>
                </a:cubicBezTo>
                <a:cubicBezTo>
                  <a:pt x="310" y="0"/>
                  <a:pt x="325" y="141"/>
                  <a:pt x="341" y="149"/>
                </a:cubicBezTo>
                <a:cubicBezTo>
                  <a:pt x="357" y="157"/>
                  <a:pt x="373" y="105"/>
                  <a:pt x="389" y="53"/>
                </a:cubicBezTo>
              </a:path>
            </a:pathLst>
          </a:custGeom>
          <a:solidFill>
            <a:schemeClr val="bg1"/>
          </a:solidFill>
          <a:ln w="38100">
            <a:solidFill>
              <a:srgbClr val="FF0000">
                <a:alpha val="40000"/>
              </a:srgbClr>
            </a:solidFill>
            <a:round/>
            <a:headEnd type="triangle" w="med" len="lg"/>
            <a:tailEnd/>
          </a:ln>
        </p:spPr>
        <p:txBody>
          <a:bodyPr/>
          <a:lstStyle/>
          <a:p>
            <a:endParaRPr lang="en-US" sz="2400">
              <a:solidFill>
                <a:prstClr val="black"/>
              </a:solidFill>
            </a:endParaRPr>
          </a:p>
        </p:txBody>
      </p:sp>
      <p:sp>
        <p:nvSpPr>
          <p:cNvPr id="64" name="Freeform 97"/>
          <p:cNvSpPr>
            <a:spLocks noChangeAspect="1"/>
          </p:cNvSpPr>
          <p:nvPr/>
        </p:nvSpPr>
        <p:spPr bwMode="auto">
          <a:xfrm rot="20445245" flipH="1">
            <a:off x="2777734" y="1560023"/>
            <a:ext cx="815764" cy="153634"/>
          </a:xfrm>
          <a:custGeom>
            <a:avLst/>
            <a:gdLst>
              <a:gd name="T0" fmla="*/ 0 w 389"/>
              <a:gd name="T1" fmla="*/ 2147483647 h 177"/>
              <a:gd name="T2" fmla="*/ 2147483647 w 389"/>
              <a:gd name="T3" fmla="*/ 2147483647 h 177"/>
              <a:gd name="T4" fmla="*/ 2147483647 w 389"/>
              <a:gd name="T5" fmla="*/ 2147483647 h 177"/>
              <a:gd name="T6" fmla="*/ 2147483647 w 389"/>
              <a:gd name="T7" fmla="*/ 2147483647 h 177"/>
              <a:gd name="T8" fmla="*/ 2147483647 w 389"/>
              <a:gd name="T9" fmla="*/ 2147483647 h 177"/>
              <a:gd name="T10" fmla="*/ 2147483647 w 389"/>
              <a:gd name="T11" fmla="*/ 2147483647 h 177"/>
              <a:gd name="T12" fmla="*/ 2147483647 w 389"/>
              <a:gd name="T13" fmla="*/ 2147483647 h 177"/>
              <a:gd name="T14" fmla="*/ 2147483647 w 389"/>
              <a:gd name="T15" fmla="*/ 2147483647 h 177"/>
              <a:gd name="T16" fmla="*/ 2147483647 w 389"/>
              <a:gd name="T17" fmla="*/ 2147483647 h 1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9"/>
              <a:gd name="T28" fmla="*/ 0 h 177"/>
              <a:gd name="T29" fmla="*/ 389 w 389"/>
              <a:gd name="T30" fmla="*/ 177 h 1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9" h="177">
                <a:moveTo>
                  <a:pt x="0" y="3"/>
                </a:moveTo>
                <a:cubicBezTo>
                  <a:pt x="0" y="3"/>
                  <a:pt x="77" y="31"/>
                  <a:pt x="97" y="41"/>
                </a:cubicBezTo>
                <a:cubicBezTo>
                  <a:pt x="117" y="51"/>
                  <a:pt x="109" y="45"/>
                  <a:pt x="118" y="63"/>
                </a:cubicBezTo>
                <a:cubicBezTo>
                  <a:pt x="127" y="81"/>
                  <a:pt x="136" y="159"/>
                  <a:pt x="149" y="149"/>
                </a:cubicBezTo>
                <a:cubicBezTo>
                  <a:pt x="162" y="139"/>
                  <a:pt x="182" y="0"/>
                  <a:pt x="197" y="5"/>
                </a:cubicBezTo>
                <a:cubicBezTo>
                  <a:pt x="212" y="10"/>
                  <a:pt x="221" y="177"/>
                  <a:pt x="237" y="177"/>
                </a:cubicBezTo>
                <a:cubicBezTo>
                  <a:pt x="253" y="177"/>
                  <a:pt x="276" y="10"/>
                  <a:pt x="293" y="5"/>
                </a:cubicBezTo>
                <a:cubicBezTo>
                  <a:pt x="310" y="0"/>
                  <a:pt x="325" y="141"/>
                  <a:pt x="341" y="149"/>
                </a:cubicBezTo>
                <a:cubicBezTo>
                  <a:pt x="357" y="157"/>
                  <a:pt x="373" y="105"/>
                  <a:pt x="389" y="53"/>
                </a:cubicBezTo>
              </a:path>
            </a:pathLst>
          </a:custGeom>
          <a:noFill/>
          <a:ln w="38100">
            <a:solidFill>
              <a:srgbClr val="008000">
                <a:alpha val="40000"/>
              </a:srgbClr>
            </a:solidFill>
            <a:round/>
            <a:headEnd type="triangle" w="med" len="lg"/>
            <a:tailEnd/>
          </a:ln>
        </p:spPr>
        <p:txBody>
          <a:bodyPr/>
          <a:lstStyle/>
          <a:p>
            <a:endParaRPr lang="en-US" sz="2400">
              <a:solidFill>
                <a:prstClr val="black"/>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5"/>
          <p:cNvSpPr>
            <a:spLocks noChangeArrowheads="1"/>
          </p:cNvSpPr>
          <p:nvPr/>
        </p:nvSpPr>
        <p:spPr bwMode="auto">
          <a:xfrm>
            <a:off x="438150" y="3175"/>
            <a:ext cx="8229600" cy="914400"/>
          </a:xfrm>
          <a:prstGeom prst="rect">
            <a:avLst/>
          </a:prstGeom>
          <a:noFill/>
          <a:ln w="9525">
            <a:noFill/>
            <a:miter lim="800000"/>
            <a:headEnd/>
            <a:tailEnd/>
          </a:ln>
        </p:spPr>
        <p:txBody>
          <a:bodyPr anchor="ctr"/>
          <a:lstStyle/>
          <a:p>
            <a:pPr algn="ctr"/>
            <a:r>
              <a:rPr lang="en-US" sz="3200" b="1" u="sng" dirty="0" smtClean="0">
                <a:solidFill>
                  <a:schemeClr val="tx2"/>
                </a:solidFill>
              </a:rPr>
              <a:t>Real-Time Lifetime</a:t>
            </a:r>
            <a:endParaRPr lang="en-US" sz="3200" b="1" u="sng" dirty="0">
              <a:solidFill>
                <a:schemeClr val="tx2"/>
              </a:solidFill>
            </a:endParaRPr>
          </a:p>
        </p:txBody>
      </p:sp>
      <p:sp>
        <p:nvSpPr>
          <p:cNvPr id="47" name="Text Box 22"/>
          <p:cNvSpPr txBox="1">
            <a:spLocks noChangeArrowheads="1"/>
          </p:cNvSpPr>
          <p:nvPr/>
        </p:nvSpPr>
        <p:spPr bwMode="auto">
          <a:xfrm>
            <a:off x="1151742" y="916958"/>
            <a:ext cx="2491807" cy="523220"/>
          </a:xfrm>
          <a:prstGeom prst="rect">
            <a:avLst/>
          </a:prstGeom>
          <a:noFill/>
          <a:ln w="9525">
            <a:noFill/>
            <a:miter lim="800000"/>
            <a:headEnd/>
            <a:tailEnd/>
          </a:ln>
          <a:effectLst/>
        </p:spPr>
        <p:txBody>
          <a:bodyPr wrap="square">
            <a:spAutoFit/>
          </a:bodyPr>
          <a:lstStyle/>
          <a:p>
            <a:pPr algn="ctr">
              <a:spcBef>
                <a:spcPct val="50000"/>
              </a:spcBef>
            </a:pPr>
            <a:r>
              <a:rPr lang="en-US" altLang="zh-CN" sz="2800" dirty="0"/>
              <a:t>Light source </a:t>
            </a:r>
          </a:p>
        </p:txBody>
      </p:sp>
      <p:grpSp>
        <p:nvGrpSpPr>
          <p:cNvPr id="6" name="Group 5"/>
          <p:cNvGrpSpPr/>
          <p:nvPr/>
        </p:nvGrpSpPr>
        <p:grpSpPr>
          <a:xfrm>
            <a:off x="466298" y="1009668"/>
            <a:ext cx="7687096" cy="5113630"/>
            <a:chOff x="431515" y="999425"/>
            <a:chExt cx="5171028" cy="3439885"/>
          </a:xfrm>
        </p:grpSpPr>
        <p:grpSp>
          <p:nvGrpSpPr>
            <p:cNvPr id="40" name="Group 13"/>
            <p:cNvGrpSpPr>
              <a:grpSpLocks/>
            </p:cNvGrpSpPr>
            <p:nvPr/>
          </p:nvGrpSpPr>
          <p:grpSpPr bwMode="auto">
            <a:xfrm>
              <a:off x="431515" y="999425"/>
              <a:ext cx="5171028" cy="3439885"/>
              <a:chOff x="4170" y="2081"/>
              <a:chExt cx="1386" cy="922"/>
            </a:xfrm>
          </p:grpSpPr>
          <p:grpSp>
            <p:nvGrpSpPr>
              <p:cNvPr id="41" name="Group 7"/>
              <p:cNvGrpSpPr>
                <a:grpSpLocks/>
              </p:cNvGrpSpPr>
              <p:nvPr/>
            </p:nvGrpSpPr>
            <p:grpSpPr bwMode="auto">
              <a:xfrm>
                <a:off x="4170" y="2081"/>
                <a:ext cx="1386" cy="922"/>
                <a:chOff x="3943" y="947"/>
                <a:chExt cx="1386" cy="922"/>
              </a:xfrm>
            </p:grpSpPr>
            <p:sp>
              <p:nvSpPr>
                <p:cNvPr id="43" name="Line 8"/>
                <p:cNvSpPr>
                  <a:spLocks noChangeShapeType="1"/>
                </p:cNvSpPr>
                <p:nvPr/>
              </p:nvSpPr>
              <p:spPr bwMode="auto">
                <a:xfrm>
                  <a:off x="4105" y="981"/>
                  <a:ext cx="0" cy="771"/>
                </a:xfrm>
                <a:prstGeom prst="line">
                  <a:avLst/>
                </a:prstGeom>
                <a:noFill/>
                <a:ln w="38100">
                  <a:solidFill>
                    <a:schemeClr val="tx1"/>
                  </a:solidFill>
                  <a:round/>
                  <a:headEnd/>
                  <a:tailEnd/>
                </a:ln>
                <a:effectLst/>
              </p:spPr>
              <p:txBody>
                <a:bodyPr/>
                <a:lstStyle/>
                <a:p>
                  <a:endParaRPr lang="en-US" sz="3600"/>
                </a:p>
              </p:txBody>
            </p:sp>
            <p:sp>
              <p:nvSpPr>
                <p:cNvPr id="44" name="Line 9"/>
                <p:cNvSpPr>
                  <a:spLocks noChangeShapeType="1"/>
                </p:cNvSpPr>
                <p:nvPr/>
              </p:nvSpPr>
              <p:spPr bwMode="auto">
                <a:xfrm>
                  <a:off x="4105" y="1752"/>
                  <a:ext cx="1224" cy="0"/>
                </a:xfrm>
                <a:prstGeom prst="line">
                  <a:avLst/>
                </a:prstGeom>
                <a:noFill/>
                <a:ln w="38100">
                  <a:solidFill>
                    <a:schemeClr val="tx1"/>
                  </a:solidFill>
                  <a:round/>
                  <a:headEnd/>
                  <a:tailEnd type="triangle" w="med" len="med"/>
                </a:ln>
                <a:effectLst/>
              </p:spPr>
              <p:txBody>
                <a:bodyPr/>
                <a:lstStyle/>
                <a:p>
                  <a:endParaRPr lang="en-US" sz="3600"/>
                </a:p>
              </p:txBody>
            </p:sp>
            <p:sp>
              <p:nvSpPr>
                <p:cNvPr id="45" name="Text Box 10"/>
                <p:cNvSpPr txBox="1">
                  <a:spLocks noChangeArrowheads="1"/>
                </p:cNvSpPr>
                <p:nvPr/>
              </p:nvSpPr>
              <p:spPr bwMode="auto">
                <a:xfrm rot="16200000">
                  <a:off x="3575" y="1315"/>
                  <a:ext cx="853" cy="117"/>
                </a:xfrm>
                <a:prstGeom prst="rect">
                  <a:avLst/>
                </a:prstGeom>
                <a:noFill/>
                <a:ln w="9525">
                  <a:noFill/>
                  <a:miter lim="800000"/>
                  <a:headEnd/>
                  <a:tailEnd/>
                </a:ln>
                <a:effectLst/>
              </p:spPr>
              <p:txBody>
                <a:bodyPr wrap="square">
                  <a:spAutoFit/>
                </a:bodyPr>
                <a:lstStyle/>
                <a:p>
                  <a:pPr algn="ctr">
                    <a:spcBef>
                      <a:spcPct val="50000"/>
                    </a:spcBef>
                  </a:pPr>
                  <a:r>
                    <a:rPr lang="en-US" altLang="zh-CN" sz="3600" dirty="0" smtClean="0"/>
                    <a:t>Detector Current</a:t>
                  </a:r>
                  <a:endParaRPr lang="en-US" altLang="zh-CN" sz="3600" baseline="-25000" dirty="0"/>
                </a:p>
              </p:txBody>
            </p:sp>
            <p:sp>
              <p:nvSpPr>
                <p:cNvPr id="46" name="Text Box 11"/>
                <p:cNvSpPr txBox="1">
                  <a:spLocks noChangeArrowheads="1"/>
                </p:cNvSpPr>
                <p:nvPr/>
              </p:nvSpPr>
              <p:spPr bwMode="auto">
                <a:xfrm>
                  <a:off x="4496" y="1752"/>
                  <a:ext cx="454" cy="117"/>
                </a:xfrm>
                <a:prstGeom prst="rect">
                  <a:avLst/>
                </a:prstGeom>
                <a:noFill/>
                <a:ln w="9525">
                  <a:noFill/>
                  <a:miter lim="800000"/>
                  <a:headEnd/>
                  <a:tailEnd/>
                </a:ln>
                <a:effectLst/>
              </p:spPr>
              <p:txBody>
                <a:bodyPr>
                  <a:spAutoFit/>
                </a:bodyPr>
                <a:lstStyle/>
                <a:p>
                  <a:pPr>
                    <a:spcBef>
                      <a:spcPct val="50000"/>
                    </a:spcBef>
                  </a:pPr>
                  <a:r>
                    <a:rPr lang="en-US" altLang="zh-CN" sz="3600" dirty="0" smtClean="0"/>
                    <a:t>time</a:t>
                  </a:r>
                  <a:endParaRPr lang="en-US" altLang="zh-CN" sz="3600" dirty="0"/>
                </a:p>
              </p:txBody>
            </p:sp>
          </p:grpSp>
          <p:sp>
            <p:nvSpPr>
              <p:cNvPr id="42" name="Freeform 12"/>
              <p:cNvSpPr>
                <a:spLocks/>
              </p:cNvSpPr>
              <p:nvPr/>
            </p:nvSpPr>
            <p:spPr bwMode="auto">
              <a:xfrm>
                <a:off x="4331" y="2152"/>
                <a:ext cx="409" cy="711"/>
              </a:xfrm>
              <a:custGeom>
                <a:avLst/>
                <a:gdLst/>
                <a:ahLst/>
                <a:cxnLst>
                  <a:cxn ang="0">
                    <a:pos x="0" y="688"/>
                  </a:cxn>
                  <a:cxn ang="0">
                    <a:pos x="137" y="552"/>
                  </a:cxn>
                  <a:cxn ang="0">
                    <a:pos x="182" y="8"/>
                  </a:cxn>
                  <a:cxn ang="0">
                    <a:pos x="227" y="598"/>
                  </a:cxn>
                  <a:cxn ang="0">
                    <a:pos x="499" y="688"/>
                  </a:cxn>
                </a:cxnLst>
                <a:rect l="0" t="0" r="r" b="b"/>
                <a:pathLst>
                  <a:path w="499" h="711">
                    <a:moveTo>
                      <a:pt x="0" y="688"/>
                    </a:moveTo>
                    <a:cubicBezTo>
                      <a:pt x="53" y="676"/>
                      <a:pt x="107" y="665"/>
                      <a:pt x="137" y="552"/>
                    </a:cubicBezTo>
                    <a:cubicBezTo>
                      <a:pt x="167" y="439"/>
                      <a:pt x="167" y="0"/>
                      <a:pt x="182" y="8"/>
                    </a:cubicBezTo>
                    <a:cubicBezTo>
                      <a:pt x="197" y="16"/>
                      <a:pt x="174" y="485"/>
                      <a:pt x="227" y="598"/>
                    </a:cubicBezTo>
                    <a:cubicBezTo>
                      <a:pt x="280" y="711"/>
                      <a:pt x="454" y="673"/>
                      <a:pt x="499" y="688"/>
                    </a:cubicBezTo>
                  </a:path>
                </a:pathLst>
              </a:custGeom>
              <a:noFill/>
              <a:ln w="6350" cmpd="sng">
                <a:solidFill>
                  <a:schemeClr val="tx1"/>
                </a:solidFill>
                <a:prstDash val="dash"/>
                <a:round/>
                <a:headEnd/>
                <a:tailEnd/>
              </a:ln>
              <a:effectLst/>
            </p:spPr>
            <p:txBody>
              <a:bodyPr/>
              <a:lstStyle/>
              <a:p>
                <a:endParaRPr lang="en-US" sz="3600"/>
              </a:p>
            </p:txBody>
          </p:sp>
        </p:grpSp>
        <p:sp>
          <p:nvSpPr>
            <p:cNvPr id="48" name="Freeform 47"/>
            <p:cNvSpPr/>
            <p:nvPr/>
          </p:nvSpPr>
          <p:spPr>
            <a:xfrm>
              <a:off x="1262774" y="1292488"/>
              <a:ext cx="4122057" cy="2539284"/>
            </a:xfrm>
            <a:custGeom>
              <a:avLst/>
              <a:gdLst>
                <a:gd name="connsiteX0" fmla="*/ 0 w 4122057"/>
                <a:gd name="connsiteY0" fmla="*/ 2539284 h 2539284"/>
                <a:gd name="connsiteX1" fmla="*/ 145143 w 4122057"/>
                <a:gd name="connsiteY1" fmla="*/ 2423169 h 2539284"/>
                <a:gd name="connsiteX2" fmla="*/ 246743 w 4122057"/>
                <a:gd name="connsiteY2" fmla="*/ 1900655 h 2539284"/>
                <a:gd name="connsiteX3" fmla="*/ 362857 w 4122057"/>
                <a:gd name="connsiteY3" fmla="*/ 42827 h 2539284"/>
                <a:gd name="connsiteX4" fmla="*/ 537028 w 4122057"/>
                <a:gd name="connsiteY4" fmla="*/ 637912 h 2539284"/>
                <a:gd name="connsiteX5" fmla="*/ 696685 w 4122057"/>
                <a:gd name="connsiteY5" fmla="*/ 1131398 h 2539284"/>
                <a:gd name="connsiteX6" fmla="*/ 870857 w 4122057"/>
                <a:gd name="connsiteY6" fmla="*/ 1494255 h 2539284"/>
                <a:gd name="connsiteX7" fmla="*/ 1117600 w 4122057"/>
                <a:gd name="connsiteY7" fmla="*/ 1813569 h 2539284"/>
                <a:gd name="connsiteX8" fmla="*/ 1567543 w 4122057"/>
                <a:gd name="connsiteY8" fmla="*/ 2147398 h 2539284"/>
                <a:gd name="connsiteX9" fmla="*/ 2191657 w 4122057"/>
                <a:gd name="connsiteY9" fmla="*/ 2321569 h 2539284"/>
                <a:gd name="connsiteX10" fmla="*/ 3454400 w 4122057"/>
                <a:gd name="connsiteY10" fmla="*/ 2466712 h 2539284"/>
                <a:gd name="connsiteX11" fmla="*/ 4122057 w 4122057"/>
                <a:gd name="connsiteY11" fmla="*/ 2495741 h 2539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22057" h="2539284">
                  <a:moveTo>
                    <a:pt x="0" y="2539284"/>
                  </a:moveTo>
                  <a:cubicBezTo>
                    <a:pt x="52009" y="2534445"/>
                    <a:pt x="104019" y="2529607"/>
                    <a:pt x="145143" y="2423169"/>
                  </a:cubicBezTo>
                  <a:cubicBezTo>
                    <a:pt x="186267" y="2316731"/>
                    <a:pt x="210457" y="2297379"/>
                    <a:pt x="246743" y="1900655"/>
                  </a:cubicBezTo>
                  <a:cubicBezTo>
                    <a:pt x="283029" y="1503931"/>
                    <a:pt x="314476" y="253284"/>
                    <a:pt x="362857" y="42827"/>
                  </a:cubicBezTo>
                  <a:cubicBezTo>
                    <a:pt x="411238" y="-167630"/>
                    <a:pt x="481390" y="456484"/>
                    <a:pt x="537028" y="637912"/>
                  </a:cubicBezTo>
                  <a:cubicBezTo>
                    <a:pt x="592666" y="819340"/>
                    <a:pt x="641047" y="988674"/>
                    <a:pt x="696685" y="1131398"/>
                  </a:cubicBezTo>
                  <a:cubicBezTo>
                    <a:pt x="752323" y="1274122"/>
                    <a:pt x="800705" y="1380560"/>
                    <a:pt x="870857" y="1494255"/>
                  </a:cubicBezTo>
                  <a:cubicBezTo>
                    <a:pt x="941009" y="1607950"/>
                    <a:pt x="1001486" y="1704712"/>
                    <a:pt x="1117600" y="1813569"/>
                  </a:cubicBezTo>
                  <a:cubicBezTo>
                    <a:pt x="1233714" y="1922426"/>
                    <a:pt x="1388534" y="2062731"/>
                    <a:pt x="1567543" y="2147398"/>
                  </a:cubicBezTo>
                  <a:cubicBezTo>
                    <a:pt x="1746552" y="2232065"/>
                    <a:pt x="1877181" y="2268350"/>
                    <a:pt x="2191657" y="2321569"/>
                  </a:cubicBezTo>
                  <a:cubicBezTo>
                    <a:pt x="2506133" y="2374788"/>
                    <a:pt x="3132667" y="2437683"/>
                    <a:pt x="3454400" y="2466712"/>
                  </a:cubicBezTo>
                  <a:cubicBezTo>
                    <a:pt x="3776133" y="2495741"/>
                    <a:pt x="3949095" y="2495741"/>
                    <a:pt x="4122057" y="2495741"/>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Text Box 22"/>
            <p:cNvSpPr txBox="1">
              <a:spLocks noChangeArrowheads="1"/>
            </p:cNvSpPr>
            <p:nvPr/>
          </p:nvSpPr>
          <p:spPr bwMode="auto">
            <a:xfrm>
              <a:off x="2432767" y="2816995"/>
              <a:ext cx="1536190" cy="393372"/>
            </a:xfrm>
            <a:prstGeom prst="rect">
              <a:avLst/>
            </a:prstGeom>
            <a:noFill/>
            <a:ln w="9525">
              <a:noFill/>
              <a:miter lim="800000"/>
              <a:headEnd/>
              <a:tailEnd/>
            </a:ln>
            <a:effectLst/>
          </p:spPr>
          <p:txBody>
            <a:bodyPr wrap="square">
              <a:spAutoFit/>
            </a:bodyPr>
            <a:lstStyle/>
            <a:p>
              <a:pPr algn="ctr">
                <a:spcBef>
                  <a:spcPct val="50000"/>
                </a:spcBef>
              </a:pPr>
              <a:r>
                <a:rPr lang="en-US" altLang="zh-CN" sz="3200" dirty="0" smtClean="0">
                  <a:solidFill>
                    <a:srgbClr val="FF0000"/>
                  </a:solidFill>
                </a:rPr>
                <a:t>Emission</a:t>
              </a:r>
              <a:endParaRPr lang="en-US" altLang="zh-CN" sz="3200" dirty="0">
                <a:solidFill>
                  <a:srgbClr val="FF0000"/>
                </a:solidFill>
              </a:endParaRPr>
            </a:p>
          </p:txBody>
        </p:sp>
      </p:grpSp>
      <p:sp>
        <p:nvSpPr>
          <p:cNvPr id="3" name="Rectangle 2"/>
          <p:cNvSpPr/>
          <p:nvPr/>
        </p:nvSpPr>
        <p:spPr>
          <a:xfrm>
            <a:off x="5687600" y="1091684"/>
            <a:ext cx="2427700" cy="1938992"/>
          </a:xfrm>
          <a:prstGeom prst="rect">
            <a:avLst/>
          </a:prstGeom>
        </p:spPr>
        <p:txBody>
          <a:bodyPr wrap="square">
            <a:spAutoFit/>
          </a:bodyPr>
          <a:lstStyle/>
          <a:p>
            <a:r>
              <a:rPr lang="en-US" sz="2400" b="1" u="sng" dirty="0" smtClean="0"/>
              <a:t>Sources</a:t>
            </a:r>
          </a:p>
          <a:p>
            <a:pPr marL="457200"/>
            <a:r>
              <a:rPr lang="en-US" sz="2400" dirty="0" err="1" smtClean="0"/>
              <a:t>Flashlamp</a:t>
            </a:r>
            <a:endParaRPr lang="en-US" sz="2400" dirty="0" smtClean="0"/>
          </a:p>
          <a:p>
            <a:pPr marL="457200"/>
            <a:r>
              <a:rPr lang="en-US" sz="2400" dirty="0" smtClean="0"/>
              <a:t>Laser</a:t>
            </a:r>
          </a:p>
          <a:p>
            <a:pPr marL="457200"/>
            <a:r>
              <a:rPr lang="en-US" sz="2400" dirty="0" smtClean="0"/>
              <a:t>Pulsed LED</a:t>
            </a:r>
          </a:p>
          <a:p>
            <a:endParaRPr lang="en-US" sz="2400" dirty="0"/>
          </a:p>
        </p:txBody>
      </p:sp>
    </p:spTree>
    <p:extLst>
      <p:ext uri="{BB962C8B-B14F-4D97-AF65-F5344CB8AC3E}">
        <p14:creationId xmlns="" xmlns:p14="http://schemas.microsoft.com/office/powerpoint/2010/main" val="4271101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5"/>
          <p:cNvSpPr>
            <a:spLocks noChangeArrowheads="1"/>
          </p:cNvSpPr>
          <p:nvPr/>
        </p:nvSpPr>
        <p:spPr bwMode="auto">
          <a:xfrm>
            <a:off x="438150" y="3175"/>
            <a:ext cx="8229600" cy="914400"/>
          </a:xfrm>
          <a:prstGeom prst="rect">
            <a:avLst/>
          </a:prstGeom>
          <a:noFill/>
          <a:ln w="9525">
            <a:noFill/>
            <a:miter lim="800000"/>
            <a:headEnd/>
            <a:tailEnd/>
          </a:ln>
        </p:spPr>
        <p:txBody>
          <a:bodyPr anchor="ctr"/>
          <a:lstStyle/>
          <a:p>
            <a:pPr algn="ctr"/>
            <a:r>
              <a:rPr lang="en-US" sz="3200" b="1" u="sng" dirty="0" smtClean="0">
                <a:solidFill>
                  <a:schemeClr val="tx2"/>
                </a:solidFill>
              </a:rPr>
              <a:t>Real-Time Lifetime</a:t>
            </a:r>
            <a:endParaRPr lang="en-US" sz="3200" b="1" u="sng" dirty="0">
              <a:solidFill>
                <a:schemeClr val="tx2"/>
              </a:solidFill>
            </a:endParaRPr>
          </a:p>
        </p:txBody>
      </p:sp>
      <p:sp>
        <p:nvSpPr>
          <p:cNvPr id="5" name="Rectangle 4"/>
          <p:cNvSpPr/>
          <p:nvPr/>
        </p:nvSpPr>
        <p:spPr>
          <a:xfrm>
            <a:off x="706438" y="4532080"/>
            <a:ext cx="8132762" cy="1762021"/>
          </a:xfrm>
          <a:prstGeom prst="rect">
            <a:avLst/>
          </a:prstGeom>
        </p:spPr>
        <p:txBody>
          <a:bodyPr wrap="square">
            <a:spAutoFit/>
          </a:bodyPr>
          <a:lstStyle/>
          <a:p>
            <a:pPr marL="342900" indent="-342900">
              <a:spcAft>
                <a:spcPts val="500"/>
              </a:spcAft>
              <a:buFont typeface="Arial" panose="020B0604020202020204" pitchFamily="34" charset="0"/>
              <a:buChar char="•"/>
            </a:pPr>
            <a:r>
              <a:rPr lang="en-US" sz="2400" dirty="0" smtClean="0"/>
              <a:t>Make excitation pulse width as short as possible</a:t>
            </a:r>
          </a:p>
          <a:p>
            <a:pPr marL="342900" indent="-342900">
              <a:spcAft>
                <a:spcPts val="500"/>
              </a:spcAft>
              <a:buFont typeface="Arial" panose="020B0604020202020204" pitchFamily="34" charset="0"/>
              <a:buChar char="•"/>
            </a:pPr>
            <a:r>
              <a:rPr lang="en-US" sz="2400" dirty="0" smtClean="0"/>
              <a:t>Time resolution is usually detector dependent</a:t>
            </a:r>
          </a:p>
          <a:p>
            <a:pPr marL="342900" indent="-342900">
              <a:spcAft>
                <a:spcPts val="500"/>
              </a:spcAft>
              <a:buFont typeface="Arial" panose="020B0604020202020204" pitchFamily="34" charset="0"/>
              <a:buChar char="•"/>
            </a:pPr>
            <a:r>
              <a:rPr lang="en-US" sz="2400" dirty="0" smtClean="0"/>
              <a:t>Excited-state lifetime &gt; IRF</a:t>
            </a:r>
          </a:p>
          <a:p>
            <a:pPr marL="342900" indent="-342900">
              <a:spcAft>
                <a:spcPts val="500"/>
              </a:spcAft>
              <a:buFont typeface="Arial" panose="020B0604020202020204" pitchFamily="34" charset="0"/>
              <a:buChar char="•"/>
            </a:pPr>
            <a:r>
              <a:rPr lang="en-US" sz="2400" dirty="0" smtClean="0"/>
              <a:t>Lifetimes &gt; 200 </a:t>
            </a:r>
            <a:r>
              <a:rPr lang="en-US" sz="2400" dirty="0" err="1" smtClean="0"/>
              <a:t>ps</a:t>
            </a:r>
            <a:endParaRPr lang="en-US" sz="2400" dirty="0" smtClean="0"/>
          </a:p>
        </p:txBody>
      </p:sp>
      <p:sp>
        <p:nvSpPr>
          <p:cNvPr id="47" name="Text Box 22"/>
          <p:cNvSpPr txBox="1">
            <a:spLocks noChangeArrowheads="1"/>
          </p:cNvSpPr>
          <p:nvPr/>
        </p:nvSpPr>
        <p:spPr bwMode="auto">
          <a:xfrm>
            <a:off x="2694792" y="1012208"/>
            <a:ext cx="3839358" cy="830997"/>
          </a:xfrm>
          <a:prstGeom prst="rect">
            <a:avLst/>
          </a:prstGeom>
          <a:noFill/>
          <a:ln w="9525">
            <a:noFill/>
            <a:miter lim="800000"/>
            <a:headEnd/>
            <a:tailEnd/>
          </a:ln>
          <a:effectLst/>
        </p:spPr>
        <p:txBody>
          <a:bodyPr wrap="square">
            <a:spAutoFit/>
          </a:bodyPr>
          <a:lstStyle/>
          <a:p>
            <a:pPr algn="ctr">
              <a:spcBef>
                <a:spcPct val="50000"/>
              </a:spcBef>
            </a:pPr>
            <a:r>
              <a:rPr lang="en-US" altLang="zh-CN" sz="2400" b="1" dirty="0" smtClean="0"/>
              <a:t>Instrument Response Function (IRF)</a:t>
            </a:r>
            <a:endParaRPr lang="en-US" altLang="zh-CN" sz="2400" b="1" dirty="0"/>
          </a:p>
        </p:txBody>
      </p:sp>
      <p:grpSp>
        <p:nvGrpSpPr>
          <p:cNvPr id="2" name="Group 5"/>
          <p:cNvGrpSpPr/>
          <p:nvPr/>
        </p:nvGrpSpPr>
        <p:grpSpPr>
          <a:xfrm>
            <a:off x="1833321" y="1009667"/>
            <a:ext cx="4815128" cy="3240946"/>
            <a:chOff x="364362" y="999423"/>
            <a:chExt cx="5238185" cy="3525695"/>
          </a:xfrm>
        </p:grpSpPr>
        <p:grpSp>
          <p:nvGrpSpPr>
            <p:cNvPr id="4" name="Group 13"/>
            <p:cNvGrpSpPr>
              <a:grpSpLocks/>
            </p:cNvGrpSpPr>
            <p:nvPr/>
          </p:nvGrpSpPr>
          <p:grpSpPr bwMode="auto">
            <a:xfrm>
              <a:off x="364362" y="999423"/>
              <a:ext cx="5238185" cy="3525695"/>
              <a:chOff x="4152" y="2081"/>
              <a:chExt cx="1404" cy="945"/>
            </a:xfrm>
          </p:grpSpPr>
          <p:grpSp>
            <p:nvGrpSpPr>
              <p:cNvPr id="6" name="Group 7"/>
              <p:cNvGrpSpPr>
                <a:grpSpLocks/>
              </p:cNvGrpSpPr>
              <p:nvPr/>
            </p:nvGrpSpPr>
            <p:grpSpPr bwMode="auto">
              <a:xfrm>
                <a:off x="4152" y="2081"/>
                <a:ext cx="1404" cy="945"/>
                <a:chOff x="3925" y="947"/>
                <a:chExt cx="1404" cy="945"/>
              </a:xfrm>
            </p:grpSpPr>
            <p:sp>
              <p:nvSpPr>
                <p:cNvPr id="43" name="Line 8"/>
                <p:cNvSpPr>
                  <a:spLocks noChangeShapeType="1"/>
                </p:cNvSpPr>
                <p:nvPr/>
              </p:nvSpPr>
              <p:spPr bwMode="auto">
                <a:xfrm>
                  <a:off x="4105" y="981"/>
                  <a:ext cx="0" cy="771"/>
                </a:xfrm>
                <a:prstGeom prst="line">
                  <a:avLst/>
                </a:prstGeom>
                <a:noFill/>
                <a:ln w="38100">
                  <a:solidFill>
                    <a:schemeClr val="tx1"/>
                  </a:solidFill>
                  <a:round/>
                  <a:headEnd/>
                  <a:tailEnd/>
                </a:ln>
                <a:effectLst/>
              </p:spPr>
              <p:txBody>
                <a:bodyPr/>
                <a:lstStyle/>
                <a:p>
                  <a:endParaRPr lang="en-US" sz="2800"/>
                </a:p>
              </p:txBody>
            </p:sp>
            <p:sp>
              <p:nvSpPr>
                <p:cNvPr id="44" name="Line 9"/>
                <p:cNvSpPr>
                  <a:spLocks noChangeShapeType="1"/>
                </p:cNvSpPr>
                <p:nvPr/>
              </p:nvSpPr>
              <p:spPr bwMode="auto">
                <a:xfrm>
                  <a:off x="4105" y="1752"/>
                  <a:ext cx="1224" cy="0"/>
                </a:xfrm>
                <a:prstGeom prst="line">
                  <a:avLst/>
                </a:prstGeom>
                <a:noFill/>
                <a:ln w="38100">
                  <a:solidFill>
                    <a:schemeClr val="tx1"/>
                  </a:solidFill>
                  <a:round/>
                  <a:headEnd/>
                  <a:tailEnd type="triangle" w="med" len="med"/>
                </a:ln>
                <a:effectLst/>
              </p:spPr>
              <p:txBody>
                <a:bodyPr/>
                <a:lstStyle/>
                <a:p>
                  <a:endParaRPr lang="en-US" sz="2800"/>
                </a:p>
              </p:txBody>
            </p:sp>
            <p:sp>
              <p:nvSpPr>
                <p:cNvPr id="45" name="Text Box 10"/>
                <p:cNvSpPr txBox="1">
                  <a:spLocks noChangeArrowheads="1"/>
                </p:cNvSpPr>
                <p:nvPr/>
              </p:nvSpPr>
              <p:spPr bwMode="auto">
                <a:xfrm rot="16200000">
                  <a:off x="3575" y="1297"/>
                  <a:ext cx="853" cy="153"/>
                </a:xfrm>
                <a:prstGeom prst="rect">
                  <a:avLst/>
                </a:prstGeom>
                <a:noFill/>
                <a:ln w="9525">
                  <a:noFill/>
                  <a:miter lim="800000"/>
                  <a:headEnd/>
                  <a:tailEnd/>
                </a:ln>
                <a:effectLst/>
              </p:spPr>
              <p:txBody>
                <a:bodyPr wrap="square">
                  <a:spAutoFit/>
                </a:bodyPr>
                <a:lstStyle/>
                <a:p>
                  <a:pPr algn="ctr">
                    <a:spcBef>
                      <a:spcPct val="50000"/>
                    </a:spcBef>
                  </a:pPr>
                  <a:r>
                    <a:rPr lang="en-US" altLang="zh-CN" sz="2800" dirty="0" smtClean="0"/>
                    <a:t>Detector Current</a:t>
                  </a:r>
                  <a:endParaRPr lang="en-US" altLang="zh-CN" sz="2800" baseline="-25000" dirty="0"/>
                </a:p>
              </p:txBody>
            </p:sp>
            <p:sp>
              <p:nvSpPr>
                <p:cNvPr id="46" name="Text Box 11"/>
                <p:cNvSpPr txBox="1">
                  <a:spLocks noChangeArrowheads="1"/>
                </p:cNvSpPr>
                <p:nvPr/>
              </p:nvSpPr>
              <p:spPr bwMode="auto">
                <a:xfrm>
                  <a:off x="4496" y="1752"/>
                  <a:ext cx="454" cy="140"/>
                </a:xfrm>
                <a:prstGeom prst="rect">
                  <a:avLst/>
                </a:prstGeom>
                <a:noFill/>
                <a:ln w="9525">
                  <a:noFill/>
                  <a:miter lim="800000"/>
                  <a:headEnd/>
                  <a:tailEnd/>
                </a:ln>
                <a:effectLst/>
              </p:spPr>
              <p:txBody>
                <a:bodyPr>
                  <a:spAutoFit/>
                </a:bodyPr>
                <a:lstStyle/>
                <a:p>
                  <a:pPr>
                    <a:spcBef>
                      <a:spcPct val="50000"/>
                    </a:spcBef>
                  </a:pPr>
                  <a:r>
                    <a:rPr lang="en-US" altLang="zh-CN" sz="2800" dirty="0" smtClean="0"/>
                    <a:t>time</a:t>
                  </a:r>
                  <a:endParaRPr lang="en-US" altLang="zh-CN" sz="2800" dirty="0"/>
                </a:p>
              </p:txBody>
            </p:sp>
          </p:grpSp>
          <p:sp>
            <p:nvSpPr>
              <p:cNvPr id="42" name="Freeform 12"/>
              <p:cNvSpPr>
                <a:spLocks/>
              </p:cNvSpPr>
              <p:nvPr/>
            </p:nvSpPr>
            <p:spPr bwMode="auto">
              <a:xfrm>
                <a:off x="4331" y="2152"/>
                <a:ext cx="409" cy="711"/>
              </a:xfrm>
              <a:custGeom>
                <a:avLst/>
                <a:gdLst/>
                <a:ahLst/>
                <a:cxnLst>
                  <a:cxn ang="0">
                    <a:pos x="0" y="688"/>
                  </a:cxn>
                  <a:cxn ang="0">
                    <a:pos x="137" y="552"/>
                  </a:cxn>
                  <a:cxn ang="0">
                    <a:pos x="182" y="8"/>
                  </a:cxn>
                  <a:cxn ang="0">
                    <a:pos x="227" y="598"/>
                  </a:cxn>
                  <a:cxn ang="0">
                    <a:pos x="499" y="688"/>
                  </a:cxn>
                </a:cxnLst>
                <a:rect l="0" t="0" r="r" b="b"/>
                <a:pathLst>
                  <a:path w="499" h="711">
                    <a:moveTo>
                      <a:pt x="0" y="688"/>
                    </a:moveTo>
                    <a:cubicBezTo>
                      <a:pt x="53" y="676"/>
                      <a:pt x="107" y="665"/>
                      <a:pt x="137" y="552"/>
                    </a:cubicBezTo>
                    <a:cubicBezTo>
                      <a:pt x="167" y="439"/>
                      <a:pt x="167" y="0"/>
                      <a:pt x="182" y="8"/>
                    </a:cubicBezTo>
                    <a:cubicBezTo>
                      <a:pt x="197" y="16"/>
                      <a:pt x="174" y="485"/>
                      <a:pt x="227" y="598"/>
                    </a:cubicBezTo>
                    <a:cubicBezTo>
                      <a:pt x="280" y="711"/>
                      <a:pt x="454" y="673"/>
                      <a:pt x="499" y="688"/>
                    </a:cubicBezTo>
                  </a:path>
                </a:pathLst>
              </a:custGeom>
              <a:noFill/>
              <a:ln w="6350" cmpd="sng">
                <a:solidFill>
                  <a:schemeClr val="tx1"/>
                </a:solidFill>
                <a:prstDash val="dash"/>
                <a:round/>
                <a:headEnd/>
                <a:tailEnd/>
              </a:ln>
              <a:effectLst/>
            </p:spPr>
            <p:txBody>
              <a:bodyPr/>
              <a:lstStyle/>
              <a:p>
                <a:endParaRPr lang="en-US" sz="2800"/>
              </a:p>
            </p:txBody>
          </p:sp>
        </p:grpSp>
        <p:sp>
          <p:nvSpPr>
            <p:cNvPr id="48" name="Freeform 47"/>
            <p:cNvSpPr/>
            <p:nvPr/>
          </p:nvSpPr>
          <p:spPr>
            <a:xfrm>
              <a:off x="1262774" y="1292488"/>
              <a:ext cx="4122057" cy="2539284"/>
            </a:xfrm>
            <a:custGeom>
              <a:avLst/>
              <a:gdLst>
                <a:gd name="connsiteX0" fmla="*/ 0 w 4122057"/>
                <a:gd name="connsiteY0" fmla="*/ 2539284 h 2539284"/>
                <a:gd name="connsiteX1" fmla="*/ 145143 w 4122057"/>
                <a:gd name="connsiteY1" fmla="*/ 2423169 h 2539284"/>
                <a:gd name="connsiteX2" fmla="*/ 246743 w 4122057"/>
                <a:gd name="connsiteY2" fmla="*/ 1900655 h 2539284"/>
                <a:gd name="connsiteX3" fmla="*/ 362857 w 4122057"/>
                <a:gd name="connsiteY3" fmla="*/ 42827 h 2539284"/>
                <a:gd name="connsiteX4" fmla="*/ 537028 w 4122057"/>
                <a:gd name="connsiteY4" fmla="*/ 637912 h 2539284"/>
                <a:gd name="connsiteX5" fmla="*/ 696685 w 4122057"/>
                <a:gd name="connsiteY5" fmla="*/ 1131398 h 2539284"/>
                <a:gd name="connsiteX6" fmla="*/ 870857 w 4122057"/>
                <a:gd name="connsiteY6" fmla="*/ 1494255 h 2539284"/>
                <a:gd name="connsiteX7" fmla="*/ 1117600 w 4122057"/>
                <a:gd name="connsiteY7" fmla="*/ 1813569 h 2539284"/>
                <a:gd name="connsiteX8" fmla="*/ 1567543 w 4122057"/>
                <a:gd name="connsiteY8" fmla="*/ 2147398 h 2539284"/>
                <a:gd name="connsiteX9" fmla="*/ 2191657 w 4122057"/>
                <a:gd name="connsiteY9" fmla="*/ 2321569 h 2539284"/>
                <a:gd name="connsiteX10" fmla="*/ 3454400 w 4122057"/>
                <a:gd name="connsiteY10" fmla="*/ 2466712 h 2539284"/>
                <a:gd name="connsiteX11" fmla="*/ 4122057 w 4122057"/>
                <a:gd name="connsiteY11" fmla="*/ 2495741 h 2539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22057" h="2539284">
                  <a:moveTo>
                    <a:pt x="0" y="2539284"/>
                  </a:moveTo>
                  <a:cubicBezTo>
                    <a:pt x="52009" y="2534445"/>
                    <a:pt x="104019" y="2529607"/>
                    <a:pt x="145143" y="2423169"/>
                  </a:cubicBezTo>
                  <a:cubicBezTo>
                    <a:pt x="186267" y="2316731"/>
                    <a:pt x="210457" y="2297379"/>
                    <a:pt x="246743" y="1900655"/>
                  </a:cubicBezTo>
                  <a:cubicBezTo>
                    <a:pt x="283029" y="1503931"/>
                    <a:pt x="314476" y="253284"/>
                    <a:pt x="362857" y="42827"/>
                  </a:cubicBezTo>
                  <a:cubicBezTo>
                    <a:pt x="411238" y="-167630"/>
                    <a:pt x="481390" y="456484"/>
                    <a:pt x="537028" y="637912"/>
                  </a:cubicBezTo>
                  <a:cubicBezTo>
                    <a:pt x="592666" y="819340"/>
                    <a:pt x="641047" y="988674"/>
                    <a:pt x="696685" y="1131398"/>
                  </a:cubicBezTo>
                  <a:cubicBezTo>
                    <a:pt x="752323" y="1274122"/>
                    <a:pt x="800705" y="1380560"/>
                    <a:pt x="870857" y="1494255"/>
                  </a:cubicBezTo>
                  <a:cubicBezTo>
                    <a:pt x="941009" y="1607950"/>
                    <a:pt x="1001486" y="1704712"/>
                    <a:pt x="1117600" y="1813569"/>
                  </a:cubicBezTo>
                  <a:cubicBezTo>
                    <a:pt x="1233714" y="1922426"/>
                    <a:pt x="1388534" y="2062731"/>
                    <a:pt x="1567543" y="2147398"/>
                  </a:cubicBezTo>
                  <a:cubicBezTo>
                    <a:pt x="1746552" y="2232065"/>
                    <a:pt x="1877181" y="2268350"/>
                    <a:pt x="2191657" y="2321569"/>
                  </a:cubicBezTo>
                  <a:cubicBezTo>
                    <a:pt x="2506133" y="2374788"/>
                    <a:pt x="3132667" y="2437683"/>
                    <a:pt x="3454400" y="2466712"/>
                  </a:cubicBezTo>
                  <a:cubicBezTo>
                    <a:pt x="3776133" y="2495741"/>
                    <a:pt x="3949095" y="2495741"/>
                    <a:pt x="4122057" y="2495741"/>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22"/>
            <p:cNvSpPr txBox="1">
              <a:spLocks noChangeArrowheads="1"/>
            </p:cNvSpPr>
            <p:nvPr/>
          </p:nvSpPr>
          <p:spPr bwMode="auto">
            <a:xfrm>
              <a:off x="2432768" y="2816994"/>
              <a:ext cx="1536190" cy="461665"/>
            </a:xfrm>
            <a:prstGeom prst="rect">
              <a:avLst/>
            </a:prstGeom>
            <a:noFill/>
            <a:ln w="9525">
              <a:noFill/>
              <a:miter lim="800000"/>
              <a:headEnd/>
              <a:tailEnd/>
            </a:ln>
            <a:effectLst/>
          </p:spPr>
          <p:txBody>
            <a:bodyPr wrap="square">
              <a:spAutoFit/>
            </a:bodyPr>
            <a:lstStyle/>
            <a:p>
              <a:pPr algn="ctr">
                <a:spcBef>
                  <a:spcPct val="50000"/>
                </a:spcBef>
              </a:pPr>
              <a:r>
                <a:rPr lang="en-US" altLang="zh-CN" sz="2400" dirty="0" smtClean="0">
                  <a:solidFill>
                    <a:srgbClr val="FF0000"/>
                  </a:solidFill>
                </a:rPr>
                <a:t>Emission</a:t>
              </a:r>
              <a:endParaRPr lang="en-US" altLang="zh-CN" sz="2400" dirty="0">
                <a:solidFill>
                  <a:srgbClr val="FF0000"/>
                </a:solidFill>
              </a:endParaRPr>
            </a:p>
          </p:txBody>
        </p:sp>
      </p:grpSp>
    </p:spTree>
    <p:extLst>
      <p:ext uri="{BB962C8B-B14F-4D97-AF65-F5344CB8AC3E}">
        <p14:creationId xmlns="" xmlns:p14="http://schemas.microsoft.com/office/powerpoint/2010/main" val="4271101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5"/>
          <p:cNvSpPr>
            <a:spLocks noChangeArrowheads="1"/>
          </p:cNvSpPr>
          <p:nvPr/>
        </p:nvSpPr>
        <p:spPr bwMode="auto">
          <a:xfrm>
            <a:off x="438150" y="3175"/>
            <a:ext cx="8229600" cy="914400"/>
          </a:xfrm>
          <a:prstGeom prst="rect">
            <a:avLst/>
          </a:prstGeom>
          <a:noFill/>
          <a:ln w="9525">
            <a:noFill/>
            <a:miter lim="800000"/>
            <a:headEnd/>
            <a:tailEnd/>
          </a:ln>
        </p:spPr>
        <p:txBody>
          <a:bodyPr anchor="ctr"/>
          <a:lstStyle/>
          <a:p>
            <a:pPr algn="ctr"/>
            <a:r>
              <a:rPr lang="en-US" sz="3200" b="1" u="sng" dirty="0" smtClean="0">
                <a:solidFill>
                  <a:schemeClr val="tx2"/>
                </a:solidFill>
              </a:rPr>
              <a:t>Real-Time Lifetime</a:t>
            </a:r>
            <a:endParaRPr lang="en-US" sz="3200" b="1" u="sng" dirty="0">
              <a:solidFill>
                <a:schemeClr val="tx2"/>
              </a:solidFill>
            </a:endParaRPr>
          </a:p>
        </p:txBody>
      </p:sp>
      <p:pic>
        <p:nvPicPr>
          <p:cNvPr id="106498"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480032" y="815976"/>
            <a:ext cx="6145836" cy="284162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graphicFrame>
        <p:nvGraphicFramePr>
          <p:cNvPr id="3" name="Object 2"/>
          <p:cNvGraphicFramePr>
            <a:graphicFrameLocks noChangeAspect="1"/>
          </p:cNvGraphicFramePr>
          <p:nvPr>
            <p:extLst>
              <p:ext uri="{D42A27DB-BD31-4B8C-83A1-F6EECF244321}">
                <p14:modId xmlns="" xmlns:p14="http://schemas.microsoft.com/office/powerpoint/2010/main" val="1802743752"/>
              </p:ext>
            </p:extLst>
          </p:nvPr>
        </p:nvGraphicFramePr>
        <p:xfrm>
          <a:off x="2603047" y="3908425"/>
          <a:ext cx="3826782" cy="2878913"/>
        </p:xfrm>
        <a:graphic>
          <a:graphicData uri="http://schemas.openxmlformats.org/presentationml/2006/ole">
            <p:oleObj spid="_x0000_s114712" name="Graph" r:id="rId4" imgW="3901440" imgH="2935834" progId="Origin50.Graph">
              <p:embed/>
            </p:oleObj>
          </a:graphicData>
        </a:graphic>
      </p:graphicFrame>
      <p:sp>
        <p:nvSpPr>
          <p:cNvPr id="4" name="TextBox 3"/>
          <p:cNvSpPr txBox="1"/>
          <p:nvPr/>
        </p:nvSpPr>
        <p:spPr>
          <a:xfrm>
            <a:off x="4368799" y="4093028"/>
            <a:ext cx="1814285" cy="461665"/>
          </a:xfrm>
          <a:prstGeom prst="rect">
            <a:avLst/>
          </a:prstGeom>
          <a:noFill/>
        </p:spPr>
        <p:txBody>
          <a:bodyPr wrap="square" rtlCol="0">
            <a:spAutoFit/>
          </a:bodyPr>
          <a:lstStyle/>
          <a:p>
            <a:r>
              <a:rPr lang="en-US" sz="2400" dirty="0" smtClean="0"/>
              <a:t>100 averages</a:t>
            </a:r>
            <a:endParaRPr lang="en-US" sz="2400" dirty="0"/>
          </a:p>
        </p:txBody>
      </p:sp>
    </p:spTree>
    <p:extLst>
      <p:ext uri="{BB962C8B-B14F-4D97-AF65-F5344CB8AC3E}">
        <p14:creationId xmlns="" xmlns:p14="http://schemas.microsoft.com/office/powerpoint/2010/main" val="301411702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5"/>
          <p:cNvSpPr>
            <a:spLocks noChangeArrowheads="1"/>
          </p:cNvSpPr>
          <p:nvPr/>
        </p:nvSpPr>
        <p:spPr bwMode="auto">
          <a:xfrm>
            <a:off x="438150" y="3175"/>
            <a:ext cx="8229600" cy="914400"/>
          </a:xfrm>
          <a:prstGeom prst="rect">
            <a:avLst/>
          </a:prstGeom>
          <a:noFill/>
          <a:ln w="9525">
            <a:noFill/>
            <a:miter lim="800000"/>
            <a:headEnd/>
            <a:tailEnd/>
          </a:ln>
        </p:spPr>
        <p:txBody>
          <a:bodyPr anchor="ctr"/>
          <a:lstStyle/>
          <a:p>
            <a:pPr algn="ctr"/>
            <a:r>
              <a:rPr lang="en-US" sz="3200" b="1" u="sng" dirty="0" smtClean="0">
                <a:solidFill>
                  <a:schemeClr val="tx2"/>
                </a:solidFill>
              </a:rPr>
              <a:t>Strobe-Technique</a:t>
            </a:r>
            <a:endParaRPr lang="en-US" sz="3200" b="1" u="sng" dirty="0">
              <a:solidFill>
                <a:schemeClr val="tx2"/>
              </a:solidFill>
            </a:endParaRPr>
          </a:p>
        </p:txBody>
      </p:sp>
      <p:pic>
        <p:nvPicPr>
          <p:cNvPr id="117762" name="Picture 2" descr="File:Bouncing ball strobe edit.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277938" y="769936"/>
            <a:ext cx="6553200" cy="4218623"/>
          </a:xfrm>
          <a:prstGeom prst="rect">
            <a:avLst/>
          </a:prstGeom>
          <a:noFill/>
          <a:extLst>
            <a:ext uri="{909E8E84-426E-40DD-AFC4-6F175D3DCCD1}">
              <a14:hiddenFill xmlns="" xmlns:a14="http://schemas.microsoft.com/office/drawing/2010/main">
                <a:solidFill>
                  <a:srgbClr val="FFFFFF"/>
                </a:solidFill>
              </a14:hiddenFill>
            </a:ext>
          </a:extLst>
        </p:spPr>
      </p:pic>
      <p:sp>
        <p:nvSpPr>
          <p:cNvPr id="2" name="Rectangle 1"/>
          <p:cNvSpPr/>
          <p:nvPr/>
        </p:nvSpPr>
        <p:spPr>
          <a:xfrm>
            <a:off x="3308879" y="5102859"/>
            <a:ext cx="2445478" cy="400110"/>
          </a:xfrm>
          <a:prstGeom prst="rect">
            <a:avLst/>
          </a:prstGeom>
        </p:spPr>
        <p:txBody>
          <a:bodyPr wrap="none">
            <a:spAutoFit/>
          </a:bodyPr>
          <a:lstStyle/>
          <a:p>
            <a:r>
              <a:rPr lang="en-US" sz="2000" dirty="0"/>
              <a:t>25 images per second</a:t>
            </a:r>
          </a:p>
        </p:txBody>
      </p:sp>
      <p:pic>
        <p:nvPicPr>
          <p:cNvPr id="117763"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17618" y="5041069"/>
            <a:ext cx="1616339" cy="154804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17764" name="Picture 4"/>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101988" y="4983919"/>
            <a:ext cx="1882856" cy="172009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24608337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5"/>
          <p:cNvSpPr>
            <a:spLocks noChangeArrowheads="1"/>
          </p:cNvSpPr>
          <p:nvPr/>
        </p:nvSpPr>
        <p:spPr bwMode="auto">
          <a:xfrm>
            <a:off x="438150" y="3175"/>
            <a:ext cx="8229600" cy="914400"/>
          </a:xfrm>
          <a:prstGeom prst="rect">
            <a:avLst/>
          </a:prstGeom>
          <a:noFill/>
          <a:ln w="9525">
            <a:noFill/>
            <a:miter lim="800000"/>
            <a:headEnd/>
            <a:tailEnd/>
          </a:ln>
        </p:spPr>
        <p:txBody>
          <a:bodyPr anchor="ctr"/>
          <a:lstStyle/>
          <a:p>
            <a:pPr algn="ctr"/>
            <a:r>
              <a:rPr lang="en-US" sz="3200" b="1" u="sng" dirty="0" smtClean="0">
                <a:solidFill>
                  <a:schemeClr val="tx2"/>
                </a:solidFill>
              </a:rPr>
              <a:t>Strobe-Technique</a:t>
            </a:r>
            <a:endParaRPr lang="en-US" sz="3200" b="1" u="sng" dirty="0">
              <a:solidFill>
                <a:schemeClr val="tx2"/>
              </a:solidFill>
            </a:endParaRPr>
          </a:p>
        </p:txBody>
      </p:sp>
      <p:pic>
        <p:nvPicPr>
          <p:cNvPr id="115714"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011857" y="917575"/>
            <a:ext cx="7085362" cy="490661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Rectangle 1"/>
          <p:cNvSpPr/>
          <p:nvPr/>
        </p:nvSpPr>
        <p:spPr>
          <a:xfrm>
            <a:off x="2446159" y="6262985"/>
            <a:ext cx="4210127" cy="400110"/>
          </a:xfrm>
          <a:prstGeom prst="rect">
            <a:avLst/>
          </a:prstGeom>
        </p:spPr>
        <p:txBody>
          <a:bodyPr wrap="none">
            <a:spAutoFit/>
          </a:bodyPr>
          <a:lstStyle/>
          <a:p>
            <a:r>
              <a:rPr lang="en-US" sz="2000" b="1" dirty="0"/>
              <a:t>Photon Technology </a:t>
            </a:r>
            <a:r>
              <a:rPr lang="en-US" sz="2000" b="1" dirty="0" smtClean="0"/>
              <a:t>International (PTI)</a:t>
            </a:r>
            <a:endParaRPr lang="en-US" sz="2000" b="1" dirty="0"/>
          </a:p>
        </p:txBody>
      </p:sp>
    </p:spTree>
    <p:extLst>
      <p:ext uri="{BB962C8B-B14F-4D97-AF65-F5344CB8AC3E}">
        <p14:creationId xmlns="" xmlns:p14="http://schemas.microsoft.com/office/powerpoint/2010/main" val="324057807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9"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183142" y="4445329"/>
            <a:ext cx="3410466" cy="199813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7" name="Rectangle 5"/>
          <p:cNvSpPr>
            <a:spLocks noChangeArrowheads="1"/>
          </p:cNvSpPr>
          <p:nvPr/>
        </p:nvSpPr>
        <p:spPr bwMode="auto">
          <a:xfrm>
            <a:off x="438150" y="3175"/>
            <a:ext cx="8229600" cy="914400"/>
          </a:xfrm>
          <a:prstGeom prst="rect">
            <a:avLst/>
          </a:prstGeom>
          <a:noFill/>
          <a:ln w="9525">
            <a:noFill/>
            <a:miter lim="800000"/>
            <a:headEnd/>
            <a:tailEnd/>
          </a:ln>
        </p:spPr>
        <p:txBody>
          <a:bodyPr anchor="ctr"/>
          <a:lstStyle/>
          <a:p>
            <a:pPr algn="ctr"/>
            <a:r>
              <a:rPr lang="en-US" sz="3200" b="1" u="sng" dirty="0" smtClean="0">
                <a:solidFill>
                  <a:schemeClr val="tx2"/>
                </a:solidFill>
              </a:rPr>
              <a:t>Strobe-Technique</a:t>
            </a:r>
            <a:endParaRPr lang="en-US" sz="3200" b="1" u="sng" dirty="0">
              <a:solidFill>
                <a:schemeClr val="tx2"/>
              </a:solidFill>
            </a:endParaRPr>
          </a:p>
        </p:txBody>
      </p:sp>
      <p:grpSp>
        <p:nvGrpSpPr>
          <p:cNvPr id="4" name="Group 13"/>
          <p:cNvGrpSpPr>
            <a:grpSpLocks/>
          </p:cNvGrpSpPr>
          <p:nvPr/>
        </p:nvGrpSpPr>
        <p:grpSpPr bwMode="auto">
          <a:xfrm>
            <a:off x="1037975" y="918125"/>
            <a:ext cx="3203959" cy="2513469"/>
            <a:chOff x="4331" y="2065"/>
            <a:chExt cx="1225" cy="961"/>
          </a:xfrm>
        </p:grpSpPr>
        <p:grpSp>
          <p:nvGrpSpPr>
            <p:cNvPr id="7" name="Group 7"/>
            <p:cNvGrpSpPr>
              <a:grpSpLocks/>
            </p:cNvGrpSpPr>
            <p:nvPr/>
          </p:nvGrpSpPr>
          <p:grpSpPr bwMode="auto">
            <a:xfrm>
              <a:off x="4332" y="2115"/>
              <a:ext cx="1224" cy="911"/>
              <a:chOff x="4105" y="981"/>
              <a:chExt cx="1224" cy="911"/>
            </a:xfrm>
          </p:grpSpPr>
          <p:sp>
            <p:nvSpPr>
              <p:cNvPr id="9" name="Line 8"/>
              <p:cNvSpPr>
                <a:spLocks noChangeShapeType="1"/>
              </p:cNvSpPr>
              <p:nvPr/>
            </p:nvSpPr>
            <p:spPr bwMode="auto">
              <a:xfrm>
                <a:off x="4105" y="981"/>
                <a:ext cx="0" cy="771"/>
              </a:xfrm>
              <a:prstGeom prst="line">
                <a:avLst/>
              </a:prstGeom>
              <a:noFill/>
              <a:ln w="38100">
                <a:solidFill>
                  <a:schemeClr val="tx1"/>
                </a:solidFill>
                <a:round/>
                <a:headEnd/>
                <a:tailEnd/>
              </a:ln>
              <a:effectLst/>
            </p:spPr>
            <p:txBody>
              <a:bodyPr/>
              <a:lstStyle/>
              <a:p>
                <a:endParaRPr lang="en-US" sz="2800"/>
              </a:p>
            </p:txBody>
          </p:sp>
          <p:sp>
            <p:nvSpPr>
              <p:cNvPr id="10" name="Line 9"/>
              <p:cNvSpPr>
                <a:spLocks noChangeShapeType="1"/>
              </p:cNvSpPr>
              <p:nvPr/>
            </p:nvSpPr>
            <p:spPr bwMode="auto">
              <a:xfrm>
                <a:off x="4105" y="1752"/>
                <a:ext cx="1224" cy="0"/>
              </a:xfrm>
              <a:prstGeom prst="line">
                <a:avLst/>
              </a:prstGeom>
              <a:noFill/>
              <a:ln w="38100">
                <a:solidFill>
                  <a:schemeClr val="tx1"/>
                </a:solidFill>
                <a:round/>
                <a:headEnd/>
                <a:tailEnd type="triangle" w="med" len="med"/>
              </a:ln>
              <a:effectLst/>
            </p:spPr>
            <p:txBody>
              <a:bodyPr/>
              <a:lstStyle/>
              <a:p>
                <a:endParaRPr lang="en-US" sz="2800"/>
              </a:p>
            </p:txBody>
          </p:sp>
          <p:sp>
            <p:nvSpPr>
              <p:cNvPr id="12" name="Text Box 11"/>
              <p:cNvSpPr txBox="1">
                <a:spLocks noChangeArrowheads="1"/>
              </p:cNvSpPr>
              <p:nvPr/>
            </p:nvSpPr>
            <p:spPr bwMode="auto">
              <a:xfrm>
                <a:off x="4496" y="1752"/>
                <a:ext cx="454" cy="140"/>
              </a:xfrm>
              <a:prstGeom prst="rect">
                <a:avLst/>
              </a:prstGeom>
              <a:noFill/>
              <a:ln w="9525">
                <a:noFill/>
                <a:miter lim="800000"/>
                <a:headEnd/>
                <a:tailEnd/>
              </a:ln>
              <a:effectLst/>
            </p:spPr>
            <p:txBody>
              <a:bodyPr>
                <a:spAutoFit/>
              </a:bodyPr>
              <a:lstStyle/>
              <a:p>
                <a:pPr>
                  <a:spcBef>
                    <a:spcPct val="50000"/>
                  </a:spcBef>
                </a:pPr>
                <a:r>
                  <a:rPr lang="en-US" altLang="zh-CN" sz="2800" dirty="0" smtClean="0"/>
                  <a:t>time</a:t>
                </a:r>
                <a:endParaRPr lang="en-US" altLang="zh-CN" sz="2800" dirty="0"/>
              </a:p>
            </p:txBody>
          </p:sp>
        </p:grpSp>
        <p:sp>
          <p:nvSpPr>
            <p:cNvPr id="8" name="Freeform 12"/>
            <p:cNvSpPr>
              <a:spLocks/>
            </p:cNvSpPr>
            <p:nvPr/>
          </p:nvSpPr>
          <p:spPr bwMode="auto">
            <a:xfrm>
              <a:off x="4331" y="2065"/>
              <a:ext cx="409" cy="798"/>
            </a:xfrm>
            <a:custGeom>
              <a:avLst/>
              <a:gdLst/>
              <a:ahLst/>
              <a:cxnLst>
                <a:cxn ang="0">
                  <a:pos x="0" y="688"/>
                </a:cxn>
                <a:cxn ang="0">
                  <a:pos x="137" y="552"/>
                </a:cxn>
                <a:cxn ang="0">
                  <a:pos x="182" y="8"/>
                </a:cxn>
                <a:cxn ang="0">
                  <a:pos x="227" y="598"/>
                </a:cxn>
                <a:cxn ang="0">
                  <a:pos x="499" y="688"/>
                </a:cxn>
              </a:cxnLst>
              <a:rect l="0" t="0" r="r" b="b"/>
              <a:pathLst>
                <a:path w="499" h="711">
                  <a:moveTo>
                    <a:pt x="0" y="688"/>
                  </a:moveTo>
                  <a:cubicBezTo>
                    <a:pt x="53" y="676"/>
                    <a:pt x="107" y="665"/>
                    <a:pt x="137" y="552"/>
                  </a:cubicBezTo>
                  <a:cubicBezTo>
                    <a:pt x="167" y="439"/>
                    <a:pt x="167" y="0"/>
                    <a:pt x="182" y="8"/>
                  </a:cubicBezTo>
                  <a:cubicBezTo>
                    <a:pt x="197" y="16"/>
                    <a:pt x="174" y="485"/>
                    <a:pt x="227" y="598"/>
                  </a:cubicBezTo>
                  <a:cubicBezTo>
                    <a:pt x="280" y="711"/>
                    <a:pt x="454" y="673"/>
                    <a:pt x="499" y="688"/>
                  </a:cubicBezTo>
                </a:path>
              </a:pathLst>
            </a:custGeom>
            <a:noFill/>
            <a:ln w="6350" cmpd="sng">
              <a:solidFill>
                <a:srgbClr val="FF0000"/>
              </a:solidFill>
              <a:prstDash val="solid"/>
              <a:round/>
              <a:headEnd/>
              <a:tailEnd/>
            </a:ln>
            <a:effectLst/>
          </p:spPr>
          <p:txBody>
            <a:bodyPr/>
            <a:lstStyle/>
            <a:p>
              <a:endParaRPr lang="en-US" sz="2800"/>
            </a:p>
          </p:txBody>
        </p:sp>
      </p:grpSp>
      <p:sp>
        <p:nvSpPr>
          <p:cNvPr id="13" name="Text Box 11"/>
          <p:cNvSpPr txBox="1">
            <a:spLocks noChangeArrowheads="1"/>
          </p:cNvSpPr>
          <p:nvPr/>
        </p:nvSpPr>
        <p:spPr bwMode="auto">
          <a:xfrm>
            <a:off x="378258" y="550392"/>
            <a:ext cx="2118895" cy="523220"/>
          </a:xfrm>
          <a:prstGeom prst="rect">
            <a:avLst/>
          </a:prstGeom>
          <a:noFill/>
          <a:ln w="9525">
            <a:noFill/>
            <a:miter lim="800000"/>
            <a:headEnd/>
            <a:tailEnd/>
          </a:ln>
          <a:effectLst/>
        </p:spPr>
        <p:txBody>
          <a:bodyPr wrap="square">
            <a:spAutoFit/>
          </a:bodyPr>
          <a:lstStyle/>
          <a:p>
            <a:pPr>
              <a:spcBef>
                <a:spcPct val="50000"/>
              </a:spcBef>
            </a:pPr>
            <a:r>
              <a:rPr lang="en-US" altLang="zh-CN" sz="2800" dirty="0" smtClean="0">
                <a:solidFill>
                  <a:srgbClr val="FF0000"/>
                </a:solidFill>
              </a:rPr>
              <a:t>Light Pulse</a:t>
            </a:r>
            <a:endParaRPr lang="en-US" altLang="zh-CN" sz="2800" dirty="0">
              <a:solidFill>
                <a:srgbClr val="FF0000"/>
              </a:solidFill>
            </a:endParaRPr>
          </a:p>
        </p:txBody>
      </p:sp>
      <p:sp>
        <p:nvSpPr>
          <p:cNvPr id="2" name="Rectangle 1"/>
          <p:cNvSpPr/>
          <p:nvPr/>
        </p:nvSpPr>
        <p:spPr>
          <a:xfrm>
            <a:off x="2147302" y="1016981"/>
            <a:ext cx="133092" cy="2016529"/>
          </a:xfrm>
          <a:prstGeom prst="rect">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Box 11"/>
          <p:cNvSpPr txBox="1">
            <a:spLocks noChangeArrowheads="1"/>
          </p:cNvSpPr>
          <p:nvPr/>
        </p:nvSpPr>
        <p:spPr bwMode="auto">
          <a:xfrm>
            <a:off x="2438199" y="1028300"/>
            <a:ext cx="2405649" cy="830997"/>
          </a:xfrm>
          <a:prstGeom prst="rect">
            <a:avLst/>
          </a:prstGeom>
          <a:noFill/>
          <a:ln w="9525">
            <a:noFill/>
            <a:miter lim="800000"/>
            <a:headEnd/>
            <a:tailEnd/>
          </a:ln>
          <a:effectLst/>
        </p:spPr>
        <p:txBody>
          <a:bodyPr wrap="square">
            <a:spAutoFit/>
          </a:bodyPr>
          <a:lstStyle/>
          <a:p>
            <a:pPr>
              <a:spcBef>
                <a:spcPct val="50000"/>
              </a:spcBef>
            </a:pPr>
            <a:r>
              <a:rPr lang="en-US" altLang="zh-CN" sz="2400" dirty="0" smtClean="0"/>
              <a:t>Measurement Window</a:t>
            </a:r>
            <a:endParaRPr lang="en-US" altLang="zh-CN" sz="2400" dirty="0"/>
          </a:p>
        </p:txBody>
      </p:sp>
      <p:pic>
        <p:nvPicPr>
          <p:cNvPr id="116738"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183142" y="1411598"/>
            <a:ext cx="3410466" cy="196481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grpSp>
        <p:nvGrpSpPr>
          <p:cNvPr id="17" name="Group 13"/>
          <p:cNvGrpSpPr>
            <a:grpSpLocks/>
          </p:cNvGrpSpPr>
          <p:nvPr/>
        </p:nvGrpSpPr>
        <p:grpSpPr bwMode="auto">
          <a:xfrm>
            <a:off x="1037975" y="3985175"/>
            <a:ext cx="3203959" cy="2513469"/>
            <a:chOff x="4331" y="2065"/>
            <a:chExt cx="1225" cy="961"/>
          </a:xfrm>
        </p:grpSpPr>
        <p:grpSp>
          <p:nvGrpSpPr>
            <p:cNvPr id="18" name="Group 7"/>
            <p:cNvGrpSpPr>
              <a:grpSpLocks/>
            </p:cNvGrpSpPr>
            <p:nvPr/>
          </p:nvGrpSpPr>
          <p:grpSpPr bwMode="auto">
            <a:xfrm>
              <a:off x="4332" y="2115"/>
              <a:ext cx="1224" cy="911"/>
              <a:chOff x="4105" y="981"/>
              <a:chExt cx="1224" cy="911"/>
            </a:xfrm>
          </p:grpSpPr>
          <p:sp>
            <p:nvSpPr>
              <p:cNvPr id="20" name="Line 8"/>
              <p:cNvSpPr>
                <a:spLocks noChangeShapeType="1"/>
              </p:cNvSpPr>
              <p:nvPr/>
            </p:nvSpPr>
            <p:spPr bwMode="auto">
              <a:xfrm>
                <a:off x="4105" y="981"/>
                <a:ext cx="0" cy="771"/>
              </a:xfrm>
              <a:prstGeom prst="line">
                <a:avLst/>
              </a:prstGeom>
              <a:noFill/>
              <a:ln w="38100">
                <a:solidFill>
                  <a:schemeClr val="tx1"/>
                </a:solidFill>
                <a:round/>
                <a:headEnd/>
                <a:tailEnd/>
              </a:ln>
              <a:effectLst/>
            </p:spPr>
            <p:txBody>
              <a:bodyPr/>
              <a:lstStyle/>
              <a:p>
                <a:endParaRPr lang="en-US" sz="2800"/>
              </a:p>
            </p:txBody>
          </p:sp>
          <p:sp>
            <p:nvSpPr>
              <p:cNvPr id="21" name="Line 9"/>
              <p:cNvSpPr>
                <a:spLocks noChangeShapeType="1"/>
              </p:cNvSpPr>
              <p:nvPr/>
            </p:nvSpPr>
            <p:spPr bwMode="auto">
              <a:xfrm>
                <a:off x="4105" y="1752"/>
                <a:ext cx="1224" cy="0"/>
              </a:xfrm>
              <a:prstGeom prst="line">
                <a:avLst/>
              </a:prstGeom>
              <a:noFill/>
              <a:ln w="38100">
                <a:solidFill>
                  <a:schemeClr val="tx1"/>
                </a:solidFill>
                <a:round/>
                <a:headEnd/>
                <a:tailEnd type="triangle" w="med" len="med"/>
              </a:ln>
              <a:effectLst/>
            </p:spPr>
            <p:txBody>
              <a:bodyPr/>
              <a:lstStyle/>
              <a:p>
                <a:endParaRPr lang="en-US" sz="2800"/>
              </a:p>
            </p:txBody>
          </p:sp>
          <p:sp>
            <p:nvSpPr>
              <p:cNvPr id="22" name="Text Box 11"/>
              <p:cNvSpPr txBox="1">
                <a:spLocks noChangeArrowheads="1"/>
              </p:cNvSpPr>
              <p:nvPr/>
            </p:nvSpPr>
            <p:spPr bwMode="auto">
              <a:xfrm>
                <a:off x="4496" y="1752"/>
                <a:ext cx="454" cy="140"/>
              </a:xfrm>
              <a:prstGeom prst="rect">
                <a:avLst/>
              </a:prstGeom>
              <a:noFill/>
              <a:ln w="9525">
                <a:noFill/>
                <a:miter lim="800000"/>
                <a:headEnd/>
                <a:tailEnd/>
              </a:ln>
              <a:effectLst/>
            </p:spPr>
            <p:txBody>
              <a:bodyPr>
                <a:spAutoFit/>
              </a:bodyPr>
              <a:lstStyle/>
              <a:p>
                <a:pPr>
                  <a:spcBef>
                    <a:spcPct val="50000"/>
                  </a:spcBef>
                </a:pPr>
                <a:r>
                  <a:rPr lang="en-US" altLang="zh-CN" sz="2800" dirty="0" smtClean="0"/>
                  <a:t>time</a:t>
                </a:r>
                <a:endParaRPr lang="en-US" altLang="zh-CN" sz="2800" dirty="0"/>
              </a:p>
            </p:txBody>
          </p:sp>
        </p:grpSp>
        <p:sp>
          <p:nvSpPr>
            <p:cNvPr id="19" name="Freeform 12"/>
            <p:cNvSpPr>
              <a:spLocks/>
            </p:cNvSpPr>
            <p:nvPr/>
          </p:nvSpPr>
          <p:spPr bwMode="auto">
            <a:xfrm>
              <a:off x="4331" y="2065"/>
              <a:ext cx="409" cy="798"/>
            </a:xfrm>
            <a:custGeom>
              <a:avLst/>
              <a:gdLst/>
              <a:ahLst/>
              <a:cxnLst>
                <a:cxn ang="0">
                  <a:pos x="0" y="688"/>
                </a:cxn>
                <a:cxn ang="0">
                  <a:pos x="137" y="552"/>
                </a:cxn>
                <a:cxn ang="0">
                  <a:pos x="182" y="8"/>
                </a:cxn>
                <a:cxn ang="0">
                  <a:pos x="227" y="598"/>
                </a:cxn>
                <a:cxn ang="0">
                  <a:pos x="499" y="688"/>
                </a:cxn>
              </a:cxnLst>
              <a:rect l="0" t="0" r="r" b="b"/>
              <a:pathLst>
                <a:path w="499" h="711">
                  <a:moveTo>
                    <a:pt x="0" y="688"/>
                  </a:moveTo>
                  <a:cubicBezTo>
                    <a:pt x="53" y="676"/>
                    <a:pt x="107" y="665"/>
                    <a:pt x="137" y="552"/>
                  </a:cubicBezTo>
                  <a:cubicBezTo>
                    <a:pt x="167" y="439"/>
                    <a:pt x="167" y="0"/>
                    <a:pt x="182" y="8"/>
                  </a:cubicBezTo>
                  <a:cubicBezTo>
                    <a:pt x="197" y="16"/>
                    <a:pt x="174" y="485"/>
                    <a:pt x="227" y="598"/>
                  </a:cubicBezTo>
                  <a:cubicBezTo>
                    <a:pt x="280" y="711"/>
                    <a:pt x="454" y="673"/>
                    <a:pt x="499" y="688"/>
                  </a:cubicBezTo>
                </a:path>
              </a:pathLst>
            </a:custGeom>
            <a:noFill/>
            <a:ln w="6350" cmpd="sng">
              <a:solidFill>
                <a:srgbClr val="FF0000"/>
              </a:solidFill>
              <a:prstDash val="solid"/>
              <a:round/>
              <a:headEnd/>
              <a:tailEnd/>
            </a:ln>
            <a:effectLst/>
          </p:spPr>
          <p:txBody>
            <a:bodyPr/>
            <a:lstStyle/>
            <a:p>
              <a:endParaRPr lang="en-US" sz="2800"/>
            </a:p>
          </p:txBody>
        </p:sp>
      </p:grpSp>
      <p:sp>
        <p:nvSpPr>
          <p:cNvPr id="23" name="Text Box 11"/>
          <p:cNvSpPr txBox="1">
            <a:spLocks noChangeArrowheads="1"/>
          </p:cNvSpPr>
          <p:nvPr/>
        </p:nvSpPr>
        <p:spPr bwMode="auto">
          <a:xfrm>
            <a:off x="378258" y="3617442"/>
            <a:ext cx="2118895" cy="523220"/>
          </a:xfrm>
          <a:prstGeom prst="rect">
            <a:avLst/>
          </a:prstGeom>
          <a:noFill/>
          <a:ln w="9525">
            <a:noFill/>
            <a:miter lim="800000"/>
            <a:headEnd/>
            <a:tailEnd/>
          </a:ln>
          <a:effectLst/>
        </p:spPr>
        <p:txBody>
          <a:bodyPr wrap="square">
            <a:spAutoFit/>
          </a:bodyPr>
          <a:lstStyle/>
          <a:p>
            <a:pPr>
              <a:spcBef>
                <a:spcPct val="50000"/>
              </a:spcBef>
            </a:pPr>
            <a:r>
              <a:rPr lang="en-US" altLang="zh-CN" sz="2800" dirty="0" smtClean="0">
                <a:solidFill>
                  <a:srgbClr val="FF0000"/>
                </a:solidFill>
              </a:rPr>
              <a:t>Light Pulse</a:t>
            </a:r>
            <a:endParaRPr lang="en-US" altLang="zh-CN" sz="2800" dirty="0">
              <a:solidFill>
                <a:srgbClr val="FF0000"/>
              </a:solidFill>
            </a:endParaRPr>
          </a:p>
        </p:txBody>
      </p:sp>
      <p:sp>
        <p:nvSpPr>
          <p:cNvPr id="24" name="Rectangle 23"/>
          <p:cNvSpPr/>
          <p:nvPr/>
        </p:nvSpPr>
        <p:spPr>
          <a:xfrm>
            <a:off x="2547352" y="4084031"/>
            <a:ext cx="133092" cy="2016529"/>
          </a:xfrm>
          <a:prstGeom prst="rect">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1"/>
          <p:cNvSpPr txBox="1">
            <a:spLocks noChangeArrowheads="1"/>
          </p:cNvSpPr>
          <p:nvPr/>
        </p:nvSpPr>
        <p:spPr bwMode="auto">
          <a:xfrm>
            <a:off x="2742999" y="4095350"/>
            <a:ext cx="2405649" cy="830997"/>
          </a:xfrm>
          <a:prstGeom prst="rect">
            <a:avLst/>
          </a:prstGeom>
          <a:noFill/>
          <a:ln w="9525">
            <a:noFill/>
            <a:miter lim="800000"/>
            <a:headEnd/>
            <a:tailEnd/>
          </a:ln>
          <a:effectLst/>
        </p:spPr>
        <p:txBody>
          <a:bodyPr wrap="square">
            <a:spAutoFit/>
          </a:bodyPr>
          <a:lstStyle/>
          <a:p>
            <a:pPr>
              <a:spcBef>
                <a:spcPct val="50000"/>
              </a:spcBef>
            </a:pPr>
            <a:r>
              <a:rPr lang="en-US" altLang="zh-CN" sz="2400" dirty="0" smtClean="0"/>
              <a:t>Measurement Window</a:t>
            </a:r>
            <a:endParaRPr lang="en-US" altLang="zh-CN" sz="2400" dirty="0"/>
          </a:p>
        </p:txBody>
      </p:sp>
    </p:spTree>
    <p:extLst>
      <p:ext uri="{BB962C8B-B14F-4D97-AF65-F5344CB8AC3E}">
        <p14:creationId xmlns="" xmlns:p14="http://schemas.microsoft.com/office/powerpoint/2010/main" val="2246083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673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167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p:bldP spid="23" grpId="0"/>
      <p:bldP spid="24" grpId="0" animBg="1"/>
      <p:bldP spid="2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5"/>
          <p:cNvSpPr>
            <a:spLocks noChangeArrowheads="1"/>
          </p:cNvSpPr>
          <p:nvPr/>
        </p:nvSpPr>
        <p:spPr bwMode="auto">
          <a:xfrm>
            <a:off x="438150" y="3175"/>
            <a:ext cx="8229600" cy="914400"/>
          </a:xfrm>
          <a:prstGeom prst="rect">
            <a:avLst/>
          </a:prstGeom>
          <a:noFill/>
          <a:ln w="9525">
            <a:noFill/>
            <a:miter lim="800000"/>
            <a:headEnd/>
            <a:tailEnd/>
          </a:ln>
        </p:spPr>
        <p:txBody>
          <a:bodyPr anchor="ctr"/>
          <a:lstStyle/>
          <a:p>
            <a:pPr algn="ctr"/>
            <a:r>
              <a:rPr lang="en-US" sz="3200" b="1" u="sng" dirty="0" smtClean="0">
                <a:solidFill>
                  <a:schemeClr val="tx2"/>
                </a:solidFill>
              </a:rPr>
              <a:t>Strobe-Technique</a:t>
            </a:r>
            <a:endParaRPr lang="en-US" sz="3200" b="1" u="sng" dirty="0">
              <a:solidFill>
                <a:schemeClr val="tx2"/>
              </a:solidFill>
            </a:endParaRPr>
          </a:p>
        </p:txBody>
      </p:sp>
      <p:grpSp>
        <p:nvGrpSpPr>
          <p:cNvPr id="4" name="Group 13"/>
          <p:cNvGrpSpPr>
            <a:grpSpLocks/>
          </p:cNvGrpSpPr>
          <p:nvPr/>
        </p:nvGrpSpPr>
        <p:grpSpPr bwMode="auto">
          <a:xfrm>
            <a:off x="1037975" y="918125"/>
            <a:ext cx="3203959" cy="2513469"/>
            <a:chOff x="4331" y="2065"/>
            <a:chExt cx="1225" cy="961"/>
          </a:xfrm>
        </p:grpSpPr>
        <p:grpSp>
          <p:nvGrpSpPr>
            <p:cNvPr id="7" name="Group 7"/>
            <p:cNvGrpSpPr>
              <a:grpSpLocks/>
            </p:cNvGrpSpPr>
            <p:nvPr/>
          </p:nvGrpSpPr>
          <p:grpSpPr bwMode="auto">
            <a:xfrm>
              <a:off x="4332" y="2115"/>
              <a:ext cx="1224" cy="911"/>
              <a:chOff x="4105" y="981"/>
              <a:chExt cx="1224" cy="911"/>
            </a:xfrm>
          </p:grpSpPr>
          <p:sp>
            <p:nvSpPr>
              <p:cNvPr id="9" name="Line 8"/>
              <p:cNvSpPr>
                <a:spLocks noChangeShapeType="1"/>
              </p:cNvSpPr>
              <p:nvPr/>
            </p:nvSpPr>
            <p:spPr bwMode="auto">
              <a:xfrm>
                <a:off x="4105" y="981"/>
                <a:ext cx="0" cy="771"/>
              </a:xfrm>
              <a:prstGeom prst="line">
                <a:avLst/>
              </a:prstGeom>
              <a:noFill/>
              <a:ln w="38100">
                <a:solidFill>
                  <a:schemeClr val="tx1"/>
                </a:solidFill>
                <a:round/>
                <a:headEnd/>
                <a:tailEnd/>
              </a:ln>
              <a:effectLst/>
            </p:spPr>
            <p:txBody>
              <a:bodyPr/>
              <a:lstStyle/>
              <a:p>
                <a:endParaRPr lang="en-US" sz="2800"/>
              </a:p>
            </p:txBody>
          </p:sp>
          <p:sp>
            <p:nvSpPr>
              <p:cNvPr id="10" name="Line 9"/>
              <p:cNvSpPr>
                <a:spLocks noChangeShapeType="1"/>
              </p:cNvSpPr>
              <p:nvPr/>
            </p:nvSpPr>
            <p:spPr bwMode="auto">
              <a:xfrm>
                <a:off x="4105" y="1752"/>
                <a:ext cx="1224" cy="0"/>
              </a:xfrm>
              <a:prstGeom prst="line">
                <a:avLst/>
              </a:prstGeom>
              <a:noFill/>
              <a:ln w="38100">
                <a:solidFill>
                  <a:schemeClr val="tx1"/>
                </a:solidFill>
                <a:round/>
                <a:headEnd/>
                <a:tailEnd type="triangle" w="med" len="med"/>
              </a:ln>
              <a:effectLst/>
            </p:spPr>
            <p:txBody>
              <a:bodyPr/>
              <a:lstStyle/>
              <a:p>
                <a:endParaRPr lang="en-US" sz="2800"/>
              </a:p>
            </p:txBody>
          </p:sp>
          <p:sp>
            <p:nvSpPr>
              <p:cNvPr id="12" name="Text Box 11"/>
              <p:cNvSpPr txBox="1">
                <a:spLocks noChangeArrowheads="1"/>
              </p:cNvSpPr>
              <p:nvPr/>
            </p:nvSpPr>
            <p:spPr bwMode="auto">
              <a:xfrm>
                <a:off x="4496" y="1752"/>
                <a:ext cx="454" cy="140"/>
              </a:xfrm>
              <a:prstGeom prst="rect">
                <a:avLst/>
              </a:prstGeom>
              <a:noFill/>
              <a:ln w="9525">
                <a:noFill/>
                <a:miter lim="800000"/>
                <a:headEnd/>
                <a:tailEnd/>
              </a:ln>
              <a:effectLst/>
            </p:spPr>
            <p:txBody>
              <a:bodyPr>
                <a:spAutoFit/>
              </a:bodyPr>
              <a:lstStyle/>
              <a:p>
                <a:pPr>
                  <a:spcBef>
                    <a:spcPct val="50000"/>
                  </a:spcBef>
                </a:pPr>
                <a:r>
                  <a:rPr lang="en-US" altLang="zh-CN" sz="2800" dirty="0" smtClean="0"/>
                  <a:t>time</a:t>
                </a:r>
                <a:endParaRPr lang="en-US" altLang="zh-CN" sz="2800" dirty="0"/>
              </a:p>
            </p:txBody>
          </p:sp>
        </p:grpSp>
        <p:sp>
          <p:nvSpPr>
            <p:cNvPr id="8" name="Freeform 12"/>
            <p:cNvSpPr>
              <a:spLocks/>
            </p:cNvSpPr>
            <p:nvPr/>
          </p:nvSpPr>
          <p:spPr bwMode="auto">
            <a:xfrm>
              <a:off x="4331" y="2065"/>
              <a:ext cx="409" cy="798"/>
            </a:xfrm>
            <a:custGeom>
              <a:avLst/>
              <a:gdLst/>
              <a:ahLst/>
              <a:cxnLst>
                <a:cxn ang="0">
                  <a:pos x="0" y="688"/>
                </a:cxn>
                <a:cxn ang="0">
                  <a:pos x="137" y="552"/>
                </a:cxn>
                <a:cxn ang="0">
                  <a:pos x="182" y="8"/>
                </a:cxn>
                <a:cxn ang="0">
                  <a:pos x="227" y="598"/>
                </a:cxn>
                <a:cxn ang="0">
                  <a:pos x="499" y="688"/>
                </a:cxn>
              </a:cxnLst>
              <a:rect l="0" t="0" r="r" b="b"/>
              <a:pathLst>
                <a:path w="499" h="711">
                  <a:moveTo>
                    <a:pt x="0" y="688"/>
                  </a:moveTo>
                  <a:cubicBezTo>
                    <a:pt x="53" y="676"/>
                    <a:pt x="107" y="665"/>
                    <a:pt x="137" y="552"/>
                  </a:cubicBezTo>
                  <a:cubicBezTo>
                    <a:pt x="167" y="439"/>
                    <a:pt x="167" y="0"/>
                    <a:pt x="182" y="8"/>
                  </a:cubicBezTo>
                  <a:cubicBezTo>
                    <a:pt x="197" y="16"/>
                    <a:pt x="174" y="485"/>
                    <a:pt x="227" y="598"/>
                  </a:cubicBezTo>
                  <a:cubicBezTo>
                    <a:pt x="280" y="711"/>
                    <a:pt x="454" y="673"/>
                    <a:pt x="499" y="688"/>
                  </a:cubicBezTo>
                </a:path>
              </a:pathLst>
            </a:custGeom>
            <a:noFill/>
            <a:ln w="6350" cmpd="sng">
              <a:solidFill>
                <a:srgbClr val="FF0000"/>
              </a:solidFill>
              <a:prstDash val="solid"/>
              <a:round/>
              <a:headEnd/>
              <a:tailEnd/>
            </a:ln>
            <a:effectLst/>
          </p:spPr>
          <p:txBody>
            <a:bodyPr/>
            <a:lstStyle/>
            <a:p>
              <a:endParaRPr lang="en-US" sz="2800"/>
            </a:p>
          </p:txBody>
        </p:sp>
      </p:grpSp>
      <p:sp>
        <p:nvSpPr>
          <p:cNvPr id="13" name="Text Box 11"/>
          <p:cNvSpPr txBox="1">
            <a:spLocks noChangeArrowheads="1"/>
          </p:cNvSpPr>
          <p:nvPr/>
        </p:nvSpPr>
        <p:spPr bwMode="auto">
          <a:xfrm>
            <a:off x="378258" y="550392"/>
            <a:ext cx="2118895" cy="523220"/>
          </a:xfrm>
          <a:prstGeom prst="rect">
            <a:avLst/>
          </a:prstGeom>
          <a:noFill/>
          <a:ln w="9525">
            <a:noFill/>
            <a:miter lim="800000"/>
            <a:headEnd/>
            <a:tailEnd/>
          </a:ln>
          <a:effectLst/>
        </p:spPr>
        <p:txBody>
          <a:bodyPr wrap="square">
            <a:spAutoFit/>
          </a:bodyPr>
          <a:lstStyle/>
          <a:p>
            <a:pPr>
              <a:spcBef>
                <a:spcPct val="50000"/>
              </a:spcBef>
            </a:pPr>
            <a:r>
              <a:rPr lang="en-US" altLang="zh-CN" sz="2800" dirty="0" smtClean="0">
                <a:solidFill>
                  <a:srgbClr val="FF0000"/>
                </a:solidFill>
              </a:rPr>
              <a:t>Light Pulse</a:t>
            </a:r>
            <a:endParaRPr lang="en-US" altLang="zh-CN" sz="2800" dirty="0">
              <a:solidFill>
                <a:srgbClr val="FF0000"/>
              </a:solidFill>
            </a:endParaRPr>
          </a:p>
        </p:txBody>
      </p:sp>
      <p:sp>
        <p:nvSpPr>
          <p:cNvPr id="15" name="Text Box 11"/>
          <p:cNvSpPr txBox="1">
            <a:spLocks noChangeArrowheads="1"/>
          </p:cNvSpPr>
          <p:nvPr/>
        </p:nvSpPr>
        <p:spPr bwMode="auto">
          <a:xfrm>
            <a:off x="1638300" y="1365989"/>
            <a:ext cx="1974984" cy="830997"/>
          </a:xfrm>
          <a:prstGeom prst="rect">
            <a:avLst/>
          </a:prstGeom>
          <a:noFill/>
          <a:ln w="9525">
            <a:noFill/>
            <a:miter lim="800000"/>
            <a:headEnd/>
            <a:tailEnd/>
          </a:ln>
          <a:effectLst/>
        </p:spPr>
        <p:txBody>
          <a:bodyPr wrap="square">
            <a:spAutoFit/>
          </a:bodyPr>
          <a:lstStyle/>
          <a:p>
            <a:pPr algn="r">
              <a:spcBef>
                <a:spcPct val="50000"/>
              </a:spcBef>
            </a:pPr>
            <a:r>
              <a:rPr lang="en-US" altLang="zh-CN" sz="2400" dirty="0" smtClean="0"/>
              <a:t>Measurement Window</a:t>
            </a:r>
            <a:endParaRPr lang="en-US" altLang="zh-CN" sz="2400" dirty="0"/>
          </a:p>
        </p:txBody>
      </p:sp>
      <p:sp>
        <p:nvSpPr>
          <p:cNvPr id="26" name="Rectangle 25"/>
          <p:cNvSpPr/>
          <p:nvPr/>
        </p:nvSpPr>
        <p:spPr>
          <a:xfrm>
            <a:off x="3612577" y="1036031"/>
            <a:ext cx="133092" cy="2016529"/>
          </a:xfrm>
          <a:prstGeom prst="rect">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5183142" y="1212052"/>
            <a:ext cx="3385058" cy="2259393"/>
            <a:chOff x="5183142" y="869152"/>
            <a:chExt cx="3385058" cy="2259393"/>
          </a:xfrm>
        </p:grpSpPr>
        <p:pic>
          <p:nvPicPr>
            <p:cNvPr id="11878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183142" y="869152"/>
              <a:ext cx="3385058" cy="194778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30" name="Text Box 11"/>
            <p:cNvSpPr txBox="1">
              <a:spLocks noChangeArrowheads="1"/>
            </p:cNvSpPr>
            <p:nvPr/>
          </p:nvSpPr>
          <p:spPr bwMode="auto">
            <a:xfrm>
              <a:off x="6281957" y="2762379"/>
              <a:ext cx="1187427" cy="366166"/>
            </a:xfrm>
            <a:prstGeom prst="rect">
              <a:avLst/>
            </a:prstGeom>
            <a:noFill/>
            <a:ln w="9525">
              <a:noFill/>
              <a:miter lim="800000"/>
              <a:headEnd/>
              <a:tailEnd/>
            </a:ln>
            <a:effectLst/>
          </p:spPr>
          <p:txBody>
            <a:bodyPr>
              <a:spAutoFit/>
            </a:bodyPr>
            <a:lstStyle/>
            <a:p>
              <a:pPr>
                <a:spcBef>
                  <a:spcPct val="50000"/>
                </a:spcBef>
              </a:pPr>
              <a:r>
                <a:rPr lang="en-US" altLang="zh-CN" sz="2800" dirty="0" smtClean="0"/>
                <a:t>time</a:t>
              </a:r>
              <a:endParaRPr lang="en-US" altLang="zh-CN" sz="2800" dirty="0"/>
            </a:p>
          </p:txBody>
        </p:sp>
      </p:grpSp>
      <p:grpSp>
        <p:nvGrpSpPr>
          <p:cNvPr id="18" name="Group 17"/>
          <p:cNvGrpSpPr/>
          <p:nvPr/>
        </p:nvGrpSpPr>
        <p:grpSpPr>
          <a:xfrm>
            <a:off x="1866896" y="3900487"/>
            <a:ext cx="5148266" cy="2403476"/>
            <a:chOff x="1866896" y="3900487"/>
            <a:chExt cx="5148266" cy="2403476"/>
          </a:xfrm>
        </p:grpSpPr>
        <p:pic>
          <p:nvPicPr>
            <p:cNvPr id="118790" name="Picture 6"/>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738437" y="3900487"/>
              <a:ext cx="4276725" cy="214312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31" name="Text Box 11"/>
            <p:cNvSpPr txBox="1">
              <a:spLocks noChangeArrowheads="1"/>
            </p:cNvSpPr>
            <p:nvPr/>
          </p:nvSpPr>
          <p:spPr bwMode="auto">
            <a:xfrm>
              <a:off x="3860227" y="5937797"/>
              <a:ext cx="1187427" cy="366166"/>
            </a:xfrm>
            <a:prstGeom prst="rect">
              <a:avLst/>
            </a:prstGeom>
            <a:noFill/>
            <a:ln w="9525">
              <a:noFill/>
              <a:miter lim="800000"/>
              <a:headEnd/>
              <a:tailEnd/>
            </a:ln>
            <a:effectLst/>
          </p:spPr>
          <p:txBody>
            <a:bodyPr>
              <a:spAutoFit/>
            </a:bodyPr>
            <a:lstStyle/>
            <a:p>
              <a:pPr>
                <a:spcBef>
                  <a:spcPct val="50000"/>
                </a:spcBef>
              </a:pPr>
              <a:r>
                <a:rPr lang="en-US" altLang="zh-CN" sz="2800" dirty="0" smtClean="0"/>
                <a:t>time</a:t>
              </a:r>
              <a:endParaRPr lang="en-US" altLang="zh-CN" sz="2800" dirty="0"/>
            </a:p>
          </p:txBody>
        </p:sp>
        <p:sp>
          <p:nvSpPr>
            <p:cNvPr id="32" name="Text Box 11"/>
            <p:cNvSpPr txBox="1">
              <a:spLocks noChangeArrowheads="1"/>
            </p:cNvSpPr>
            <p:nvPr/>
          </p:nvSpPr>
          <p:spPr bwMode="auto">
            <a:xfrm rot="16200000">
              <a:off x="1617486" y="4494995"/>
              <a:ext cx="1452928" cy="954107"/>
            </a:xfrm>
            <a:prstGeom prst="rect">
              <a:avLst/>
            </a:prstGeom>
            <a:noFill/>
            <a:ln w="9525">
              <a:noFill/>
              <a:miter lim="800000"/>
              <a:headEnd/>
              <a:tailEnd/>
            </a:ln>
            <a:effectLst/>
          </p:spPr>
          <p:txBody>
            <a:bodyPr wrap="square">
              <a:spAutoFit/>
            </a:bodyPr>
            <a:lstStyle/>
            <a:p>
              <a:pPr algn="ctr">
                <a:spcBef>
                  <a:spcPct val="50000"/>
                </a:spcBef>
              </a:pPr>
              <a:r>
                <a:rPr lang="en-US" altLang="zh-CN" sz="2800" dirty="0" smtClean="0"/>
                <a:t>Detector Signal</a:t>
              </a:r>
              <a:endParaRPr lang="en-US" altLang="zh-CN" sz="2800" dirty="0"/>
            </a:p>
          </p:txBody>
        </p:sp>
      </p:grpSp>
    </p:spTree>
    <p:extLst>
      <p:ext uri="{BB962C8B-B14F-4D97-AF65-F5344CB8AC3E}">
        <p14:creationId xmlns="" xmlns:p14="http://schemas.microsoft.com/office/powerpoint/2010/main" val="4047024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5"/>
          <p:cNvSpPr>
            <a:spLocks noChangeArrowheads="1"/>
          </p:cNvSpPr>
          <p:nvPr/>
        </p:nvSpPr>
        <p:spPr bwMode="auto">
          <a:xfrm>
            <a:off x="438150" y="3175"/>
            <a:ext cx="8229600" cy="914400"/>
          </a:xfrm>
          <a:prstGeom prst="rect">
            <a:avLst/>
          </a:prstGeom>
          <a:noFill/>
          <a:ln w="9525">
            <a:noFill/>
            <a:miter lim="800000"/>
            <a:headEnd/>
            <a:tailEnd/>
          </a:ln>
        </p:spPr>
        <p:txBody>
          <a:bodyPr anchor="ctr"/>
          <a:lstStyle/>
          <a:p>
            <a:pPr algn="ctr"/>
            <a:r>
              <a:rPr lang="en-US" sz="3200" b="1" u="sng" dirty="0" smtClean="0">
                <a:solidFill>
                  <a:schemeClr val="tx2"/>
                </a:solidFill>
              </a:rPr>
              <a:t>Strobe-Technique</a:t>
            </a:r>
            <a:endParaRPr lang="en-US" sz="3200" b="1" u="sng" dirty="0">
              <a:solidFill>
                <a:schemeClr val="tx2"/>
              </a:solidFill>
            </a:endParaRPr>
          </a:p>
        </p:txBody>
      </p:sp>
      <p:pic>
        <p:nvPicPr>
          <p:cNvPr id="11981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38150" y="1095374"/>
            <a:ext cx="3695700" cy="208708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19811"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914900" y="1204912"/>
            <a:ext cx="4000500" cy="202656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5" name="TextBox 4"/>
          <p:cNvSpPr txBox="1"/>
          <p:nvPr/>
        </p:nvSpPr>
        <p:spPr>
          <a:xfrm>
            <a:off x="766834" y="638473"/>
            <a:ext cx="2601912" cy="461665"/>
          </a:xfrm>
          <a:prstGeom prst="rect">
            <a:avLst/>
          </a:prstGeom>
          <a:noFill/>
        </p:spPr>
        <p:txBody>
          <a:bodyPr wrap="square" rtlCol="0">
            <a:spAutoFit/>
          </a:bodyPr>
          <a:lstStyle/>
          <a:p>
            <a:pPr algn="ctr"/>
            <a:r>
              <a:rPr lang="en-US" sz="2400" b="1" u="sng" dirty="0" smtClean="0"/>
              <a:t>Strobe-Technique</a:t>
            </a:r>
            <a:endParaRPr lang="en-US" sz="2400" b="1" u="sng" dirty="0"/>
          </a:p>
        </p:txBody>
      </p:sp>
      <p:sp>
        <p:nvSpPr>
          <p:cNvPr id="6" name="TextBox 5"/>
          <p:cNvSpPr txBox="1"/>
          <p:nvPr/>
        </p:nvSpPr>
        <p:spPr>
          <a:xfrm>
            <a:off x="5537994" y="633709"/>
            <a:ext cx="2601912" cy="461665"/>
          </a:xfrm>
          <a:prstGeom prst="rect">
            <a:avLst/>
          </a:prstGeom>
          <a:noFill/>
        </p:spPr>
        <p:txBody>
          <a:bodyPr wrap="square" rtlCol="0">
            <a:spAutoFit/>
          </a:bodyPr>
          <a:lstStyle/>
          <a:p>
            <a:pPr algn="ctr"/>
            <a:r>
              <a:rPr lang="en-US" sz="2400" b="1" u="sng" dirty="0" smtClean="0"/>
              <a:t>TCSPC</a:t>
            </a:r>
            <a:endParaRPr lang="en-US" sz="2400" b="1" u="sng" dirty="0"/>
          </a:p>
        </p:txBody>
      </p:sp>
      <p:sp>
        <p:nvSpPr>
          <p:cNvPr id="2" name="Rectangle 1"/>
          <p:cNvSpPr/>
          <p:nvPr/>
        </p:nvSpPr>
        <p:spPr>
          <a:xfrm>
            <a:off x="95250" y="3487520"/>
            <a:ext cx="8877300" cy="959237"/>
          </a:xfrm>
          <a:prstGeom prst="rect">
            <a:avLst/>
          </a:prstGeom>
        </p:spPr>
        <p:txBody>
          <a:bodyPr wrap="square">
            <a:spAutoFit/>
          </a:bodyPr>
          <a:lstStyle/>
          <a:p>
            <a:pPr algn="ctr">
              <a:spcAft>
                <a:spcPts val="1000"/>
              </a:spcAft>
            </a:pPr>
            <a:r>
              <a:rPr lang="en-US" sz="2400" dirty="0" smtClean="0"/>
              <a:t>“Full </a:t>
            </a:r>
            <a:r>
              <a:rPr lang="en-US" sz="2400" dirty="0"/>
              <a:t>decay curve is attainable after just one sweep </a:t>
            </a:r>
            <a:r>
              <a:rPr lang="en-US" sz="2400" dirty="0" smtClean="0"/>
              <a:t>(100 pulses)”</a:t>
            </a:r>
          </a:p>
          <a:p>
            <a:pPr algn="ctr">
              <a:spcAft>
                <a:spcPts val="1000"/>
              </a:spcAft>
            </a:pPr>
            <a:r>
              <a:rPr lang="en-US" sz="2400" dirty="0" smtClean="0"/>
              <a:t>“TCSPC</a:t>
            </a:r>
            <a:r>
              <a:rPr lang="en-US" sz="2400" dirty="0"/>
              <a:t>: for every 100 pulses, you get only up to three useful </a:t>
            </a:r>
            <a:r>
              <a:rPr lang="en-US" sz="2400" dirty="0" smtClean="0"/>
              <a:t>points” </a:t>
            </a:r>
            <a:endParaRPr lang="en-US" sz="2400" dirty="0"/>
          </a:p>
        </p:txBody>
      </p:sp>
      <p:sp>
        <p:nvSpPr>
          <p:cNvPr id="3" name="Rectangle 2"/>
          <p:cNvSpPr/>
          <p:nvPr/>
        </p:nvSpPr>
        <p:spPr>
          <a:xfrm>
            <a:off x="438150" y="4718388"/>
            <a:ext cx="8229600" cy="1323439"/>
          </a:xfrm>
          <a:prstGeom prst="rect">
            <a:avLst/>
          </a:prstGeom>
        </p:spPr>
        <p:txBody>
          <a:bodyPr wrap="square">
            <a:spAutoFit/>
          </a:bodyPr>
          <a:lstStyle/>
          <a:p>
            <a:r>
              <a:rPr lang="en-US" sz="2000" dirty="0" smtClean="0"/>
              <a:t>“The </a:t>
            </a:r>
            <a:r>
              <a:rPr lang="en-US" sz="2000" dirty="0"/>
              <a:t>Strobe technique is much faster than the TCSPC technique for generating the decay curve. This is particularly important in the life science area. Whereas the chemist can take hours or days to measure an inert chemical very accurately, the life scientists’ cell samples are long dead. </a:t>
            </a:r>
            <a:r>
              <a:rPr lang="en-US" sz="2000" dirty="0" smtClean="0"/>
              <a:t>“</a:t>
            </a:r>
            <a:endParaRPr lang="en-US" sz="2000" dirty="0"/>
          </a:p>
        </p:txBody>
      </p:sp>
      <p:sp>
        <p:nvSpPr>
          <p:cNvPr id="4" name="TextBox 3"/>
          <p:cNvSpPr txBox="1"/>
          <p:nvPr/>
        </p:nvSpPr>
        <p:spPr>
          <a:xfrm>
            <a:off x="2593182" y="6248400"/>
            <a:ext cx="3922712" cy="461665"/>
          </a:xfrm>
          <a:prstGeom prst="rect">
            <a:avLst/>
          </a:prstGeom>
          <a:noFill/>
        </p:spPr>
        <p:txBody>
          <a:bodyPr wrap="square" rtlCol="0">
            <a:spAutoFit/>
          </a:bodyPr>
          <a:lstStyle/>
          <a:p>
            <a:pPr algn="ctr"/>
            <a:r>
              <a:rPr lang="en-US" sz="2400" b="1" dirty="0" smtClean="0"/>
              <a:t>Lower Time Resolution</a:t>
            </a:r>
            <a:endParaRPr lang="en-US" sz="2400" b="1" dirty="0"/>
          </a:p>
        </p:txBody>
      </p:sp>
    </p:spTree>
    <p:extLst>
      <p:ext uri="{BB962C8B-B14F-4D97-AF65-F5344CB8AC3E}">
        <p14:creationId xmlns="" xmlns:p14="http://schemas.microsoft.com/office/powerpoint/2010/main" val="3474509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952501" y="894777"/>
            <a:ext cx="8112844" cy="4153473"/>
            <a:chOff x="2369870" y="860425"/>
            <a:chExt cx="6695474" cy="3311525"/>
          </a:xfrm>
        </p:grpSpPr>
        <p:pic>
          <p:nvPicPr>
            <p:cNvPr id="12083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891662" y="860425"/>
              <a:ext cx="6064098" cy="331152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6" name="TextBox 25"/>
            <p:cNvSpPr txBox="1"/>
            <p:nvPr/>
          </p:nvSpPr>
          <p:spPr>
            <a:xfrm>
              <a:off x="2369870" y="1781966"/>
              <a:ext cx="575377" cy="461665"/>
            </a:xfrm>
            <a:prstGeom prst="rect">
              <a:avLst/>
            </a:prstGeom>
            <a:noFill/>
          </p:spPr>
          <p:txBody>
            <a:bodyPr wrap="square" rtlCol="0">
              <a:spAutoFit/>
            </a:bodyPr>
            <a:lstStyle/>
            <a:p>
              <a:pPr algn="ctr"/>
              <a:r>
                <a:rPr lang="en-US" sz="2400" b="1" dirty="0" smtClean="0">
                  <a:solidFill>
                    <a:srgbClr val="FF0000"/>
                  </a:solidFill>
                </a:rPr>
                <a:t>(1)</a:t>
              </a:r>
              <a:endParaRPr lang="en-US" sz="2400" b="1" dirty="0">
                <a:solidFill>
                  <a:srgbClr val="FF0000"/>
                </a:solidFill>
              </a:endParaRPr>
            </a:p>
          </p:txBody>
        </p:sp>
        <p:sp>
          <p:nvSpPr>
            <p:cNvPr id="28" name="TextBox 27"/>
            <p:cNvSpPr txBox="1"/>
            <p:nvPr/>
          </p:nvSpPr>
          <p:spPr>
            <a:xfrm>
              <a:off x="5972884" y="1636610"/>
              <a:ext cx="575377" cy="461665"/>
            </a:xfrm>
            <a:prstGeom prst="rect">
              <a:avLst/>
            </a:prstGeom>
            <a:noFill/>
          </p:spPr>
          <p:txBody>
            <a:bodyPr wrap="square" rtlCol="0">
              <a:spAutoFit/>
            </a:bodyPr>
            <a:lstStyle/>
            <a:p>
              <a:pPr algn="ctr"/>
              <a:r>
                <a:rPr lang="en-US" sz="2400" b="1" dirty="0" smtClean="0">
                  <a:solidFill>
                    <a:srgbClr val="FF0000"/>
                  </a:solidFill>
                </a:rPr>
                <a:t>(2)</a:t>
              </a:r>
              <a:endParaRPr lang="en-US" sz="2400" b="1" dirty="0">
                <a:solidFill>
                  <a:srgbClr val="FF0000"/>
                </a:solidFill>
              </a:endParaRPr>
            </a:p>
          </p:txBody>
        </p:sp>
        <p:sp>
          <p:nvSpPr>
            <p:cNvPr id="29" name="TextBox 28"/>
            <p:cNvSpPr txBox="1"/>
            <p:nvPr/>
          </p:nvSpPr>
          <p:spPr>
            <a:xfrm>
              <a:off x="3656426" y="3019523"/>
              <a:ext cx="575377" cy="461665"/>
            </a:xfrm>
            <a:prstGeom prst="rect">
              <a:avLst/>
            </a:prstGeom>
            <a:noFill/>
          </p:spPr>
          <p:txBody>
            <a:bodyPr wrap="square" rtlCol="0">
              <a:spAutoFit/>
            </a:bodyPr>
            <a:lstStyle/>
            <a:p>
              <a:pPr algn="ctr"/>
              <a:r>
                <a:rPr lang="en-US" sz="2400" b="1" dirty="0" smtClean="0">
                  <a:solidFill>
                    <a:srgbClr val="FF0000"/>
                  </a:solidFill>
                </a:rPr>
                <a:t>(3)</a:t>
              </a:r>
              <a:endParaRPr lang="en-US" sz="2400" b="1" dirty="0">
                <a:solidFill>
                  <a:srgbClr val="FF0000"/>
                </a:solidFill>
              </a:endParaRPr>
            </a:p>
          </p:txBody>
        </p:sp>
        <p:sp>
          <p:nvSpPr>
            <p:cNvPr id="30" name="TextBox 29"/>
            <p:cNvSpPr txBox="1"/>
            <p:nvPr/>
          </p:nvSpPr>
          <p:spPr>
            <a:xfrm>
              <a:off x="8489967" y="2913063"/>
              <a:ext cx="575377" cy="461665"/>
            </a:xfrm>
            <a:prstGeom prst="rect">
              <a:avLst/>
            </a:prstGeom>
            <a:noFill/>
          </p:spPr>
          <p:txBody>
            <a:bodyPr wrap="square" rtlCol="0">
              <a:spAutoFit/>
            </a:bodyPr>
            <a:lstStyle/>
            <a:p>
              <a:pPr algn="ctr"/>
              <a:r>
                <a:rPr lang="en-US" sz="2400" b="1" dirty="0" smtClean="0">
                  <a:solidFill>
                    <a:srgbClr val="FF0000"/>
                  </a:solidFill>
                </a:rPr>
                <a:t>(4)</a:t>
              </a:r>
              <a:endParaRPr lang="en-US" sz="2400" b="1" dirty="0">
                <a:solidFill>
                  <a:srgbClr val="FF0000"/>
                </a:solidFill>
              </a:endParaRPr>
            </a:p>
          </p:txBody>
        </p:sp>
        <p:sp>
          <p:nvSpPr>
            <p:cNvPr id="32" name="TextBox 31"/>
            <p:cNvSpPr txBox="1"/>
            <p:nvPr/>
          </p:nvSpPr>
          <p:spPr>
            <a:xfrm>
              <a:off x="6673967" y="3530006"/>
              <a:ext cx="575377" cy="461665"/>
            </a:xfrm>
            <a:prstGeom prst="rect">
              <a:avLst/>
            </a:prstGeom>
            <a:noFill/>
          </p:spPr>
          <p:txBody>
            <a:bodyPr wrap="square" rtlCol="0">
              <a:spAutoFit/>
            </a:bodyPr>
            <a:lstStyle/>
            <a:p>
              <a:pPr algn="ctr"/>
              <a:r>
                <a:rPr lang="en-US" sz="2400" b="1" dirty="0" smtClean="0">
                  <a:solidFill>
                    <a:srgbClr val="FF0000"/>
                  </a:solidFill>
                </a:rPr>
                <a:t>(5)</a:t>
              </a:r>
              <a:endParaRPr lang="en-US" sz="2400" b="1" dirty="0">
                <a:solidFill>
                  <a:srgbClr val="FF0000"/>
                </a:solidFill>
              </a:endParaRPr>
            </a:p>
          </p:txBody>
        </p:sp>
      </p:grpSp>
      <p:sp>
        <p:nvSpPr>
          <p:cNvPr id="27" name="Rectangle 5"/>
          <p:cNvSpPr>
            <a:spLocks noChangeArrowheads="1"/>
          </p:cNvSpPr>
          <p:nvPr/>
        </p:nvSpPr>
        <p:spPr bwMode="auto">
          <a:xfrm>
            <a:off x="438150" y="3175"/>
            <a:ext cx="8229600" cy="914400"/>
          </a:xfrm>
          <a:prstGeom prst="rect">
            <a:avLst/>
          </a:prstGeom>
          <a:noFill/>
          <a:ln w="9525">
            <a:noFill/>
            <a:miter lim="800000"/>
            <a:headEnd/>
            <a:tailEnd/>
          </a:ln>
        </p:spPr>
        <p:txBody>
          <a:bodyPr anchor="ctr"/>
          <a:lstStyle/>
          <a:p>
            <a:pPr algn="ctr"/>
            <a:r>
              <a:rPr lang="en-US" sz="3200" b="1" u="sng" dirty="0" smtClean="0">
                <a:solidFill>
                  <a:schemeClr val="tx2"/>
                </a:solidFill>
              </a:rPr>
              <a:t>Strobe-Technique</a:t>
            </a:r>
            <a:endParaRPr lang="en-US" sz="3200" b="1" u="sng" dirty="0">
              <a:solidFill>
                <a:schemeClr val="tx2"/>
              </a:solidFill>
            </a:endParaRPr>
          </a:p>
        </p:txBody>
      </p:sp>
      <p:sp>
        <p:nvSpPr>
          <p:cNvPr id="31" name="TextBox 30"/>
          <p:cNvSpPr txBox="1"/>
          <p:nvPr/>
        </p:nvSpPr>
        <p:spPr>
          <a:xfrm>
            <a:off x="237733" y="4035436"/>
            <a:ext cx="3572267" cy="2451953"/>
          </a:xfrm>
          <a:prstGeom prst="rect">
            <a:avLst/>
          </a:prstGeom>
          <a:noFill/>
        </p:spPr>
        <p:txBody>
          <a:bodyPr wrap="square" rtlCol="0">
            <a:spAutoFit/>
          </a:bodyPr>
          <a:lstStyle/>
          <a:p>
            <a:pPr>
              <a:spcAft>
                <a:spcPts val="1000"/>
              </a:spcAft>
            </a:pPr>
            <a:r>
              <a:rPr lang="en-US" sz="2400" dirty="0" smtClean="0">
                <a:solidFill>
                  <a:srgbClr val="FF0000"/>
                </a:solidFill>
              </a:rPr>
              <a:t>1)  </a:t>
            </a:r>
            <a:r>
              <a:rPr lang="en-US" sz="2400" dirty="0" smtClean="0"/>
              <a:t>Trigger Signal</a:t>
            </a:r>
          </a:p>
          <a:p>
            <a:pPr>
              <a:spcAft>
                <a:spcPts val="1000"/>
              </a:spcAft>
            </a:pPr>
            <a:r>
              <a:rPr lang="en-US" sz="2400" dirty="0" smtClean="0">
                <a:solidFill>
                  <a:srgbClr val="FF0000"/>
                </a:solidFill>
              </a:rPr>
              <a:t>2)  </a:t>
            </a:r>
            <a:r>
              <a:rPr lang="en-US" sz="2400" dirty="0" smtClean="0"/>
              <a:t>Excitation Flash</a:t>
            </a:r>
          </a:p>
          <a:p>
            <a:pPr>
              <a:spcAft>
                <a:spcPts val="1000"/>
              </a:spcAft>
            </a:pPr>
            <a:r>
              <a:rPr lang="en-US" sz="2400" dirty="0" smtClean="0">
                <a:solidFill>
                  <a:srgbClr val="FF0000"/>
                </a:solidFill>
              </a:rPr>
              <a:t>3)  </a:t>
            </a:r>
            <a:r>
              <a:rPr lang="en-US" sz="2400" dirty="0" smtClean="0"/>
              <a:t>Detector Signal Delay</a:t>
            </a:r>
          </a:p>
          <a:p>
            <a:pPr>
              <a:spcAft>
                <a:spcPts val="1000"/>
              </a:spcAft>
            </a:pPr>
            <a:r>
              <a:rPr lang="en-US" sz="2400" dirty="0" smtClean="0">
                <a:solidFill>
                  <a:srgbClr val="FF0000"/>
                </a:solidFill>
              </a:rPr>
              <a:t>4)  </a:t>
            </a:r>
            <a:r>
              <a:rPr lang="en-US" sz="2400" dirty="0" smtClean="0"/>
              <a:t>Detect</a:t>
            </a:r>
          </a:p>
          <a:p>
            <a:pPr>
              <a:spcAft>
                <a:spcPts val="1000"/>
              </a:spcAft>
            </a:pPr>
            <a:r>
              <a:rPr lang="en-US" sz="2400" dirty="0" smtClean="0">
                <a:solidFill>
                  <a:srgbClr val="FF0000"/>
                </a:solidFill>
              </a:rPr>
              <a:t>5)  </a:t>
            </a:r>
            <a:r>
              <a:rPr lang="en-US" sz="2400" dirty="0" smtClean="0"/>
              <a:t>Output</a:t>
            </a:r>
            <a:endParaRPr lang="en-US" sz="2400" dirty="0"/>
          </a:p>
        </p:txBody>
      </p:sp>
      <p:sp>
        <p:nvSpPr>
          <p:cNvPr id="11" name="Rectangle 10"/>
          <p:cNvSpPr/>
          <p:nvPr/>
        </p:nvSpPr>
        <p:spPr>
          <a:xfrm>
            <a:off x="5094730" y="5967655"/>
            <a:ext cx="1427122" cy="461665"/>
          </a:xfrm>
          <a:prstGeom prst="rect">
            <a:avLst/>
          </a:prstGeom>
        </p:spPr>
        <p:txBody>
          <a:bodyPr wrap="none">
            <a:spAutoFit/>
          </a:bodyPr>
          <a:lstStyle/>
          <a:p>
            <a:r>
              <a:rPr lang="en-US" sz="2400" dirty="0" smtClean="0">
                <a:latin typeface="Symbol" pitchFamily="18" charset="2"/>
              </a:rPr>
              <a:t>t</a:t>
            </a:r>
            <a:r>
              <a:rPr lang="en-US" sz="2400" dirty="0" smtClean="0"/>
              <a:t> &gt; 250 </a:t>
            </a:r>
            <a:r>
              <a:rPr lang="en-US" sz="2400" dirty="0" err="1" smtClean="0"/>
              <a:t>ps</a:t>
            </a:r>
            <a:endParaRPr lang="en-US" sz="2400" dirty="0"/>
          </a:p>
        </p:txBody>
      </p:sp>
    </p:spTree>
    <p:extLst>
      <p:ext uri="{BB962C8B-B14F-4D97-AF65-F5344CB8AC3E}">
        <p14:creationId xmlns="" xmlns:p14="http://schemas.microsoft.com/office/powerpoint/2010/main" val="177789872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5"/>
          <p:cNvSpPr>
            <a:spLocks noChangeArrowheads="1"/>
          </p:cNvSpPr>
          <p:nvPr/>
        </p:nvSpPr>
        <p:spPr bwMode="auto">
          <a:xfrm>
            <a:off x="348698" y="3175"/>
            <a:ext cx="8397737" cy="914400"/>
          </a:xfrm>
          <a:prstGeom prst="rect">
            <a:avLst/>
          </a:prstGeom>
          <a:noFill/>
          <a:ln w="9525">
            <a:noFill/>
            <a:miter lim="800000"/>
            <a:headEnd/>
            <a:tailEnd/>
          </a:ln>
        </p:spPr>
        <p:txBody>
          <a:bodyPr anchor="ctr"/>
          <a:lstStyle/>
          <a:p>
            <a:pPr algn="ctr"/>
            <a:r>
              <a:rPr lang="en-US" sz="3200" b="1" u="sng" dirty="0" smtClean="0">
                <a:solidFill>
                  <a:schemeClr val="tx2"/>
                </a:solidFill>
              </a:rPr>
              <a:t>Time-Correlated Single-Photon Counting (TCSPC)</a:t>
            </a:r>
            <a:endParaRPr lang="en-US" sz="3200" b="1" u="sng" dirty="0">
              <a:solidFill>
                <a:schemeClr val="tx2"/>
              </a:solidFill>
            </a:endParaRPr>
          </a:p>
        </p:txBody>
      </p:sp>
      <p:sp>
        <p:nvSpPr>
          <p:cNvPr id="3" name="TextBox 2"/>
          <p:cNvSpPr txBox="1"/>
          <p:nvPr/>
        </p:nvSpPr>
        <p:spPr>
          <a:xfrm>
            <a:off x="758544" y="5058244"/>
            <a:ext cx="7586305" cy="1200329"/>
          </a:xfrm>
          <a:prstGeom prst="rect">
            <a:avLst/>
          </a:prstGeom>
          <a:noFill/>
        </p:spPr>
        <p:txBody>
          <a:bodyPr wrap="square" rtlCol="0">
            <a:spAutoFit/>
          </a:bodyPr>
          <a:lstStyle/>
          <a:p>
            <a:pPr algn="ctr"/>
            <a:r>
              <a:rPr lang="en-US" sz="2400" dirty="0" smtClean="0"/>
              <a:t>Excited State Lifetime of an individual molecule: 0 – infinity</a:t>
            </a:r>
          </a:p>
          <a:p>
            <a:pPr algn="ctr"/>
            <a:endParaRPr lang="en-US" sz="2400" dirty="0" smtClean="0"/>
          </a:p>
          <a:p>
            <a:pPr algn="ctr"/>
            <a:r>
              <a:rPr lang="en-US" sz="2400" dirty="0" smtClean="0"/>
              <a:t>The sum an individual molecule lifetimes = </a:t>
            </a:r>
            <a:r>
              <a:rPr lang="en-US" sz="2400" dirty="0" smtClean="0">
                <a:latin typeface="Symbol" pitchFamily="18" charset="2"/>
              </a:rPr>
              <a:t>t</a:t>
            </a:r>
            <a:endParaRPr lang="en-US" sz="2400" dirty="0">
              <a:latin typeface="Symbol" pitchFamily="18" charset="2"/>
            </a:endParaRPr>
          </a:p>
        </p:txBody>
      </p:sp>
      <p:cxnSp>
        <p:nvCxnSpPr>
          <p:cNvPr id="4" name="Straight Arrow Connector 3"/>
          <p:cNvCxnSpPr/>
          <p:nvPr/>
        </p:nvCxnSpPr>
        <p:spPr>
          <a:xfrm flipV="1">
            <a:off x="2119867" y="1772331"/>
            <a:ext cx="0" cy="2186933"/>
          </a:xfrm>
          <a:prstGeom prst="straightConnector1">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flipV="1">
            <a:off x="2338716" y="1803934"/>
            <a:ext cx="0" cy="2167776"/>
          </a:xfrm>
          <a:prstGeom prst="straightConnector1">
            <a:avLst/>
          </a:prstGeom>
          <a:ln w="28575">
            <a:solidFill>
              <a:srgbClr val="008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608448" y="2557743"/>
            <a:ext cx="552877" cy="369332"/>
          </a:xfrm>
          <a:prstGeom prst="rect">
            <a:avLst/>
          </a:prstGeom>
          <a:noFill/>
        </p:spPr>
        <p:txBody>
          <a:bodyPr wrap="square" rtlCol="0">
            <a:spAutoFit/>
          </a:bodyPr>
          <a:lstStyle/>
          <a:p>
            <a:pPr algn="ctr"/>
            <a:r>
              <a:rPr lang="en-US" dirty="0" smtClean="0">
                <a:solidFill>
                  <a:srgbClr val="0000FF"/>
                </a:solidFill>
              </a:rPr>
              <a:t>Ex</a:t>
            </a:r>
            <a:endParaRPr lang="en-US" dirty="0">
              <a:solidFill>
                <a:srgbClr val="0000FF"/>
              </a:solidFill>
            </a:endParaRPr>
          </a:p>
        </p:txBody>
      </p:sp>
      <p:sp>
        <p:nvSpPr>
          <p:cNvPr id="7" name="TextBox 6"/>
          <p:cNvSpPr txBox="1"/>
          <p:nvPr/>
        </p:nvSpPr>
        <p:spPr>
          <a:xfrm>
            <a:off x="2162109" y="2541498"/>
            <a:ext cx="803251" cy="400110"/>
          </a:xfrm>
          <a:prstGeom prst="rect">
            <a:avLst/>
          </a:prstGeom>
          <a:noFill/>
        </p:spPr>
        <p:txBody>
          <a:bodyPr wrap="square" rtlCol="0">
            <a:spAutoFit/>
          </a:bodyPr>
          <a:lstStyle/>
          <a:p>
            <a:pPr algn="ctr"/>
            <a:r>
              <a:rPr lang="en-US" sz="2000" dirty="0" err="1" smtClean="0">
                <a:solidFill>
                  <a:srgbClr val="008000"/>
                </a:solidFill>
              </a:rPr>
              <a:t>Em</a:t>
            </a:r>
            <a:endParaRPr lang="en-US" sz="2000" baseline="-25000" dirty="0">
              <a:solidFill>
                <a:srgbClr val="008000"/>
              </a:solidFill>
            </a:endParaRPr>
          </a:p>
        </p:txBody>
      </p:sp>
      <p:grpSp>
        <p:nvGrpSpPr>
          <p:cNvPr id="8" name="Group 7"/>
          <p:cNvGrpSpPr/>
          <p:nvPr/>
        </p:nvGrpSpPr>
        <p:grpSpPr>
          <a:xfrm>
            <a:off x="1666273" y="1756596"/>
            <a:ext cx="6738204" cy="2228922"/>
            <a:chOff x="5730951" y="3129104"/>
            <a:chExt cx="1961284" cy="2228922"/>
          </a:xfrm>
        </p:grpSpPr>
        <p:sp>
          <p:nvSpPr>
            <p:cNvPr id="9" name="Line 6"/>
            <p:cNvSpPr>
              <a:spLocks noChangeShapeType="1"/>
            </p:cNvSpPr>
            <p:nvPr/>
          </p:nvSpPr>
          <p:spPr bwMode="auto">
            <a:xfrm>
              <a:off x="5739430" y="5358026"/>
              <a:ext cx="1952805" cy="0"/>
            </a:xfrm>
            <a:prstGeom prst="line">
              <a:avLst/>
            </a:prstGeom>
            <a:noFill/>
            <a:ln w="28575">
              <a:solidFill>
                <a:schemeClr val="tx1"/>
              </a:solidFill>
              <a:round/>
              <a:headEnd/>
              <a:tailEnd/>
            </a:ln>
            <a:effectLst/>
          </p:spPr>
          <p:txBody>
            <a:bodyPr wrap="none" anchor="ctr"/>
            <a:lstStyle/>
            <a:p>
              <a:endParaRPr lang="en-US"/>
            </a:p>
          </p:txBody>
        </p:sp>
        <p:sp>
          <p:nvSpPr>
            <p:cNvPr id="10" name="Line 7"/>
            <p:cNvSpPr>
              <a:spLocks noChangeShapeType="1"/>
            </p:cNvSpPr>
            <p:nvPr/>
          </p:nvSpPr>
          <p:spPr bwMode="auto">
            <a:xfrm>
              <a:off x="5730951" y="3129104"/>
              <a:ext cx="1957579" cy="0"/>
            </a:xfrm>
            <a:prstGeom prst="line">
              <a:avLst/>
            </a:prstGeom>
            <a:noFill/>
            <a:ln w="28575">
              <a:solidFill>
                <a:schemeClr val="tx1"/>
              </a:solidFill>
              <a:round/>
              <a:headEnd/>
              <a:tailEnd/>
            </a:ln>
            <a:effectLst/>
          </p:spPr>
          <p:txBody>
            <a:bodyPr wrap="none" anchor="ctr"/>
            <a:lstStyle/>
            <a:p>
              <a:endParaRPr lang="en-US"/>
            </a:p>
          </p:txBody>
        </p:sp>
      </p:grpSp>
      <p:sp>
        <p:nvSpPr>
          <p:cNvPr id="11" name="Text Box 10"/>
          <p:cNvSpPr txBox="1">
            <a:spLocks noChangeArrowheads="1"/>
          </p:cNvSpPr>
          <p:nvPr/>
        </p:nvSpPr>
        <p:spPr bwMode="auto">
          <a:xfrm>
            <a:off x="1344594" y="3770269"/>
            <a:ext cx="501300" cy="506168"/>
          </a:xfrm>
          <a:prstGeom prst="rect">
            <a:avLst/>
          </a:prstGeom>
          <a:noFill/>
          <a:ln w="9525" algn="ctr">
            <a:noFill/>
            <a:miter lim="800000"/>
            <a:headEnd/>
            <a:tailEnd/>
          </a:ln>
          <a:effectLst/>
        </p:spPr>
        <p:txBody>
          <a:bodyPr wrap="none">
            <a:spAutoFit/>
          </a:bodyPr>
          <a:lstStyle/>
          <a:p>
            <a:r>
              <a:rPr lang="en-US" sz="2000" i="0" dirty="0" smtClean="0"/>
              <a:t>S</a:t>
            </a:r>
            <a:r>
              <a:rPr lang="en-US" sz="2000" i="0" baseline="-25000" dirty="0" smtClean="0"/>
              <a:t>0</a:t>
            </a:r>
            <a:endParaRPr lang="en-US" sz="2000" i="0" baseline="-25000" dirty="0"/>
          </a:p>
        </p:txBody>
      </p:sp>
      <p:sp>
        <p:nvSpPr>
          <p:cNvPr id="12" name="Text Box 11"/>
          <p:cNvSpPr txBox="1">
            <a:spLocks noChangeArrowheads="1"/>
          </p:cNvSpPr>
          <p:nvPr/>
        </p:nvSpPr>
        <p:spPr bwMode="auto">
          <a:xfrm>
            <a:off x="1263813" y="1528666"/>
            <a:ext cx="501300" cy="506168"/>
          </a:xfrm>
          <a:prstGeom prst="rect">
            <a:avLst/>
          </a:prstGeom>
          <a:noFill/>
          <a:ln w="9525" algn="ctr">
            <a:noFill/>
            <a:miter lim="800000"/>
            <a:headEnd/>
            <a:tailEnd/>
          </a:ln>
          <a:effectLst/>
        </p:spPr>
        <p:txBody>
          <a:bodyPr wrap="none">
            <a:spAutoFit/>
          </a:bodyPr>
          <a:lstStyle/>
          <a:p>
            <a:r>
              <a:rPr lang="en-US" sz="2000" i="0" dirty="0" smtClean="0"/>
              <a:t>S</a:t>
            </a:r>
            <a:r>
              <a:rPr lang="en-US" sz="2000" i="0" baseline="-25000" dirty="0" smtClean="0"/>
              <a:t>1</a:t>
            </a:r>
            <a:endParaRPr lang="en-US" sz="2000" i="0" baseline="-25000" dirty="0"/>
          </a:p>
        </p:txBody>
      </p:sp>
      <p:sp>
        <p:nvSpPr>
          <p:cNvPr id="13" name="Line 4"/>
          <p:cNvSpPr>
            <a:spLocks noChangeShapeType="1"/>
          </p:cNvSpPr>
          <p:nvPr/>
        </p:nvSpPr>
        <p:spPr bwMode="auto">
          <a:xfrm flipV="1">
            <a:off x="1080793" y="1449972"/>
            <a:ext cx="0" cy="2663919"/>
          </a:xfrm>
          <a:prstGeom prst="line">
            <a:avLst/>
          </a:prstGeom>
          <a:noFill/>
          <a:ln w="28575">
            <a:solidFill>
              <a:srgbClr val="FF0000"/>
            </a:solidFill>
            <a:round/>
            <a:headEnd type="none" w="med" len="med"/>
            <a:tailEnd type="arrow" w="med" len="med"/>
          </a:ln>
          <a:effectLst/>
        </p:spPr>
        <p:txBody>
          <a:bodyPr wrap="none" anchor="ctr"/>
          <a:lstStyle/>
          <a:p>
            <a:endParaRPr lang="en-US"/>
          </a:p>
        </p:txBody>
      </p:sp>
      <p:sp>
        <p:nvSpPr>
          <p:cNvPr id="14" name="Rectangle 13"/>
          <p:cNvSpPr/>
          <p:nvPr/>
        </p:nvSpPr>
        <p:spPr>
          <a:xfrm>
            <a:off x="99390" y="2581646"/>
            <a:ext cx="958338" cy="400110"/>
          </a:xfrm>
          <a:prstGeom prst="rect">
            <a:avLst/>
          </a:prstGeom>
        </p:spPr>
        <p:txBody>
          <a:bodyPr wrap="square">
            <a:spAutoFit/>
          </a:bodyPr>
          <a:lstStyle/>
          <a:p>
            <a:pPr algn="r"/>
            <a:r>
              <a:rPr lang="en-US" sz="2000" dirty="0" smtClean="0">
                <a:solidFill>
                  <a:srgbClr val="FF0000"/>
                </a:solidFill>
              </a:rPr>
              <a:t>Energy</a:t>
            </a:r>
            <a:endParaRPr lang="en-US" sz="2000" dirty="0">
              <a:solidFill>
                <a:srgbClr val="FF0000"/>
              </a:solidFill>
            </a:endParaRPr>
          </a:p>
        </p:txBody>
      </p:sp>
      <p:sp>
        <p:nvSpPr>
          <p:cNvPr id="15" name="Line 4"/>
          <p:cNvSpPr>
            <a:spLocks noChangeShapeType="1"/>
          </p:cNvSpPr>
          <p:nvPr/>
        </p:nvSpPr>
        <p:spPr bwMode="auto">
          <a:xfrm flipV="1">
            <a:off x="1658860" y="4397670"/>
            <a:ext cx="6714067" cy="0"/>
          </a:xfrm>
          <a:prstGeom prst="line">
            <a:avLst/>
          </a:prstGeom>
          <a:noFill/>
          <a:ln w="28575">
            <a:solidFill>
              <a:srgbClr val="FF0000"/>
            </a:solidFill>
            <a:round/>
            <a:headEnd type="none" w="med" len="med"/>
            <a:tailEnd type="arrow" w="med" len="med"/>
          </a:ln>
          <a:effectLst/>
        </p:spPr>
        <p:txBody>
          <a:bodyPr wrap="none" anchor="ctr"/>
          <a:lstStyle/>
          <a:p>
            <a:endParaRPr lang="en-US"/>
          </a:p>
        </p:txBody>
      </p:sp>
      <p:sp>
        <p:nvSpPr>
          <p:cNvPr id="16" name="Rectangle 15"/>
          <p:cNvSpPr/>
          <p:nvPr/>
        </p:nvSpPr>
        <p:spPr>
          <a:xfrm>
            <a:off x="4324404" y="4405187"/>
            <a:ext cx="832212" cy="461665"/>
          </a:xfrm>
          <a:prstGeom prst="rect">
            <a:avLst/>
          </a:prstGeom>
        </p:spPr>
        <p:txBody>
          <a:bodyPr wrap="square">
            <a:spAutoFit/>
          </a:bodyPr>
          <a:lstStyle/>
          <a:p>
            <a:pPr algn="ctr"/>
            <a:r>
              <a:rPr lang="en-US" sz="2400" dirty="0" smtClean="0">
                <a:solidFill>
                  <a:srgbClr val="FF0000"/>
                </a:solidFill>
              </a:rPr>
              <a:t>Time</a:t>
            </a:r>
            <a:endParaRPr lang="en-US" sz="2400" dirty="0">
              <a:solidFill>
                <a:srgbClr val="FF0000"/>
              </a:solidFill>
            </a:endParaRPr>
          </a:p>
        </p:txBody>
      </p:sp>
      <p:cxnSp>
        <p:nvCxnSpPr>
          <p:cNvPr id="17" name="Straight Arrow Connector 16"/>
          <p:cNvCxnSpPr/>
          <p:nvPr/>
        </p:nvCxnSpPr>
        <p:spPr>
          <a:xfrm flipV="1">
            <a:off x="3643868" y="1761323"/>
            <a:ext cx="0" cy="2186933"/>
          </a:xfrm>
          <a:prstGeom prst="straightConnector1">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132449" y="2546735"/>
            <a:ext cx="552877" cy="369332"/>
          </a:xfrm>
          <a:prstGeom prst="rect">
            <a:avLst/>
          </a:prstGeom>
          <a:noFill/>
        </p:spPr>
        <p:txBody>
          <a:bodyPr wrap="square" rtlCol="0">
            <a:spAutoFit/>
          </a:bodyPr>
          <a:lstStyle/>
          <a:p>
            <a:pPr algn="ctr"/>
            <a:r>
              <a:rPr lang="en-US" dirty="0" smtClean="0">
                <a:solidFill>
                  <a:srgbClr val="0000FF"/>
                </a:solidFill>
              </a:rPr>
              <a:t>Ex</a:t>
            </a:r>
            <a:endParaRPr lang="en-US" dirty="0">
              <a:solidFill>
                <a:srgbClr val="0000FF"/>
              </a:solidFill>
            </a:endParaRPr>
          </a:p>
        </p:txBody>
      </p:sp>
      <p:cxnSp>
        <p:nvCxnSpPr>
          <p:cNvPr id="19" name="Straight Arrow Connector 18"/>
          <p:cNvCxnSpPr/>
          <p:nvPr/>
        </p:nvCxnSpPr>
        <p:spPr>
          <a:xfrm flipV="1">
            <a:off x="5975298" y="1770902"/>
            <a:ext cx="0" cy="2167776"/>
          </a:xfrm>
          <a:prstGeom prst="straightConnector1">
            <a:avLst/>
          </a:prstGeom>
          <a:ln w="28575">
            <a:solidFill>
              <a:srgbClr val="008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5656797" y="2508466"/>
            <a:ext cx="1096451" cy="400110"/>
          </a:xfrm>
          <a:prstGeom prst="rect">
            <a:avLst/>
          </a:prstGeom>
          <a:noFill/>
        </p:spPr>
        <p:txBody>
          <a:bodyPr wrap="square" rtlCol="0">
            <a:spAutoFit/>
          </a:bodyPr>
          <a:lstStyle/>
          <a:p>
            <a:pPr algn="ctr"/>
            <a:r>
              <a:rPr lang="en-US" sz="2000" dirty="0" err="1" smtClean="0">
                <a:solidFill>
                  <a:srgbClr val="008000"/>
                </a:solidFill>
              </a:rPr>
              <a:t>Em</a:t>
            </a:r>
            <a:endParaRPr lang="en-US" sz="2000" baseline="-25000" dirty="0">
              <a:solidFill>
                <a:srgbClr val="008000"/>
              </a:solidFill>
            </a:endParaRPr>
          </a:p>
        </p:txBody>
      </p:sp>
      <p:cxnSp>
        <p:nvCxnSpPr>
          <p:cNvPr id="21" name="Straight Arrow Connector 20"/>
          <p:cNvCxnSpPr/>
          <p:nvPr/>
        </p:nvCxnSpPr>
        <p:spPr>
          <a:xfrm flipV="1">
            <a:off x="7343508" y="1729791"/>
            <a:ext cx="0" cy="2186933"/>
          </a:xfrm>
          <a:prstGeom prst="straightConnector1">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6832089" y="2515203"/>
            <a:ext cx="552877" cy="369332"/>
          </a:xfrm>
          <a:prstGeom prst="rect">
            <a:avLst/>
          </a:prstGeom>
          <a:noFill/>
        </p:spPr>
        <p:txBody>
          <a:bodyPr wrap="square" rtlCol="0">
            <a:spAutoFit/>
          </a:bodyPr>
          <a:lstStyle/>
          <a:p>
            <a:pPr algn="ctr"/>
            <a:r>
              <a:rPr lang="en-US" dirty="0" smtClean="0">
                <a:solidFill>
                  <a:srgbClr val="0000FF"/>
                </a:solidFill>
              </a:rPr>
              <a:t>Ex</a:t>
            </a:r>
            <a:endParaRPr lang="en-US" dirty="0">
              <a:solidFill>
                <a:srgbClr val="0000FF"/>
              </a:solidFill>
            </a:endParaRPr>
          </a:p>
        </p:txBody>
      </p:sp>
    </p:spTree>
    <p:extLst>
      <p:ext uri="{BB962C8B-B14F-4D97-AF65-F5344CB8AC3E}">
        <p14:creationId xmlns="" xmlns:p14="http://schemas.microsoft.com/office/powerpoint/2010/main" val="5332430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457200" y="3175"/>
            <a:ext cx="8229600" cy="914400"/>
          </a:xfrm>
          <a:prstGeom prst="rect">
            <a:avLst/>
          </a:prstGeom>
          <a:noFill/>
          <a:ln w="9525">
            <a:noFill/>
            <a:miter lim="800000"/>
            <a:headEnd/>
            <a:tailEnd/>
          </a:ln>
        </p:spPr>
        <p:txBody>
          <a:bodyPr anchor="ctr"/>
          <a:lstStyle/>
          <a:p>
            <a:pPr algn="ctr"/>
            <a:r>
              <a:rPr lang="en-US" sz="3200" b="1" u="sng" dirty="0" smtClean="0">
                <a:solidFill>
                  <a:schemeClr val="tx2"/>
                </a:solidFill>
              </a:rPr>
              <a:t>Single Molecule Emission</a:t>
            </a:r>
            <a:endParaRPr lang="en-US" sz="3200" b="1" u="sng" dirty="0">
              <a:solidFill>
                <a:schemeClr val="tx2"/>
              </a:solidFill>
            </a:endParaRPr>
          </a:p>
        </p:txBody>
      </p:sp>
      <p:sp>
        <p:nvSpPr>
          <p:cNvPr id="7" name="TextBox 6"/>
          <p:cNvSpPr txBox="1"/>
          <p:nvPr/>
        </p:nvSpPr>
        <p:spPr>
          <a:xfrm>
            <a:off x="772525" y="6261786"/>
            <a:ext cx="7586305" cy="461665"/>
          </a:xfrm>
          <a:prstGeom prst="rect">
            <a:avLst/>
          </a:prstGeom>
          <a:noFill/>
        </p:spPr>
        <p:txBody>
          <a:bodyPr wrap="square" rtlCol="0">
            <a:spAutoFit/>
          </a:bodyPr>
          <a:lstStyle/>
          <a:p>
            <a:pPr algn="ctr"/>
            <a:r>
              <a:rPr lang="en-US" sz="2400" dirty="0" smtClean="0"/>
              <a:t>Excited State Lifetime of an individual molecule: 0 – infinity</a:t>
            </a:r>
            <a:endParaRPr lang="en-US" sz="2400" dirty="0"/>
          </a:p>
        </p:txBody>
      </p:sp>
      <p:graphicFrame>
        <p:nvGraphicFramePr>
          <p:cNvPr id="24" name="Object 2"/>
          <p:cNvGraphicFramePr>
            <a:graphicFrameLocks noChangeAspect="1"/>
          </p:cNvGraphicFramePr>
          <p:nvPr/>
        </p:nvGraphicFramePr>
        <p:xfrm>
          <a:off x="1390471" y="1657350"/>
          <a:ext cx="2033587" cy="819150"/>
        </p:xfrm>
        <a:graphic>
          <a:graphicData uri="http://schemas.openxmlformats.org/presentationml/2006/ole">
            <p:oleObj spid="_x0000_s82979" name="CS ChemDraw Drawing" r:id="rId3" imgW="2034101" imgH="819450" progId="ChemDraw.Document.6.0">
              <p:embed/>
            </p:oleObj>
          </a:graphicData>
        </a:graphic>
      </p:graphicFrame>
      <p:sp>
        <p:nvSpPr>
          <p:cNvPr id="25" name="Rectangle 8"/>
          <p:cNvSpPr>
            <a:spLocks noChangeArrowheads="1"/>
          </p:cNvSpPr>
          <p:nvPr/>
        </p:nvSpPr>
        <p:spPr bwMode="auto">
          <a:xfrm>
            <a:off x="1659236" y="1173936"/>
            <a:ext cx="1495922" cy="400110"/>
          </a:xfrm>
          <a:prstGeom prst="rect">
            <a:avLst/>
          </a:prstGeom>
          <a:noFill/>
          <a:ln w="9525">
            <a:noFill/>
            <a:miter lim="800000"/>
            <a:headEnd/>
            <a:tailEnd/>
          </a:ln>
          <a:effectLst/>
        </p:spPr>
        <p:txBody>
          <a:bodyPr wrap="none">
            <a:spAutoFit/>
          </a:bodyPr>
          <a:lstStyle/>
          <a:p>
            <a:pPr algn="ctr">
              <a:spcBef>
                <a:spcPct val="50000"/>
              </a:spcBef>
            </a:pPr>
            <a:r>
              <a:rPr lang="en-US" altLang="zh-TW" sz="2000" dirty="0" err="1" smtClean="0">
                <a:latin typeface="Arial" pitchFamily="34" charset="0"/>
              </a:rPr>
              <a:t>Anthracene</a:t>
            </a:r>
            <a:endParaRPr lang="en-US" altLang="zh-TW" sz="2000" dirty="0">
              <a:latin typeface="Arial" pitchFamily="34" charset="0"/>
            </a:endParaRPr>
          </a:p>
        </p:txBody>
      </p:sp>
      <p:sp>
        <p:nvSpPr>
          <p:cNvPr id="26" name="Rectangle 25"/>
          <p:cNvSpPr/>
          <p:nvPr/>
        </p:nvSpPr>
        <p:spPr>
          <a:xfrm>
            <a:off x="4334841" y="1011019"/>
            <a:ext cx="4573624" cy="1938992"/>
          </a:xfrm>
          <a:prstGeom prst="rect">
            <a:avLst/>
          </a:prstGeom>
        </p:spPr>
        <p:txBody>
          <a:bodyPr wrap="square">
            <a:spAutoFit/>
          </a:bodyPr>
          <a:lstStyle/>
          <a:p>
            <a:r>
              <a:rPr lang="en-US" sz="2400" b="1" u="sng" dirty="0" smtClean="0"/>
              <a:t>Excited state Lifetime:</a:t>
            </a:r>
          </a:p>
          <a:p>
            <a:pPr marL="234950"/>
            <a:r>
              <a:rPr lang="en-US" sz="2400" dirty="0" smtClean="0"/>
              <a:t>Time spent in the excited state (S</a:t>
            </a:r>
            <a:r>
              <a:rPr lang="en-US" sz="2400" baseline="-25000" dirty="0" smtClean="0"/>
              <a:t>1</a:t>
            </a:r>
            <a:r>
              <a:rPr lang="en-US" sz="2400" dirty="0" smtClean="0"/>
              <a:t>) prior to </a:t>
            </a:r>
            <a:r>
              <a:rPr lang="en-US" sz="2400" dirty="0" err="1" smtClean="0"/>
              <a:t>radiative</a:t>
            </a:r>
            <a:r>
              <a:rPr lang="en-US" sz="2400" dirty="0" smtClean="0"/>
              <a:t>  (</a:t>
            </a:r>
            <a:r>
              <a:rPr lang="en-US" sz="2400" dirty="0" err="1" smtClean="0"/>
              <a:t>k</a:t>
            </a:r>
            <a:r>
              <a:rPr lang="en-US" sz="2400" baseline="-25000" dirty="0" err="1" smtClean="0"/>
              <a:t>r</a:t>
            </a:r>
            <a:r>
              <a:rPr lang="en-US" sz="2400" dirty="0" smtClean="0"/>
              <a:t>) or non-</a:t>
            </a:r>
            <a:r>
              <a:rPr lang="en-US" sz="2400" dirty="0" err="1" smtClean="0"/>
              <a:t>radiative</a:t>
            </a:r>
            <a:r>
              <a:rPr lang="en-US" sz="2400" dirty="0" smtClean="0"/>
              <a:t> decay. (</a:t>
            </a:r>
            <a:r>
              <a:rPr lang="en-US" sz="2400" dirty="0" err="1" smtClean="0"/>
              <a:t>k</a:t>
            </a:r>
            <a:r>
              <a:rPr lang="en-US" sz="2400" baseline="-25000" dirty="0" err="1" smtClean="0"/>
              <a:t>r</a:t>
            </a:r>
            <a:r>
              <a:rPr lang="en-US" sz="2400" dirty="0" smtClean="0"/>
              <a:t>) </a:t>
            </a:r>
          </a:p>
          <a:p>
            <a:endParaRPr lang="en-US" sz="2400" dirty="0"/>
          </a:p>
        </p:txBody>
      </p:sp>
      <p:cxnSp>
        <p:nvCxnSpPr>
          <p:cNvPr id="37" name="Straight Arrow Connector 36"/>
          <p:cNvCxnSpPr/>
          <p:nvPr/>
        </p:nvCxnSpPr>
        <p:spPr>
          <a:xfrm flipV="1">
            <a:off x="1945007" y="3144836"/>
            <a:ext cx="0" cy="2186933"/>
          </a:xfrm>
          <a:prstGeom prst="straightConnector1">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V="1">
            <a:off x="2163856" y="3176439"/>
            <a:ext cx="0" cy="2167776"/>
          </a:xfrm>
          <a:prstGeom prst="straightConnector1">
            <a:avLst/>
          </a:prstGeom>
          <a:ln w="28575">
            <a:solidFill>
              <a:srgbClr val="008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1433588" y="3930248"/>
            <a:ext cx="552877" cy="369332"/>
          </a:xfrm>
          <a:prstGeom prst="rect">
            <a:avLst/>
          </a:prstGeom>
          <a:noFill/>
        </p:spPr>
        <p:txBody>
          <a:bodyPr wrap="square" rtlCol="0">
            <a:spAutoFit/>
          </a:bodyPr>
          <a:lstStyle/>
          <a:p>
            <a:pPr algn="ctr"/>
            <a:r>
              <a:rPr lang="en-US" dirty="0" smtClean="0">
                <a:solidFill>
                  <a:srgbClr val="0000FF"/>
                </a:solidFill>
              </a:rPr>
              <a:t>Ex</a:t>
            </a:r>
            <a:endParaRPr lang="en-US" dirty="0">
              <a:solidFill>
                <a:srgbClr val="0000FF"/>
              </a:solidFill>
            </a:endParaRPr>
          </a:p>
        </p:txBody>
      </p:sp>
      <p:sp>
        <p:nvSpPr>
          <p:cNvPr id="31" name="TextBox 30"/>
          <p:cNvSpPr txBox="1"/>
          <p:nvPr/>
        </p:nvSpPr>
        <p:spPr>
          <a:xfrm>
            <a:off x="1987249" y="3914003"/>
            <a:ext cx="803251" cy="400110"/>
          </a:xfrm>
          <a:prstGeom prst="rect">
            <a:avLst/>
          </a:prstGeom>
          <a:noFill/>
        </p:spPr>
        <p:txBody>
          <a:bodyPr wrap="square" rtlCol="0">
            <a:spAutoFit/>
          </a:bodyPr>
          <a:lstStyle/>
          <a:p>
            <a:pPr algn="ctr"/>
            <a:r>
              <a:rPr lang="en-US" sz="2000" dirty="0" err="1" smtClean="0">
                <a:solidFill>
                  <a:srgbClr val="008000"/>
                </a:solidFill>
              </a:rPr>
              <a:t>Em</a:t>
            </a:r>
            <a:endParaRPr lang="en-US" sz="2000" baseline="-25000" dirty="0">
              <a:solidFill>
                <a:srgbClr val="008000"/>
              </a:solidFill>
            </a:endParaRPr>
          </a:p>
        </p:txBody>
      </p:sp>
      <p:grpSp>
        <p:nvGrpSpPr>
          <p:cNvPr id="47" name="Group 46"/>
          <p:cNvGrpSpPr/>
          <p:nvPr/>
        </p:nvGrpSpPr>
        <p:grpSpPr>
          <a:xfrm>
            <a:off x="1491413" y="3129101"/>
            <a:ext cx="6738204" cy="2228922"/>
            <a:chOff x="5730951" y="3129104"/>
            <a:chExt cx="1961284" cy="2228922"/>
          </a:xfrm>
        </p:grpSpPr>
        <p:sp>
          <p:nvSpPr>
            <p:cNvPr id="45" name="Line 6"/>
            <p:cNvSpPr>
              <a:spLocks noChangeShapeType="1"/>
            </p:cNvSpPr>
            <p:nvPr/>
          </p:nvSpPr>
          <p:spPr bwMode="auto">
            <a:xfrm>
              <a:off x="5739430" y="5358026"/>
              <a:ext cx="1952805" cy="0"/>
            </a:xfrm>
            <a:prstGeom prst="line">
              <a:avLst/>
            </a:prstGeom>
            <a:noFill/>
            <a:ln w="28575">
              <a:solidFill>
                <a:schemeClr val="tx1"/>
              </a:solidFill>
              <a:round/>
              <a:headEnd/>
              <a:tailEnd/>
            </a:ln>
            <a:effectLst/>
          </p:spPr>
          <p:txBody>
            <a:bodyPr wrap="none" anchor="ctr"/>
            <a:lstStyle/>
            <a:p>
              <a:endParaRPr lang="en-US"/>
            </a:p>
          </p:txBody>
        </p:sp>
        <p:sp>
          <p:nvSpPr>
            <p:cNvPr id="46" name="Line 7"/>
            <p:cNvSpPr>
              <a:spLocks noChangeShapeType="1"/>
            </p:cNvSpPr>
            <p:nvPr/>
          </p:nvSpPr>
          <p:spPr bwMode="auto">
            <a:xfrm>
              <a:off x="5730951" y="3129104"/>
              <a:ext cx="1957579" cy="0"/>
            </a:xfrm>
            <a:prstGeom prst="line">
              <a:avLst/>
            </a:prstGeom>
            <a:noFill/>
            <a:ln w="28575">
              <a:solidFill>
                <a:schemeClr val="tx1"/>
              </a:solidFill>
              <a:round/>
              <a:headEnd/>
              <a:tailEnd/>
            </a:ln>
            <a:effectLst/>
          </p:spPr>
          <p:txBody>
            <a:bodyPr wrap="none" anchor="ctr"/>
            <a:lstStyle/>
            <a:p>
              <a:endParaRPr lang="en-US"/>
            </a:p>
          </p:txBody>
        </p:sp>
      </p:grpSp>
      <p:sp>
        <p:nvSpPr>
          <p:cNvPr id="48" name="Text Box 10"/>
          <p:cNvSpPr txBox="1">
            <a:spLocks noChangeArrowheads="1"/>
          </p:cNvSpPr>
          <p:nvPr/>
        </p:nvSpPr>
        <p:spPr bwMode="auto">
          <a:xfrm>
            <a:off x="1169734" y="5142774"/>
            <a:ext cx="501300" cy="506168"/>
          </a:xfrm>
          <a:prstGeom prst="rect">
            <a:avLst/>
          </a:prstGeom>
          <a:noFill/>
          <a:ln w="9525" algn="ctr">
            <a:noFill/>
            <a:miter lim="800000"/>
            <a:headEnd/>
            <a:tailEnd/>
          </a:ln>
          <a:effectLst/>
        </p:spPr>
        <p:txBody>
          <a:bodyPr wrap="none">
            <a:spAutoFit/>
          </a:bodyPr>
          <a:lstStyle/>
          <a:p>
            <a:r>
              <a:rPr lang="en-US" sz="2000" i="0" dirty="0" smtClean="0"/>
              <a:t>S</a:t>
            </a:r>
            <a:r>
              <a:rPr lang="en-US" sz="2000" i="0" baseline="-25000" dirty="0" smtClean="0"/>
              <a:t>0</a:t>
            </a:r>
            <a:endParaRPr lang="en-US" sz="2000" i="0" baseline="-25000" dirty="0"/>
          </a:p>
        </p:txBody>
      </p:sp>
      <p:sp>
        <p:nvSpPr>
          <p:cNvPr id="49" name="Text Box 11"/>
          <p:cNvSpPr txBox="1">
            <a:spLocks noChangeArrowheads="1"/>
          </p:cNvSpPr>
          <p:nvPr/>
        </p:nvSpPr>
        <p:spPr bwMode="auto">
          <a:xfrm>
            <a:off x="1088953" y="2901171"/>
            <a:ext cx="501300" cy="506168"/>
          </a:xfrm>
          <a:prstGeom prst="rect">
            <a:avLst/>
          </a:prstGeom>
          <a:noFill/>
          <a:ln w="9525" algn="ctr">
            <a:noFill/>
            <a:miter lim="800000"/>
            <a:headEnd/>
            <a:tailEnd/>
          </a:ln>
          <a:effectLst/>
        </p:spPr>
        <p:txBody>
          <a:bodyPr wrap="none">
            <a:spAutoFit/>
          </a:bodyPr>
          <a:lstStyle/>
          <a:p>
            <a:r>
              <a:rPr lang="en-US" sz="2000" i="0" dirty="0" smtClean="0"/>
              <a:t>S</a:t>
            </a:r>
            <a:r>
              <a:rPr lang="en-US" sz="2000" i="0" baseline="-25000" dirty="0" smtClean="0"/>
              <a:t>1</a:t>
            </a:r>
            <a:endParaRPr lang="en-US" sz="2000" i="0" baseline="-25000" dirty="0"/>
          </a:p>
        </p:txBody>
      </p:sp>
      <p:sp>
        <p:nvSpPr>
          <p:cNvPr id="50" name="Line 4"/>
          <p:cNvSpPr>
            <a:spLocks noChangeShapeType="1"/>
          </p:cNvSpPr>
          <p:nvPr/>
        </p:nvSpPr>
        <p:spPr bwMode="auto">
          <a:xfrm flipV="1">
            <a:off x="905933" y="2822477"/>
            <a:ext cx="0" cy="2663919"/>
          </a:xfrm>
          <a:prstGeom prst="line">
            <a:avLst/>
          </a:prstGeom>
          <a:noFill/>
          <a:ln w="28575">
            <a:solidFill>
              <a:srgbClr val="FF0000"/>
            </a:solidFill>
            <a:round/>
            <a:headEnd type="none" w="med" len="med"/>
            <a:tailEnd type="arrow" w="med" len="med"/>
          </a:ln>
          <a:effectLst/>
        </p:spPr>
        <p:txBody>
          <a:bodyPr wrap="none" anchor="ctr"/>
          <a:lstStyle/>
          <a:p>
            <a:endParaRPr lang="en-US"/>
          </a:p>
        </p:txBody>
      </p:sp>
      <p:sp>
        <p:nvSpPr>
          <p:cNvPr id="51" name="Rectangle 50"/>
          <p:cNvSpPr/>
          <p:nvPr/>
        </p:nvSpPr>
        <p:spPr>
          <a:xfrm>
            <a:off x="-75470" y="3954151"/>
            <a:ext cx="958338" cy="400110"/>
          </a:xfrm>
          <a:prstGeom prst="rect">
            <a:avLst/>
          </a:prstGeom>
        </p:spPr>
        <p:txBody>
          <a:bodyPr wrap="square">
            <a:spAutoFit/>
          </a:bodyPr>
          <a:lstStyle/>
          <a:p>
            <a:pPr algn="r"/>
            <a:r>
              <a:rPr lang="en-US" sz="2000" dirty="0" smtClean="0">
                <a:solidFill>
                  <a:srgbClr val="FF0000"/>
                </a:solidFill>
              </a:rPr>
              <a:t>Energy</a:t>
            </a:r>
            <a:endParaRPr lang="en-US" sz="2000" dirty="0">
              <a:solidFill>
                <a:srgbClr val="FF0000"/>
              </a:solidFill>
            </a:endParaRPr>
          </a:p>
        </p:txBody>
      </p:sp>
      <p:sp>
        <p:nvSpPr>
          <p:cNvPr id="52" name="Line 4"/>
          <p:cNvSpPr>
            <a:spLocks noChangeShapeType="1"/>
          </p:cNvSpPr>
          <p:nvPr/>
        </p:nvSpPr>
        <p:spPr bwMode="auto">
          <a:xfrm flipV="1">
            <a:off x="1484000" y="5770175"/>
            <a:ext cx="6714067" cy="0"/>
          </a:xfrm>
          <a:prstGeom prst="line">
            <a:avLst/>
          </a:prstGeom>
          <a:noFill/>
          <a:ln w="28575">
            <a:solidFill>
              <a:srgbClr val="FF0000"/>
            </a:solidFill>
            <a:round/>
            <a:headEnd type="none" w="med" len="med"/>
            <a:tailEnd type="arrow" w="med" len="med"/>
          </a:ln>
          <a:effectLst/>
        </p:spPr>
        <p:txBody>
          <a:bodyPr wrap="none" anchor="ctr"/>
          <a:lstStyle/>
          <a:p>
            <a:endParaRPr lang="en-US"/>
          </a:p>
        </p:txBody>
      </p:sp>
      <p:sp>
        <p:nvSpPr>
          <p:cNvPr id="53" name="Rectangle 52"/>
          <p:cNvSpPr/>
          <p:nvPr/>
        </p:nvSpPr>
        <p:spPr>
          <a:xfrm>
            <a:off x="4149544" y="5777692"/>
            <a:ext cx="832212" cy="461665"/>
          </a:xfrm>
          <a:prstGeom prst="rect">
            <a:avLst/>
          </a:prstGeom>
        </p:spPr>
        <p:txBody>
          <a:bodyPr wrap="square">
            <a:spAutoFit/>
          </a:bodyPr>
          <a:lstStyle/>
          <a:p>
            <a:pPr algn="ctr"/>
            <a:r>
              <a:rPr lang="en-US" sz="2400" dirty="0" smtClean="0">
                <a:solidFill>
                  <a:srgbClr val="FF0000"/>
                </a:solidFill>
              </a:rPr>
              <a:t>Time</a:t>
            </a:r>
            <a:endParaRPr lang="en-US" sz="2400" dirty="0">
              <a:solidFill>
                <a:srgbClr val="FF0000"/>
              </a:solidFill>
            </a:endParaRPr>
          </a:p>
        </p:txBody>
      </p:sp>
      <p:cxnSp>
        <p:nvCxnSpPr>
          <p:cNvPr id="54" name="Straight Arrow Connector 53"/>
          <p:cNvCxnSpPr/>
          <p:nvPr/>
        </p:nvCxnSpPr>
        <p:spPr>
          <a:xfrm flipV="1">
            <a:off x="3469008" y="3133828"/>
            <a:ext cx="0" cy="2186933"/>
          </a:xfrm>
          <a:prstGeom prst="straightConnector1">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2957589" y="3919240"/>
            <a:ext cx="552877" cy="369332"/>
          </a:xfrm>
          <a:prstGeom prst="rect">
            <a:avLst/>
          </a:prstGeom>
          <a:noFill/>
        </p:spPr>
        <p:txBody>
          <a:bodyPr wrap="square" rtlCol="0">
            <a:spAutoFit/>
          </a:bodyPr>
          <a:lstStyle/>
          <a:p>
            <a:pPr algn="ctr"/>
            <a:r>
              <a:rPr lang="en-US" dirty="0" smtClean="0">
                <a:solidFill>
                  <a:srgbClr val="0000FF"/>
                </a:solidFill>
              </a:rPr>
              <a:t>Ex</a:t>
            </a:r>
            <a:endParaRPr lang="en-US" dirty="0">
              <a:solidFill>
                <a:srgbClr val="0000FF"/>
              </a:solidFill>
            </a:endParaRPr>
          </a:p>
        </p:txBody>
      </p:sp>
      <p:cxnSp>
        <p:nvCxnSpPr>
          <p:cNvPr id="56" name="Straight Arrow Connector 55"/>
          <p:cNvCxnSpPr/>
          <p:nvPr/>
        </p:nvCxnSpPr>
        <p:spPr>
          <a:xfrm flipV="1">
            <a:off x="5800438" y="3143407"/>
            <a:ext cx="0" cy="2167776"/>
          </a:xfrm>
          <a:prstGeom prst="straightConnector1">
            <a:avLst/>
          </a:prstGeom>
          <a:ln w="28575">
            <a:solidFill>
              <a:srgbClr val="008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5481937" y="3880971"/>
            <a:ext cx="1096451" cy="400110"/>
          </a:xfrm>
          <a:prstGeom prst="rect">
            <a:avLst/>
          </a:prstGeom>
          <a:noFill/>
        </p:spPr>
        <p:txBody>
          <a:bodyPr wrap="square" rtlCol="0">
            <a:spAutoFit/>
          </a:bodyPr>
          <a:lstStyle/>
          <a:p>
            <a:pPr algn="ctr"/>
            <a:r>
              <a:rPr lang="en-US" sz="2000" dirty="0" err="1" smtClean="0">
                <a:solidFill>
                  <a:srgbClr val="008000"/>
                </a:solidFill>
              </a:rPr>
              <a:t>Em</a:t>
            </a:r>
            <a:endParaRPr lang="en-US" sz="2000" baseline="-25000" dirty="0">
              <a:solidFill>
                <a:srgbClr val="008000"/>
              </a:solidFill>
            </a:endParaRPr>
          </a:p>
        </p:txBody>
      </p:sp>
      <p:cxnSp>
        <p:nvCxnSpPr>
          <p:cNvPr id="58" name="Straight Arrow Connector 57"/>
          <p:cNvCxnSpPr/>
          <p:nvPr/>
        </p:nvCxnSpPr>
        <p:spPr>
          <a:xfrm flipV="1">
            <a:off x="7168648" y="3102296"/>
            <a:ext cx="0" cy="2186933"/>
          </a:xfrm>
          <a:prstGeom prst="straightConnector1">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6657229" y="3887708"/>
            <a:ext cx="552877" cy="369332"/>
          </a:xfrm>
          <a:prstGeom prst="rect">
            <a:avLst/>
          </a:prstGeom>
          <a:noFill/>
        </p:spPr>
        <p:txBody>
          <a:bodyPr wrap="square" rtlCol="0">
            <a:spAutoFit/>
          </a:bodyPr>
          <a:lstStyle/>
          <a:p>
            <a:pPr algn="ctr"/>
            <a:r>
              <a:rPr lang="en-US" dirty="0" smtClean="0">
                <a:solidFill>
                  <a:srgbClr val="0000FF"/>
                </a:solidFill>
              </a:rPr>
              <a:t>Ex</a:t>
            </a:r>
            <a:endParaRPr lang="en-US"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p:bldP spid="31" grpId="0"/>
      <p:bldP spid="48" grpId="0"/>
      <p:bldP spid="49" grpId="0"/>
      <p:bldP spid="50" grpId="0" animBg="1"/>
      <p:bldP spid="51" grpId="0"/>
      <p:bldP spid="52" grpId="0" animBg="1"/>
      <p:bldP spid="53" grpId="0"/>
      <p:bldP spid="55" grpId="0"/>
      <p:bldP spid="57" grpId="0"/>
      <p:bldP spid="5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697" name="Picture 1"/>
          <p:cNvPicPr>
            <a:picLocks noChangeAspect="1" noChangeArrowheads="1"/>
          </p:cNvPicPr>
          <p:nvPr/>
        </p:nvPicPr>
        <p:blipFill>
          <a:blip r:embed="rId2" cstate="print"/>
          <a:srcRect/>
          <a:stretch>
            <a:fillRect/>
          </a:stretch>
        </p:blipFill>
        <p:spPr bwMode="auto">
          <a:xfrm>
            <a:off x="1130756" y="3859094"/>
            <a:ext cx="2432267" cy="2998906"/>
          </a:xfrm>
          <a:prstGeom prst="rect">
            <a:avLst/>
          </a:prstGeom>
          <a:noFill/>
          <a:ln w="9525">
            <a:noFill/>
            <a:miter lim="800000"/>
            <a:headEnd/>
            <a:tailEnd/>
          </a:ln>
        </p:spPr>
      </p:pic>
      <p:sp>
        <p:nvSpPr>
          <p:cNvPr id="7" name="TextBox 6"/>
          <p:cNvSpPr txBox="1"/>
          <p:nvPr/>
        </p:nvSpPr>
        <p:spPr>
          <a:xfrm>
            <a:off x="3989456" y="1773458"/>
            <a:ext cx="5014844" cy="3600986"/>
          </a:xfrm>
          <a:prstGeom prst="rect">
            <a:avLst/>
          </a:prstGeom>
          <a:noFill/>
        </p:spPr>
        <p:txBody>
          <a:bodyPr wrap="square" rtlCol="0">
            <a:spAutoFit/>
          </a:bodyPr>
          <a:lstStyle/>
          <a:p>
            <a:pPr>
              <a:spcAft>
                <a:spcPts val="1800"/>
              </a:spcAft>
            </a:pPr>
            <a:r>
              <a:rPr lang="en-US" sz="2400" b="1" dirty="0" smtClean="0"/>
              <a:t>Low excitation intensity:</a:t>
            </a:r>
          </a:p>
          <a:p>
            <a:pPr marL="233363">
              <a:spcAft>
                <a:spcPts val="1800"/>
              </a:spcAft>
            </a:pPr>
            <a:r>
              <a:rPr lang="en-US" sz="2400" dirty="0" smtClean="0"/>
              <a:t>- Low number of excited state</a:t>
            </a:r>
          </a:p>
          <a:p>
            <a:pPr marL="406400" indent="-173038">
              <a:spcAft>
                <a:spcPts val="1800"/>
              </a:spcAft>
            </a:pPr>
            <a:r>
              <a:rPr lang="en-US" sz="2400" dirty="0" smtClean="0"/>
              <a:t>- 20-100 pulses before emission is detected</a:t>
            </a:r>
          </a:p>
          <a:p>
            <a:pPr marL="406400" indent="-173038">
              <a:spcAft>
                <a:spcPts val="1800"/>
              </a:spcAft>
            </a:pPr>
            <a:r>
              <a:rPr lang="en-US" sz="2400" dirty="0" smtClean="0"/>
              <a:t>- Only one or 0 photons detected per pulse</a:t>
            </a:r>
          </a:p>
          <a:p>
            <a:pPr marL="233363">
              <a:spcAft>
                <a:spcPts val="1800"/>
              </a:spcAft>
            </a:pPr>
            <a:r>
              <a:rPr lang="en-US" sz="2400" dirty="0" smtClean="0"/>
              <a:t>- Simulated single molecule imaging </a:t>
            </a:r>
            <a:endParaRPr lang="en-US" sz="2400" dirty="0"/>
          </a:p>
        </p:txBody>
      </p:sp>
      <p:sp>
        <p:nvSpPr>
          <p:cNvPr id="9" name="Rectangle 5"/>
          <p:cNvSpPr>
            <a:spLocks noChangeArrowheads="1"/>
          </p:cNvSpPr>
          <p:nvPr/>
        </p:nvSpPr>
        <p:spPr bwMode="auto">
          <a:xfrm>
            <a:off x="348698" y="3175"/>
            <a:ext cx="8397737" cy="914400"/>
          </a:xfrm>
          <a:prstGeom prst="rect">
            <a:avLst/>
          </a:prstGeom>
          <a:noFill/>
          <a:ln w="9525">
            <a:noFill/>
            <a:miter lim="800000"/>
            <a:headEnd/>
            <a:tailEnd/>
          </a:ln>
        </p:spPr>
        <p:txBody>
          <a:bodyPr anchor="ctr"/>
          <a:lstStyle/>
          <a:p>
            <a:pPr algn="ctr"/>
            <a:r>
              <a:rPr lang="en-US" sz="3200" b="1" u="sng" dirty="0" smtClean="0">
                <a:solidFill>
                  <a:schemeClr val="tx2"/>
                </a:solidFill>
              </a:rPr>
              <a:t>Time-Correlated Single-Photon Counting (TCSPC)</a:t>
            </a:r>
            <a:endParaRPr lang="en-US" sz="3200" b="1" u="sng" dirty="0">
              <a:solidFill>
                <a:schemeClr val="tx2"/>
              </a:solidFill>
            </a:endParaRPr>
          </a:p>
        </p:txBody>
      </p:sp>
      <p:pic>
        <p:nvPicPr>
          <p:cNvPr id="157698" name="Picture 2"/>
          <p:cNvPicPr>
            <a:picLocks noChangeAspect="1" noChangeArrowheads="1"/>
          </p:cNvPicPr>
          <p:nvPr/>
        </p:nvPicPr>
        <p:blipFill>
          <a:blip r:embed="rId3" cstate="print"/>
          <a:srcRect/>
          <a:stretch>
            <a:fillRect/>
          </a:stretch>
        </p:blipFill>
        <p:spPr bwMode="auto">
          <a:xfrm>
            <a:off x="1278673" y="1368653"/>
            <a:ext cx="2170206" cy="1480910"/>
          </a:xfrm>
          <a:prstGeom prst="rect">
            <a:avLst/>
          </a:prstGeom>
          <a:noFill/>
          <a:ln w="9525">
            <a:noFill/>
            <a:miter lim="800000"/>
            <a:headEnd/>
            <a:tailEnd/>
          </a:ln>
        </p:spPr>
      </p:pic>
      <p:pic>
        <p:nvPicPr>
          <p:cNvPr id="157699" name="Picture 3"/>
          <p:cNvPicPr>
            <a:picLocks noChangeAspect="1" noChangeArrowheads="1"/>
          </p:cNvPicPr>
          <p:nvPr/>
        </p:nvPicPr>
        <p:blipFill>
          <a:blip r:embed="rId4" cstate="print"/>
          <a:srcRect/>
          <a:stretch>
            <a:fillRect/>
          </a:stretch>
        </p:blipFill>
        <p:spPr bwMode="auto">
          <a:xfrm>
            <a:off x="1040835" y="1200150"/>
            <a:ext cx="1283830" cy="323849"/>
          </a:xfrm>
          <a:prstGeom prst="rect">
            <a:avLst/>
          </a:prstGeom>
          <a:noFill/>
          <a:ln w="9525">
            <a:noFill/>
            <a:miter lim="800000"/>
            <a:headEnd/>
            <a:tailEnd/>
          </a:ln>
        </p:spPr>
      </p:pic>
      <p:sp>
        <p:nvSpPr>
          <p:cNvPr id="12" name="Line 4"/>
          <p:cNvSpPr>
            <a:spLocks noChangeShapeType="1"/>
          </p:cNvSpPr>
          <p:nvPr/>
        </p:nvSpPr>
        <p:spPr bwMode="auto">
          <a:xfrm flipV="1">
            <a:off x="1155700" y="2849563"/>
            <a:ext cx="2362201" cy="0"/>
          </a:xfrm>
          <a:prstGeom prst="line">
            <a:avLst/>
          </a:prstGeom>
          <a:noFill/>
          <a:ln w="28575">
            <a:solidFill>
              <a:schemeClr val="tx1"/>
            </a:solidFill>
            <a:round/>
            <a:headEnd type="none" w="med" len="med"/>
            <a:tailEnd type="arrow" w="med" len="med"/>
          </a:ln>
          <a:effectLst/>
        </p:spPr>
        <p:txBody>
          <a:bodyPr wrap="none" anchor="ctr"/>
          <a:lstStyle/>
          <a:p>
            <a:endParaRPr lang="en-US"/>
          </a:p>
        </p:txBody>
      </p:sp>
      <p:sp>
        <p:nvSpPr>
          <p:cNvPr id="13" name="Rectangle 12"/>
          <p:cNvSpPr/>
          <p:nvPr/>
        </p:nvSpPr>
        <p:spPr>
          <a:xfrm>
            <a:off x="1860604" y="2849563"/>
            <a:ext cx="832212" cy="461665"/>
          </a:xfrm>
          <a:prstGeom prst="rect">
            <a:avLst/>
          </a:prstGeom>
        </p:spPr>
        <p:txBody>
          <a:bodyPr wrap="square">
            <a:spAutoFit/>
          </a:bodyPr>
          <a:lstStyle/>
          <a:p>
            <a:pPr algn="ctr"/>
            <a:r>
              <a:rPr lang="en-US" sz="2400" dirty="0" smtClean="0"/>
              <a:t>Time</a:t>
            </a:r>
            <a:endParaRPr lang="en-US" sz="24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noChangeArrowheads="1"/>
          </p:cNvPicPr>
          <p:nvPr/>
        </p:nvPicPr>
        <p:blipFill>
          <a:blip r:embed="rId2" cstate="print"/>
          <a:srcRect/>
          <a:stretch>
            <a:fillRect/>
          </a:stretch>
        </p:blipFill>
        <p:spPr bwMode="auto">
          <a:xfrm>
            <a:off x="673556" y="2144594"/>
            <a:ext cx="2552244" cy="3146834"/>
          </a:xfrm>
          <a:prstGeom prst="rect">
            <a:avLst/>
          </a:prstGeom>
          <a:noFill/>
          <a:ln w="9525">
            <a:noFill/>
            <a:miter lim="800000"/>
            <a:headEnd/>
            <a:tailEnd/>
          </a:ln>
        </p:spPr>
      </p:pic>
      <p:sp>
        <p:nvSpPr>
          <p:cNvPr id="5" name="TextBox 4"/>
          <p:cNvSpPr txBox="1"/>
          <p:nvPr/>
        </p:nvSpPr>
        <p:spPr>
          <a:xfrm>
            <a:off x="3677557" y="1055914"/>
            <a:ext cx="5275943" cy="2246769"/>
          </a:xfrm>
          <a:prstGeom prst="rect">
            <a:avLst/>
          </a:prstGeom>
          <a:noFill/>
        </p:spPr>
        <p:txBody>
          <a:bodyPr wrap="square" rtlCol="0">
            <a:spAutoFit/>
          </a:bodyPr>
          <a:lstStyle/>
          <a:p>
            <a:r>
              <a:rPr lang="en-US" sz="2000" dirty="0" smtClean="0"/>
              <a:t>1)  Pulsed source “starts</a:t>
            </a:r>
            <a:r>
              <a:rPr lang="en-US" sz="2000" dirty="0"/>
              <a:t>” the timing </a:t>
            </a:r>
            <a:r>
              <a:rPr lang="en-US" sz="2000" dirty="0" smtClean="0"/>
              <a:t>electronics</a:t>
            </a:r>
          </a:p>
          <a:p>
            <a:endParaRPr lang="en-US" sz="2000" dirty="0" smtClean="0"/>
          </a:p>
          <a:p>
            <a:r>
              <a:rPr lang="en-US" sz="2000" dirty="0" smtClean="0"/>
              <a:t>2)  Timer “stopped</a:t>
            </a:r>
            <a:r>
              <a:rPr lang="en-US" sz="2000" dirty="0"/>
              <a:t>” by a signal from the </a:t>
            </a:r>
            <a:r>
              <a:rPr lang="en-US" sz="2000" dirty="0" smtClean="0"/>
              <a:t>detector</a:t>
            </a:r>
          </a:p>
          <a:p>
            <a:endParaRPr lang="en-US" sz="2000" dirty="0" smtClean="0"/>
          </a:p>
          <a:p>
            <a:r>
              <a:rPr lang="en-US" sz="2000" dirty="0" smtClean="0"/>
              <a:t>3)  The difference between start and stop is sorted into “bins.”</a:t>
            </a:r>
          </a:p>
          <a:p>
            <a:r>
              <a:rPr lang="en-US" sz="2000" dirty="0" smtClean="0"/>
              <a:t>          -Bins are defined by a </a:t>
            </a:r>
            <a:r>
              <a:rPr lang="en-US" sz="2000" dirty="0" err="1" smtClean="0">
                <a:latin typeface="Symbol" pitchFamily="18" charset="2"/>
              </a:rPr>
              <a:t>D</a:t>
            </a:r>
            <a:r>
              <a:rPr lang="en-US" sz="2000" dirty="0" err="1" smtClean="0"/>
              <a:t>t</a:t>
            </a:r>
            <a:r>
              <a:rPr lang="en-US" sz="2000" dirty="0" smtClean="0"/>
              <a:t> after pulse at t = 0</a:t>
            </a:r>
            <a:endParaRPr lang="en-US" sz="2000" dirty="0"/>
          </a:p>
        </p:txBody>
      </p:sp>
      <p:pic>
        <p:nvPicPr>
          <p:cNvPr id="9" name="Picture 2"/>
          <p:cNvPicPr>
            <a:picLocks noChangeAspect="1" noChangeArrowheads="1"/>
          </p:cNvPicPr>
          <p:nvPr/>
        </p:nvPicPr>
        <p:blipFill>
          <a:blip r:embed="rId3" cstate="print"/>
          <a:srcRect/>
          <a:stretch>
            <a:fillRect/>
          </a:stretch>
        </p:blipFill>
        <p:spPr bwMode="auto">
          <a:xfrm>
            <a:off x="4821973" y="3814990"/>
            <a:ext cx="2170206" cy="1480910"/>
          </a:xfrm>
          <a:prstGeom prst="rect">
            <a:avLst/>
          </a:prstGeom>
          <a:noFill/>
          <a:ln w="9525">
            <a:noFill/>
            <a:miter lim="800000"/>
            <a:headEnd/>
            <a:tailEnd/>
          </a:ln>
        </p:spPr>
      </p:pic>
      <p:pic>
        <p:nvPicPr>
          <p:cNvPr id="10" name="Picture 3"/>
          <p:cNvPicPr>
            <a:picLocks noChangeAspect="1" noChangeArrowheads="1"/>
          </p:cNvPicPr>
          <p:nvPr/>
        </p:nvPicPr>
        <p:blipFill>
          <a:blip r:embed="rId4" cstate="print"/>
          <a:srcRect/>
          <a:stretch>
            <a:fillRect/>
          </a:stretch>
        </p:blipFill>
        <p:spPr bwMode="auto">
          <a:xfrm>
            <a:off x="4584135" y="3646487"/>
            <a:ext cx="1283830" cy="323849"/>
          </a:xfrm>
          <a:prstGeom prst="rect">
            <a:avLst/>
          </a:prstGeom>
          <a:noFill/>
          <a:ln w="9525">
            <a:noFill/>
            <a:miter lim="800000"/>
            <a:headEnd/>
            <a:tailEnd/>
          </a:ln>
        </p:spPr>
      </p:pic>
      <p:sp>
        <p:nvSpPr>
          <p:cNvPr id="11" name="Line 4"/>
          <p:cNvSpPr>
            <a:spLocks noChangeShapeType="1"/>
          </p:cNvSpPr>
          <p:nvPr/>
        </p:nvSpPr>
        <p:spPr bwMode="auto">
          <a:xfrm flipV="1">
            <a:off x="4699000" y="5384800"/>
            <a:ext cx="2362201" cy="0"/>
          </a:xfrm>
          <a:prstGeom prst="line">
            <a:avLst/>
          </a:prstGeom>
          <a:noFill/>
          <a:ln w="28575">
            <a:solidFill>
              <a:schemeClr val="tx1"/>
            </a:solidFill>
            <a:round/>
            <a:headEnd type="none" w="med" len="med"/>
            <a:tailEnd type="arrow" w="med" len="med"/>
          </a:ln>
          <a:effectLst/>
        </p:spPr>
        <p:txBody>
          <a:bodyPr wrap="none" anchor="ctr"/>
          <a:lstStyle/>
          <a:p>
            <a:endParaRPr lang="en-US"/>
          </a:p>
        </p:txBody>
      </p:sp>
      <p:sp>
        <p:nvSpPr>
          <p:cNvPr id="12" name="Rectangle 11"/>
          <p:cNvSpPr/>
          <p:nvPr/>
        </p:nvSpPr>
        <p:spPr>
          <a:xfrm>
            <a:off x="5403904" y="5384800"/>
            <a:ext cx="832212" cy="461665"/>
          </a:xfrm>
          <a:prstGeom prst="rect">
            <a:avLst/>
          </a:prstGeom>
        </p:spPr>
        <p:txBody>
          <a:bodyPr wrap="square">
            <a:spAutoFit/>
          </a:bodyPr>
          <a:lstStyle/>
          <a:p>
            <a:pPr algn="ctr"/>
            <a:r>
              <a:rPr lang="en-US" sz="2400" dirty="0" smtClean="0"/>
              <a:t>Time</a:t>
            </a:r>
            <a:endParaRPr lang="en-US" sz="2400" dirty="0"/>
          </a:p>
        </p:txBody>
      </p:sp>
      <p:sp>
        <p:nvSpPr>
          <p:cNvPr id="13" name="Rectangle 12"/>
          <p:cNvSpPr/>
          <p:nvPr/>
        </p:nvSpPr>
        <p:spPr>
          <a:xfrm>
            <a:off x="5486400" y="4897437"/>
            <a:ext cx="292100" cy="304800"/>
          </a:xfrm>
          <a:prstGeom prst="rect">
            <a:avLst/>
          </a:prstGeom>
          <a:no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5778500" y="4897437"/>
            <a:ext cx="292100" cy="304800"/>
          </a:xfrm>
          <a:prstGeom prst="rect">
            <a:avLst/>
          </a:prstGeom>
          <a:no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6070600" y="4897437"/>
            <a:ext cx="292100" cy="304800"/>
          </a:xfrm>
          <a:prstGeom prst="rect">
            <a:avLst/>
          </a:prstGeom>
          <a:no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362700" y="4897437"/>
            <a:ext cx="292100" cy="304800"/>
          </a:xfrm>
          <a:prstGeom prst="rect">
            <a:avLst/>
          </a:prstGeom>
          <a:no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654800" y="4905374"/>
            <a:ext cx="292100" cy="304800"/>
          </a:xfrm>
          <a:prstGeom prst="rect">
            <a:avLst/>
          </a:prstGeom>
          <a:no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Line 4"/>
          <p:cNvSpPr>
            <a:spLocks noChangeShapeType="1"/>
          </p:cNvSpPr>
          <p:nvPr/>
        </p:nvSpPr>
        <p:spPr bwMode="auto">
          <a:xfrm flipH="1">
            <a:off x="6845301" y="4262437"/>
            <a:ext cx="165099" cy="584199"/>
          </a:xfrm>
          <a:prstGeom prst="line">
            <a:avLst/>
          </a:prstGeom>
          <a:noFill/>
          <a:ln w="28575">
            <a:solidFill>
              <a:schemeClr val="tx1"/>
            </a:solidFill>
            <a:round/>
            <a:headEnd type="none" w="med" len="med"/>
            <a:tailEnd type="arrow" w="med" len="med"/>
          </a:ln>
          <a:effectLst/>
        </p:spPr>
        <p:txBody>
          <a:bodyPr wrap="none" anchor="ctr"/>
          <a:lstStyle/>
          <a:p>
            <a:endParaRPr lang="en-US"/>
          </a:p>
        </p:txBody>
      </p:sp>
      <p:sp>
        <p:nvSpPr>
          <p:cNvPr id="19" name="Rectangle 18"/>
          <p:cNvSpPr/>
          <p:nvPr/>
        </p:nvSpPr>
        <p:spPr>
          <a:xfrm>
            <a:off x="6076950" y="3873500"/>
            <a:ext cx="1860550" cy="400110"/>
          </a:xfrm>
          <a:prstGeom prst="rect">
            <a:avLst/>
          </a:prstGeom>
        </p:spPr>
        <p:txBody>
          <a:bodyPr wrap="square">
            <a:spAutoFit/>
          </a:bodyPr>
          <a:lstStyle/>
          <a:p>
            <a:pPr algn="ctr"/>
            <a:r>
              <a:rPr lang="en-US" sz="2000" dirty="0" smtClean="0"/>
              <a:t>Detector Bins</a:t>
            </a:r>
            <a:endParaRPr lang="en-US" sz="2000" dirty="0"/>
          </a:p>
        </p:txBody>
      </p:sp>
      <p:sp>
        <p:nvSpPr>
          <p:cNvPr id="20" name="Rectangle 5"/>
          <p:cNvSpPr>
            <a:spLocks noChangeArrowheads="1"/>
          </p:cNvSpPr>
          <p:nvPr/>
        </p:nvSpPr>
        <p:spPr bwMode="auto">
          <a:xfrm>
            <a:off x="348698" y="3175"/>
            <a:ext cx="8397737" cy="914400"/>
          </a:xfrm>
          <a:prstGeom prst="rect">
            <a:avLst/>
          </a:prstGeom>
          <a:noFill/>
          <a:ln w="9525">
            <a:noFill/>
            <a:miter lim="800000"/>
            <a:headEnd/>
            <a:tailEnd/>
          </a:ln>
        </p:spPr>
        <p:txBody>
          <a:bodyPr anchor="ctr"/>
          <a:lstStyle/>
          <a:p>
            <a:pPr algn="ctr"/>
            <a:r>
              <a:rPr lang="en-US" sz="3200" b="1" u="sng" dirty="0" smtClean="0">
                <a:solidFill>
                  <a:schemeClr val="tx2"/>
                </a:solidFill>
              </a:rPr>
              <a:t>Time-Correlated Single-Photon Counting (TCSPC)</a:t>
            </a:r>
            <a:endParaRPr lang="en-US" sz="3200" b="1" u="sng" dirty="0">
              <a:solidFill>
                <a:schemeClr val="tx2"/>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9987" name="Picture 3"/>
          <p:cNvPicPr>
            <a:picLocks noChangeAspect="1" noChangeArrowheads="1"/>
          </p:cNvPicPr>
          <p:nvPr/>
        </p:nvPicPr>
        <p:blipFill>
          <a:blip r:embed="rId2" cstate="print"/>
          <a:srcRect/>
          <a:stretch>
            <a:fillRect/>
          </a:stretch>
        </p:blipFill>
        <p:spPr bwMode="auto">
          <a:xfrm>
            <a:off x="4989512" y="1400173"/>
            <a:ext cx="2655888" cy="2153945"/>
          </a:xfrm>
          <a:prstGeom prst="rect">
            <a:avLst/>
          </a:prstGeom>
          <a:noFill/>
          <a:ln w="9525">
            <a:noFill/>
            <a:miter lim="800000"/>
            <a:headEnd/>
            <a:tailEnd/>
          </a:ln>
        </p:spPr>
      </p:pic>
      <p:sp>
        <p:nvSpPr>
          <p:cNvPr id="4" name="Rectangle 5"/>
          <p:cNvSpPr>
            <a:spLocks noChangeArrowheads="1"/>
          </p:cNvSpPr>
          <p:nvPr/>
        </p:nvSpPr>
        <p:spPr bwMode="auto">
          <a:xfrm>
            <a:off x="348698" y="3175"/>
            <a:ext cx="8397737" cy="914400"/>
          </a:xfrm>
          <a:prstGeom prst="rect">
            <a:avLst/>
          </a:prstGeom>
          <a:noFill/>
          <a:ln w="9525">
            <a:noFill/>
            <a:miter lim="800000"/>
            <a:headEnd/>
            <a:tailEnd/>
          </a:ln>
        </p:spPr>
        <p:txBody>
          <a:bodyPr anchor="ctr"/>
          <a:lstStyle/>
          <a:p>
            <a:pPr algn="ctr"/>
            <a:r>
              <a:rPr lang="en-US" sz="3200" b="1" u="sng" dirty="0" smtClean="0">
                <a:solidFill>
                  <a:schemeClr val="tx2"/>
                </a:solidFill>
              </a:rPr>
              <a:t>Time-Correlated Single-Photon Counting (TCSPC)</a:t>
            </a:r>
            <a:endParaRPr lang="en-US" sz="3200" b="1" u="sng" dirty="0">
              <a:solidFill>
                <a:schemeClr val="tx2"/>
              </a:solidFill>
            </a:endParaRPr>
          </a:p>
        </p:txBody>
      </p:sp>
      <p:pic>
        <p:nvPicPr>
          <p:cNvPr id="5" name="Picture 2"/>
          <p:cNvPicPr>
            <a:picLocks noChangeAspect="1" noChangeArrowheads="1"/>
          </p:cNvPicPr>
          <p:nvPr/>
        </p:nvPicPr>
        <p:blipFill>
          <a:blip r:embed="rId3" cstate="print"/>
          <a:srcRect/>
          <a:stretch>
            <a:fillRect/>
          </a:stretch>
        </p:blipFill>
        <p:spPr bwMode="auto">
          <a:xfrm>
            <a:off x="554773" y="1368653"/>
            <a:ext cx="2170206" cy="1480910"/>
          </a:xfrm>
          <a:prstGeom prst="rect">
            <a:avLst/>
          </a:prstGeom>
          <a:noFill/>
          <a:ln w="9525">
            <a:noFill/>
            <a:miter lim="800000"/>
            <a:headEnd/>
            <a:tailEnd/>
          </a:ln>
        </p:spPr>
      </p:pic>
      <p:pic>
        <p:nvPicPr>
          <p:cNvPr id="6" name="Picture 3"/>
          <p:cNvPicPr>
            <a:picLocks noChangeAspect="1" noChangeArrowheads="1"/>
          </p:cNvPicPr>
          <p:nvPr/>
        </p:nvPicPr>
        <p:blipFill>
          <a:blip r:embed="rId4" cstate="print"/>
          <a:srcRect/>
          <a:stretch>
            <a:fillRect/>
          </a:stretch>
        </p:blipFill>
        <p:spPr bwMode="auto">
          <a:xfrm>
            <a:off x="316935" y="1200150"/>
            <a:ext cx="1283830" cy="323849"/>
          </a:xfrm>
          <a:prstGeom prst="rect">
            <a:avLst/>
          </a:prstGeom>
          <a:noFill/>
          <a:ln w="9525">
            <a:noFill/>
            <a:miter lim="800000"/>
            <a:headEnd/>
            <a:tailEnd/>
          </a:ln>
        </p:spPr>
      </p:pic>
      <p:sp>
        <p:nvSpPr>
          <p:cNvPr id="7" name="Line 4"/>
          <p:cNvSpPr>
            <a:spLocks noChangeShapeType="1"/>
          </p:cNvSpPr>
          <p:nvPr/>
        </p:nvSpPr>
        <p:spPr bwMode="auto">
          <a:xfrm flipV="1">
            <a:off x="431800" y="2938463"/>
            <a:ext cx="2362201" cy="0"/>
          </a:xfrm>
          <a:prstGeom prst="line">
            <a:avLst/>
          </a:prstGeom>
          <a:noFill/>
          <a:ln w="28575">
            <a:solidFill>
              <a:schemeClr val="tx1"/>
            </a:solidFill>
            <a:round/>
            <a:headEnd type="none" w="med" len="med"/>
            <a:tailEnd type="arrow" w="med" len="med"/>
          </a:ln>
          <a:effectLst/>
        </p:spPr>
        <p:txBody>
          <a:bodyPr wrap="none" anchor="ctr"/>
          <a:lstStyle/>
          <a:p>
            <a:endParaRPr lang="en-US"/>
          </a:p>
        </p:txBody>
      </p:sp>
      <p:sp>
        <p:nvSpPr>
          <p:cNvPr id="8" name="Rectangle 7"/>
          <p:cNvSpPr/>
          <p:nvPr/>
        </p:nvSpPr>
        <p:spPr>
          <a:xfrm>
            <a:off x="1136704" y="2938463"/>
            <a:ext cx="832212" cy="461665"/>
          </a:xfrm>
          <a:prstGeom prst="rect">
            <a:avLst/>
          </a:prstGeom>
        </p:spPr>
        <p:txBody>
          <a:bodyPr wrap="square">
            <a:spAutoFit/>
          </a:bodyPr>
          <a:lstStyle/>
          <a:p>
            <a:pPr algn="ctr"/>
            <a:r>
              <a:rPr lang="en-US" sz="2400" dirty="0" smtClean="0"/>
              <a:t>Time</a:t>
            </a:r>
            <a:endParaRPr lang="en-US" sz="2400" dirty="0"/>
          </a:p>
        </p:txBody>
      </p:sp>
      <p:sp>
        <p:nvSpPr>
          <p:cNvPr id="9" name="Rectangle 8"/>
          <p:cNvSpPr/>
          <p:nvPr/>
        </p:nvSpPr>
        <p:spPr>
          <a:xfrm>
            <a:off x="1219200" y="2451100"/>
            <a:ext cx="292100" cy="304800"/>
          </a:xfrm>
          <a:prstGeom prst="rect">
            <a:avLst/>
          </a:prstGeom>
          <a:no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511300" y="2451100"/>
            <a:ext cx="292100" cy="304800"/>
          </a:xfrm>
          <a:prstGeom prst="rect">
            <a:avLst/>
          </a:prstGeom>
          <a:no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803400" y="2451100"/>
            <a:ext cx="292100" cy="304800"/>
          </a:xfrm>
          <a:prstGeom prst="rect">
            <a:avLst/>
          </a:prstGeom>
          <a:no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095500" y="2451100"/>
            <a:ext cx="292100" cy="304800"/>
          </a:xfrm>
          <a:prstGeom prst="rect">
            <a:avLst/>
          </a:prstGeom>
          <a:no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387600" y="2453101"/>
            <a:ext cx="292100" cy="304800"/>
          </a:xfrm>
          <a:prstGeom prst="rect">
            <a:avLst/>
          </a:prstGeom>
          <a:no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Line 4"/>
          <p:cNvSpPr>
            <a:spLocks noChangeShapeType="1"/>
          </p:cNvSpPr>
          <p:nvPr/>
        </p:nvSpPr>
        <p:spPr bwMode="auto">
          <a:xfrm flipH="1">
            <a:off x="2578101" y="1816100"/>
            <a:ext cx="165099" cy="584199"/>
          </a:xfrm>
          <a:prstGeom prst="line">
            <a:avLst/>
          </a:prstGeom>
          <a:noFill/>
          <a:ln w="28575">
            <a:solidFill>
              <a:schemeClr val="tx1"/>
            </a:solidFill>
            <a:round/>
            <a:headEnd type="none" w="med" len="med"/>
            <a:tailEnd type="arrow" w="med" len="med"/>
          </a:ln>
          <a:effectLst/>
        </p:spPr>
        <p:txBody>
          <a:bodyPr wrap="none" anchor="ctr"/>
          <a:lstStyle/>
          <a:p>
            <a:endParaRPr lang="en-US"/>
          </a:p>
        </p:txBody>
      </p:sp>
      <p:sp>
        <p:nvSpPr>
          <p:cNvPr id="16" name="Rectangle 15"/>
          <p:cNvSpPr/>
          <p:nvPr/>
        </p:nvSpPr>
        <p:spPr>
          <a:xfrm>
            <a:off x="1809750" y="1427163"/>
            <a:ext cx="1860550" cy="400110"/>
          </a:xfrm>
          <a:prstGeom prst="rect">
            <a:avLst/>
          </a:prstGeom>
        </p:spPr>
        <p:txBody>
          <a:bodyPr wrap="square">
            <a:spAutoFit/>
          </a:bodyPr>
          <a:lstStyle/>
          <a:p>
            <a:pPr algn="ctr"/>
            <a:r>
              <a:rPr lang="en-US" sz="2000" dirty="0" smtClean="0"/>
              <a:t>Detector Bins</a:t>
            </a:r>
            <a:endParaRPr lang="en-US" sz="2000" dirty="0"/>
          </a:p>
        </p:txBody>
      </p:sp>
      <p:pic>
        <p:nvPicPr>
          <p:cNvPr id="17" name="Picture 2"/>
          <p:cNvPicPr>
            <a:picLocks noGrp="1" noChangeAspect="1" noChangeArrowheads="1"/>
          </p:cNvPicPr>
          <p:nvPr>
            <p:ph idx="1"/>
          </p:nvPr>
        </p:nvPicPr>
        <p:blipFill>
          <a:blip r:embed="rId5" cstate="print"/>
          <a:srcRect/>
          <a:stretch>
            <a:fillRect/>
          </a:stretch>
        </p:blipFill>
        <p:spPr bwMode="auto">
          <a:xfrm>
            <a:off x="1682750" y="4032250"/>
            <a:ext cx="6038850" cy="2838450"/>
          </a:xfrm>
          <a:prstGeom prst="rect">
            <a:avLst/>
          </a:prstGeom>
          <a:noFill/>
          <a:ln w="9525">
            <a:noFill/>
            <a:miter lim="800000"/>
            <a:headEnd/>
            <a:tailEnd/>
          </a:ln>
        </p:spPr>
      </p:pic>
      <p:sp>
        <p:nvSpPr>
          <p:cNvPr id="18" name="Rectangle 17"/>
          <p:cNvSpPr/>
          <p:nvPr/>
        </p:nvSpPr>
        <p:spPr>
          <a:xfrm>
            <a:off x="2476500" y="5354637"/>
            <a:ext cx="292100" cy="304800"/>
          </a:xfrm>
          <a:prstGeom prst="rect">
            <a:avLst/>
          </a:prstGeom>
          <a:no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2768600" y="5354637"/>
            <a:ext cx="292100" cy="304800"/>
          </a:xfrm>
          <a:prstGeom prst="rect">
            <a:avLst/>
          </a:prstGeom>
          <a:no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3060700" y="5354637"/>
            <a:ext cx="292100" cy="304800"/>
          </a:xfrm>
          <a:prstGeom prst="rect">
            <a:avLst/>
          </a:prstGeom>
          <a:no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352800" y="5354637"/>
            <a:ext cx="292100" cy="304800"/>
          </a:xfrm>
          <a:prstGeom prst="rect">
            <a:avLst/>
          </a:prstGeom>
          <a:no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3644900" y="5352635"/>
            <a:ext cx="292100" cy="304800"/>
          </a:xfrm>
          <a:prstGeom prst="rect">
            <a:avLst/>
          </a:prstGeom>
          <a:no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4521200" y="5354637"/>
            <a:ext cx="292100" cy="304800"/>
          </a:xfrm>
          <a:prstGeom prst="rect">
            <a:avLst/>
          </a:prstGeom>
          <a:no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4813300" y="5354637"/>
            <a:ext cx="292100" cy="304800"/>
          </a:xfrm>
          <a:prstGeom prst="rect">
            <a:avLst/>
          </a:prstGeom>
          <a:no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5105400" y="5354637"/>
            <a:ext cx="292100" cy="304800"/>
          </a:xfrm>
          <a:prstGeom prst="rect">
            <a:avLst/>
          </a:prstGeom>
          <a:no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5397500" y="5354637"/>
            <a:ext cx="292100" cy="304800"/>
          </a:xfrm>
          <a:prstGeom prst="rect">
            <a:avLst/>
          </a:prstGeom>
          <a:no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5689600" y="5352635"/>
            <a:ext cx="292100" cy="304800"/>
          </a:xfrm>
          <a:prstGeom prst="rect">
            <a:avLst/>
          </a:prstGeom>
          <a:no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477000" y="5341937"/>
            <a:ext cx="292100" cy="304800"/>
          </a:xfrm>
          <a:prstGeom prst="rect">
            <a:avLst/>
          </a:prstGeom>
          <a:no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6769100" y="5341937"/>
            <a:ext cx="292100" cy="304800"/>
          </a:xfrm>
          <a:prstGeom prst="rect">
            <a:avLst/>
          </a:prstGeom>
          <a:no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7061200" y="5341937"/>
            <a:ext cx="292100" cy="304800"/>
          </a:xfrm>
          <a:prstGeom prst="rect">
            <a:avLst/>
          </a:prstGeom>
          <a:no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7353300" y="5341937"/>
            <a:ext cx="292100" cy="304800"/>
          </a:xfrm>
          <a:prstGeom prst="rect">
            <a:avLst/>
          </a:prstGeom>
          <a:no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7645400" y="5339935"/>
            <a:ext cx="292100" cy="304800"/>
          </a:xfrm>
          <a:prstGeom prst="rect">
            <a:avLst/>
          </a:prstGeom>
          <a:no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9986" name="Picture 2"/>
          <p:cNvPicPr>
            <a:picLocks noChangeAspect="1" noChangeArrowheads="1"/>
          </p:cNvPicPr>
          <p:nvPr/>
        </p:nvPicPr>
        <p:blipFill>
          <a:blip r:embed="rId6" cstate="print"/>
          <a:srcRect/>
          <a:stretch>
            <a:fillRect/>
          </a:stretch>
        </p:blipFill>
        <p:spPr bwMode="auto">
          <a:xfrm>
            <a:off x="6332539" y="3003561"/>
            <a:ext cx="309561" cy="330430"/>
          </a:xfrm>
          <a:prstGeom prst="rect">
            <a:avLst/>
          </a:prstGeom>
          <a:noFill/>
          <a:ln w="9525">
            <a:noFill/>
            <a:miter lim="800000"/>
            <a:headEnd/>
            <a:tailEnd/>
          </a:ln>
        </p:spPr>
      </p:pic>
      <p:pic>
        <p:nvPicPr>
          <p:cNvPr id="40" name="Picture 2"/>
          <p:cNvPicPr>
            <a:picLocks noChangeAspect="1" noChangeArrowheads="1"/>
          </p:cNvPicPr>
          <p:nvPr/>
        </p:nvPicPr>
        <p:blipFill>
          <a:blip r:embed="rId6" cstate="print"/>
          <a:srcRect/>
          <a:stretch>
            <a:fillRect/>
          </a:stretch>
        </p:blipFill>
        <p:spPr bwMode="auto">
          <a:xfrm>
            <a:off x="6055519" y="3003561"/>
            <a:ext cx="309561" cy="330430"/>
          </a:xfrm>
          <a:prstGeom prst="rect">
            <a:avLst/>
          </a:prstGeom>
          <a:noFill/>
          <a:ln w="9525">
            <a:noFill/>
            <a:miter lim="800000"/>
            <a:headEnd/>
            <a:tailEnd/>
          </a:ln>
        </p:spPr>
      </p:pic>
      <p:grpSp>
        <p:nvGrpSpPr>
          <p:cNvPr id="41" name="Group 40"/>
          <p:cNvGrpSpPr/>
          <p:nvPr/>
        </p:nvGrpSpPr>
        <p:grpSpPr>
          <a:xfrm>
            <a:off x="5486400" y="3032126"/>
            <a:ext cx="1460500" cy="309148"/>
            <a:chOff x="5981700" y="3121026"/>
            <a:chExt cx="1460500" cy="309148"/>
          </a:xfrm>
        </p:grpSpPr>
        <p:sp>
          <p:nvSpPr>
            <p:cNvPr id="35" name="Rectangle 34"/>
            <p:cNvSpPr/>
            <p:nvPr/>
          </p:nvSpPr>
          <p:spPr>
            <a:xfrm>
              <a:off x="5981700" y="3121026"/>
              <a:ext cx="292100" cy="304800"/>
            </a:xfrm>
            <a:prstGeom prst="rect">
              <a:avLst/>
            </a:prstGeom>
            <a:no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273800" y="3121026"/>
              <a:ext cx="292100" cy="304800"/>
            </a:xfrm>
            <a:prstGeom prst="rect">
              <a:avLst/>
            </a:prstGeom>
            <a:no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565900" y="3121026"/>
              <a:ext cx="292100" cy="304800"/>
            </a:xfrm>
            <a:prstGeom prst="rect">
              <a:avLst/>
            </a:prstGeom>
            <a:no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858000" y="3121026"/>
              <a:ext cx="292100" cy="304800"/>
            </a:xfrm>
            <a:prstGeom prst="rect">
              <a:avLst/>
            </a:prstGeom>
            <a:no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7150100" y="3125374"/>
              <a:ext cx="292100" cy="304800"/>
            </a:xfrm>
            <a:prstGeom prst="rect">
              <a:avLst/>
            </a:prstGeom>
            <a:no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TextBox 41"/>
          <p:cNvSpPr txBox="1"/>
          <p:nvPr/>
        </p:nvSpPr>
        <p:spPr>
          <a:xfrm>
            <a:off x="4914900" y="965200"/>
            <a:ext cx="2933700" cy="400110"/>
          </a:xfrm>
          <a:prstGeom prst="rect">
            <a:avLst/>
          </a:prstGeom>
          <a:noFill/>
        </p:spPr>
        <p:txBody>
          <a:bodyPr wrap="square" rtlCol="0">
            <a:spAutoFit/>
          </a:bodyPr>
          <a:lstStyle/>
          <a:p>
            <a:r>
              <a:rPr lang="en-US" sz="2000" dirty="0" smtClean="0"/>
              <a:t>Sum the Photons per Bin</a:t>
            </a:r>
            <a:endParaRPr lang="en-US" sz="2000" dirty="0"/>
          </a:p>
        </p:txBody>
      </p:sp>
      <p:pic>
        <p:nvPicPr>
          <p:cNvPr id="43" name="Picture 2"/>
          <p:cNvPicPr>
            <a:picLocks noChangeAspect="1" noChangeArrowheads="1"/>
          </p:cNvPicPr>
          <p:nvPr/>
        </p:nvPicPr>
        <p:blipFill>
          <a:blip r:embed="rId6" cstate="print"/>
          <a:srcRect/>
          <a:stretch>
            <a:fillRect/>
          </a:stretch>
        </p:blipFill>
        <p:spPr bwMode="auto">
          <a:xfrm>
            <a:off x="6053139" y="2684348"/>
            <a:ext cx="309561" cy="33043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6998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6998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p:cNvPicPr>
            <a:picLocks noChangeAspect="1" noChangeArrowheads="1"/>
          </p:cNvPicPr>
          <p:nvPr/>
        </p:nvPicPr>
        <p:blipFill>
          <a:blip r:embed="rId2" cstate="print"/>
          <a:srcRect/>
          <a:stretch>
            <a:fillRect/>
          </a:stretch>
        </p:blipFill>
        <p:spPr bwMode="auto">
          <a:xfrm>
            <a:off x="5265951" y="1697430"/>
            <a:ext cx="3773872" cy="3182112"/>
          </a:xfrm>
          <a:prstGeom prst="rect">
            <a:avLst/>
          </a:prstGeom>
          <a:noFill/>
          <a:ln w="9525">
            <a:noFill/>
            <a:miter lim="800000"/>
            <a:headEnd/>
            <a:tailEnd/>
          </a:ln>
        </p:spPr>
      </p:pic>
      <p:sp>
        <p:nvSpPr>
          <p:cNvPr id="10" name="Rectangle 5"/>
          <p:cNvSpPr>
            <a:spLocks noChangeArrowheads="1"/>
          </p:cNvSpPr>
          <p:nvPr/>
        </p:nvSpPr>
        <p:spPr bwMode="auto">
          <a:xfrm>
            <a:off x="348698" y="3175"/>
            <a:ext cx="8397737" cy="914400"/>
          </a:xfrm>
          <a:prstGeom prst="rect">
            <a:avLst/>
          </a:prstGeom>
          <a:noFill/>
          <a:ln w="9525">
            <a:noFill/>
            <a:miter lim="800000"/>
            <a:headEnd/>
            <a:tailEnd/>
          </a:ln>
        </p:spPr>
        <p:txBody>
          <a:bodyPr anchor="ctr"/>
          <a:lstStyle/>
          <a:p>
            <a:pPr algn="ctr"/>
            <a:r>
              <a:rPr lang="en-US" sz="3200" b="1" u="sng" dirty="0" smtClean="0">
                <a:solidFill>
                  <a:schemeClr val="tx2"/>
                </a:solidFill>
              </a:rPr>
              <a:t>Time-Correlated Single-Photon Counting (TCSPC)</a:t>
            </a:r>
            <a:endParaRPr lang="en-US" sz="3200" b="1" u="sng" dirty="0">
              <a:solidFill>
                <a:schemeClr val="tx2"/>
              </a:solidFill>
            </a:endParaRPr>
          </a:p>
        </p:txBody>
      </p:sp>
      <p:sp>
        <p:nvSpPr>
          <p:cNvPr id="11" name="Rectangle 10"/>
          <p:cNvSpPr/>
          <p:nvPr/>
        </p:nvSpPr>
        <p:spPr>
          <a:xfrm>
            <a:off x="5958219" y="5006982"/>
            <a:ext cx="2358466" cy="646331"/>
          </a:xfrm>
          <a:prstGeom prst="rect">
            <a:avLst/>
          </a:prstGeom>
        </p:spPr>
        <p:txBody>
          <a:bodyPr wrap="none">
            <a:spAutoFit/>
          </a:bodyPr>
          <a:lstStyle/>
          <a:p>
            <a:r>
              <a:rPr lang="en-US" dirty="0" smtClean="0"/>
              <a:t>Probability Distribution</a:t>
            </a:r>
          </a:p>
          <a:p>
            <a:endParaRPr lang="en-US" dirty="0" smtClean="0"/>
          </a:p>
        </p:txBody>
      </p:sp>
      <p:grpSp>
        <p:nvGrpSpPr>
          <p:cNvPr id="20" name="Group 19"/>
          <p:cNvGrpSpPr/>
          <p:nvPr/>
        </p:nvGrpSpPr>
        <p:grpSpPr>
          <a:xfrm>
            <a:off x="315913" y="1850714"/>
            <a:ext cx="3588431" cy="2910244"/>
            <a:chOff x="359455" y="2913063"/>
            <a:chExt cx="2655888" cy="2153945"/>
          </a:xfrm>
        </p:grpSpPr>
        <p:pic>
          <p:nvPicPr>
            <p:cNvPr id="7" name="Picture 3"/>
            <p:cNvPicPr>
              <a:picLocks noChangeAspect="1" noChangeArrowheads="1"/>
            </p:cNvPicPr>
            <p:nvPr/>
          </p:nvPicPr>
          <p:blipFill>
            <a:blip r:embed="rId3" cstate="print"/>
            <a:srcRect/>
            <a:stretch>
              <a:fillRect/>
            </a:stretch>
          </p:blipFill>
          <p:spPr bwMode="auto">
            <a:xfrm>
              <a:off x="359455" y="2913063"/>
              <a:ext cx="2655888" cy="2153945"/>
            </a:xfrm>
            <a:prstGeom prst="rect">
              <a:avLst/>
            </a:prstGeom>
            <a:noFill/>
            <a:ln w="9525">
              <a:noFill/>
              <a:miter lim="800000"/>
              <a:headEnd/>
              <a:tailEnd/>
            </a:ln>
          </p:spPr>
        </p:pic>
        <p:pic>
          <p:nvPicPr>
            <p:cNvPr id="8" name="Picture 2"/>
            <p:cNvPicPr>
              <a:picLocks noChangeAspect="1" noChangeArrowheads="1"/>
            </p:cNvPicPr>
            <p:nvPr/>
          </p:nvPicPr>
          <p:blipFill>
            <a:blip r:embed="rId4" cstate="print"/>
            <a:srcRect/>
            <a:stretch>
              <a:fillRect/>
            </a:stretch>
          </p:blipFill>
          <p:spPr bwMode="auto">
            <a:xfrm>
              <a:off x="1702482" y="4516451"/>
              <a:ext cx="309561" cy="330430"/>
            </a:xfrm>
            <a:prstGeom prst="rect">
              <a:avLst/>
            </a:prstGeom>
            <a:noFill/>
            <a:ln w="9525">
              <a:noFill/>
              <a:miter lim="800000"/>
              <a:headEnd/>
              <a:tailEnd/>
            </a:ln>
          </p:spPr>
        </p:pic>
        <p:pic>
          <p:nvPicPr>
            <p:cNvPr id="9" name="Picture 2"/>
            <p:cNvPicPr>
              <a:picLocks noChangeAspect="1" noChangeArrowheads="1"/>
            </p:cNvPicPr>
            <p:nvPr/>
          </p:nvPicPr>
          <p:blipFill>
            <a:blip r:embed="rId4" cstate="print"/>
            <a:srcRect/>
            <a:stretch>
              <a:fillRect/>
            </a:stretch>
          </p:blipFill>
          <p:spPr bwMode="auto">
            <a:xfrm>
              <a:off x="1425462" y="4516451"/>
              <a:ext cx="309561" cy="330430"/>
            </a:xfrm>
            <a:prstGeom prst="rect">
              <a:avLst/>
            </a:prstGeom>
            <a:noFill/>
            <a:ln w="9525">
              <a:noFill/>
              <a:miter lim="800000"/>
              <a:headEnd/>
              <a:tailEnd/>
            </a:ln>
          </p:spPr>
        </p:pic>
        <p:grpSp>
          <p:nvGrpSpPr>
            <p:cNvPr id="12" name="Group 11"/>
            <p:cNvGrpSpPr/>
            <p:nvPr/>
          </p:nvGrpSpPr>
          <p:grpSpPr>
            <a:xfrm>
              <a:off x="856343" y="4545016"/>
              <a:ext cx="1460500" cy="309148"/>
              <a:chOff x="5981700" y="3121026"/>
              <a:chExt cx="1460500" cy="309148"/>
            </a:xfrm>
          </p:grpSpPr>
          <p:sp>
            <p:nvSpPr>
              <p:cNvPr id="13" name="Rectangle 12"/>
              <p:cNvSpPr/>
              <p:nvPr/>
            </p:nvSpPr>
            <p:spPr>
              <a:xfrm>
                <a:off x="5981700" y="3121026"/>
                <a:ext cx="292100" cy="304800"/>
              </a:xfrm>
              <a:prstGeom prst="rect">
                <a:avLst/>
              </a:prstGeom>
              <a:no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6273800" y="3121026"/>
                <a:ext cx="292100" cy="304800"/>
              </a:xfrm>
              <a:prstGeom prst="rect">
                <a:avLst/>
              </a:prstGeom>
              <a:no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6565900" y="3121026"/>
                <a:ext cx="292100" cy="304800"/>
              </a:xfrm>
              <a:prstGeom prst="rect">
                <a:avLst/>
              </a:prstGeom>
              <a:no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858000" y="3121026"/>
                <a:ext cx="292100" cy="304800"/>
              </a:xfrm>
              <a:prstGeom prst="rect">
                <a:avLst/>
              </a:prstGeom>
              <a:no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150100" y="3125374"/>
                <a:ext cx="292100" cy="304800"/>
              </a:xfrm>
              <a:prstGeom prst="rect">
                <a:avLst/>
              </a:prstGeom>
              <a:no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Picture 2"/>
            <p:cNvPicPr>
              <a:picLocks noChangeAspect="1" noChangeArrowheads="1"/>
            </p:cNvPicPr>
            <p:nvPr/>
          </p:nvPicPr>
          <p:blipFill>
            <a:blip r:embed="rId4" cstate="print"/>
            <a:srcRect/>
            <a:stretch>
              <a:fillRect/>
            </a:stretch>
          </p:blipFill>
          <p:spPr bwMode="auto">
            <a:xfrm>
              <a:off x="1423082" y="4197238"/>
              <a:ext cx="309561" cy="330430"/>
            </a:xfrm>
            <a:prstGeom prst="rect">
              <a:avLst/>
            </a:prstGeom>
            <a:noFill/>
            <a:ln w="9525">
              <a:noFill/>
              <a:miter lim="800000"/>
              <a:headEnd/>
              <a:tailEnd/>
            </a:ln>
          </p:spPr>
        </p:pic>
      </p:grpSp>
      <p:cxnSp>
        <p:nvCxnSpPr>
          <p:cNvPr id="22" name="Straight Arrow Connector 21"/>
          <p:cNvCxnSpPr/>
          <p:nvPr/>
        </p:nvCxnSpPr>
        <p:spPr>
          <a:xfrm>
            <a:off x="3701139" y="3483429"/>
            <a:ext cx="130629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3733056" y="3001903"/>
            <a:ext cx="1062855" cy="461665"/>
          </a:xfrm>
          <a:prstGeom prst="rect">
            <a:avLst/>
          </a:prstGeom>
        </p:spPr>
        <p:txBody>
          <a:bodyPr wrap="none">
            <a:spAutoFit/>
          </a:bodyPr>
          <a:lstStyle/>
          <a:p>
            <a:r>
              <a:rPr lang="en-US" sz="2400" dirty="0" smtClean="0"/>
              <a:t>Repeat</a:t>
            </a:r>
            <a:endParaRPr lang="en-US" sz="2400" dirty="0"/>
          </a:p>
        </p:txBody>
      </p:sp>
    </p:spTree>
    <p:extLst>
      <p:ext uri="{BB962C8B-B14F-4D97-AF65-F5344CB8AC3E}">
        <p14:creationId xmlns="" xmlns:p14="http://schemas.microsoft.com/office/powerpoint/2010/main" val="77866214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2140744" y="1181139"/>
            <a:ext cx="4779962" cy="5226011"/>
            <a:chOff x="2150269" y="1228764"/>
            <a:chExt cx="4779962" cy="5226011"/>
          </a:xfrm>
        </p:grpSpPr>
        <p:pic>
          <p:nvPicPr>
            <p:cNvPr id="171010" name="Picture 2"/>
            <p:cNvPicPr>
              <a:picLocks noChangeAspect="1" noChangeArrowheads="1"/>
            </p:cNvPicPr>
            <p:nvPr/>
          </p:nvPicPr>
          <p:blipFill>
            <a:blip r:embed="rId2" cstate="print"/>
            <a:srcRect/>
            <a:stretch>
              <a:fillRect/>
            </a:stretch>
          </p:blipFill>
          <p:spPr bwMode="auto">
            <a:xfrm>
              <a:off x="2150269" y="1228764"/>
              <a:ext cx="4779962" cy="5226011"/>
            </a:xfrm>
            <a:prstGeom prst="rect">
              <a:avLst/>
            </a:prstGeom>
            <a:noFill/>
            <a:ln w="9525">
              <a:noFill/>
              <a:miter lim="800000"/>
              <a:headEnd/>
              <a:tailEnd/>
            </a:ln>
          </p:spPr>
        </p:pic>
        <p:cxnSp>
          <p:nvCxnSpPr>
            <p:cNvPr id="7" name="Straight Connector 6"/>
            <p:cNvCxnSpPr/>
            <p:nvPr/>
          </p:nvCxnSpPr>
          <p:spPr>
            <a:xfrm flipH="1" flipV="1">
              <a:off x="6736556" y="1338263"/>
              <a:ext cx="99219" cy="7619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Line 4"/>
          <p:cNvSpPr>
            <a:spLocks noChangeShapeType="1"/>
          </p:cNvSpPr>
          <p:nvPr/>
        </p:nvSpPr>
        <p:spPr bwMode="auto">
          <a:xfrm flipH="1">
            <a:off x="3171688" y="1143000"/>
            <a:ext cx="247373" cy="880165"/>
          </a:xfrm>
          <a:prstGeom prst="line">
            <a:avLst/>
          </a:prstGeom>
          <a:noFill/>
          <a:ln w="28575">
            <a:solidFill>
              <a:srgbClr val="0000FF"/>
            </a:solidFill>
            <a:round/>
            <a:headEnd type="none" w="med" len="med"/>
            <a:tailEnd type="arrow" w="med" len="med"/>
          </a:ln>
          <a:effectLst/>
        </p:spPr>
        <p:txBody>
          <a:bodyPr wrap="none" anchor="ctr"/>
          <a:lstStyle/>
          <a:p>
            <a:endParaRPr lang="en-US"/>
          </a:p>
        </p:txBody>
      </p:sp>
      <p:sp>
        <p:nvSpPr>
          <p:cNvPr id="11" name="Rectangle 10"/>
          <p:cNvSpPr/>
          <p:nvPr/>
        </p:nvSpPr>
        <p:spPr>
          <a:xfrm>
            <a:off x="2246257" y="771732"/>
            <a:ext cx="2315817" cy="400110"/>
          </a:xfrm>
          <a:prstGeom prst="rect">
            <a:avLst/>
          </a:prstGeom>
        </p:spPr>
        <p:txBody>
          <a:bodyPr wrap="square">
            <a:spAutoFit/>
          </a:bodyPr>
          <a:lstStyle/>
          <a:p>
            <a:pPr algn="ctr"/>
            <a:r>
              <a:rPr lang="en-US" sz="2000" dirty="0" smtClean="0">
                <a:ln>
                  <a:solidFill>
                    <a:srgbClr val="0000FF"/>
                  </a:solidFill>
                </a:ln>
              </a:rPr>
              <a:t>Excitation Pulse</a:t>
            </a:r>
            <a:endParaRPr lang="en-US" sz="2000" dirty="0">
              <a:ln>
                <a:solidFill>
                  <a:srgbClr val="0000FF"/>
                </a:solidFill>
              </a:ln>
            </a:endParaRPr>
          </a:p>
        </p:txBody>
      </p:sp>
      <p:sp>
        <p:nvSpPr>
          <p:cNvPr id="12" name="Rectangle 5"/>
          <p:cNvSpPr>
            <a:spLocks noChangeArrowheads="1"/>
          </p:cNvSpPr>
          <p:nvPr/>
        </p:nvSpPr>
        <p:spPr bwMode="auto">
          <a:xfrm>
            <a:off x="348698" y="3175"/>
            <a:ext cx="8397737" cy="914400"/>
          </a:xfrm>
          <a:prstGeom prst="rect">
            <a:avLst/>
          </a:prstGeom>
          <a:noFill/>
          <a:ln w="9525">
            <a:noFill/>
            <a:miter lim="800000"/>
            <a:headEnd/>
            <a:tailEnd/>
          </a:ln>
        </p:spPr>
        <p:txBody>
          <a:bodyPr anchor="ctr"/>
          <a:lstStyle/>
          <a:p>
            <a:pPr algn="ctr"/>
            <a:r>
              <a:rPr lang="en-US" sz="3200" b="1" u="sng" dirty="0" smtClean="0">
                <a:solidFill>
                  <a:schemeClr val="tx2"/>
                </a:solidFill>
              </a:rPr>
              <a:t>Time-Correlated Single-Photon Counting (TCSPC)</a:t>
            </a:r>
            <a:endParaRPr lang="en-US" sz="3200" b="1" u="sng" dirty="0">
              <a:solidFill>
                <a:schemeClr val="tx2"/>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a:picLocks noChangeAspect="1" noChangeArrowheads="1"/>
          </p:cNvPicPr>
          <p:nvPr/>
        </p:nvPicPr>
        <p:blipFill>
          <a:blip r:embed="rId2" cstate="print"/>
          <a:srcRect/>
          <a:stretch>
            <a:fillRect/>
          </a:stretch>
        </p:blipFill>
        <p:spPr bwMode="auto">
          <a:xfrm>
            <a:off x="1114879" y="1016668"/>
            <a:ext cx="6850742" cy="5116254"/>
          </a:xfrm>
          <a:prstGeom prst="rect">
            <a:avLst/>
          </a:prstGeom>
          <a:noFill/>
          <a:ln w="9525">
            <a:noFill/>
            <a:miter lim="800000"/>
            <a:headEnd/>
            <a:tailEnd/>
          </a:ln>
        </p:spPr>
      </p:pic>
      <p:sp>
        <p:nvSpPr>
          <p:cNvPr id="6" name="Rectangle 5"/>
          <p:cNvSpPr/>
          <p:nvPr/>
        </p:nvSpPr>
        <p:spPr>
          <a:xfrm>
            <a:off x="2452466" y="6291370"/>
            <a:ext cx="4175567" cy="369332"/>
          </a:xfrm>
          <a:prstGeom prst="rect">
            <a:avLst/>
          </a:prstGeom>
        </p:spPr>
        <p:txBody>
          <a:bodyPr wrap="none">
            <a:spAutoFit/>
          </a:bodyPr>
          <a:lstStyle/>
          <a:p>
            <a:r>
              <a:rPr lang="en-US" dirty="0"/>
              <a:t>Repeat: 10,000 counts in the peak channel</a:t>
            </a:r>
          </a:p>
        </p:txBody>
      </p:sp>
      <p:sp>
        <p:nvSpPr>
          <p:cNvPr id="7" name="Rectangle 5"/>
          <p:cNvSpPr>
            <a:spLocks noChangeArrowheads="1"/>
          </p:cNvSpPr>
          <p:nvPr/>
        </p:nvSpPr>
        <p:spPr bwMode="auto">
          <a:xfrm>
            <a:off x="348698" y="3175"/>
            <a:ext cx="8397737" cy="914400"/>
          </a:xfrm>
          <a:prstGeom prst="rect">
            <a:avLst/>
          </a:prstGeom>
          <a:noFill/>
          <a:ln w="9525">
            <a:noFill/>
            <a:miter lim="800000"/>
            <a:headEnd/>
            <a:tailEnd/>
          </a:ln>
        </p:spPr>
        <p:txBody>
          <a:bodyPr anchor="ctr"/>
          <a:lstStyle/>
          <a:p>
            <a:pPr algn="ctr"/>
            <a:r>
              <a:rPr lang="en-US" sz="3200" b="1" u="sng" dirty="0" smtClean="0">
                <a:solidFill>
                  <a:schemeClr val="tx2"/>
                </a:solidFill>
              </a:rPr>
              <a:t>Time-Correlated Single-Photon Counting (TCSPC)</a:t>
            </a:r>
            <a:endParaRPr lang="en-US" sz="3200" b="1" u="sng" dirty="0">
              <a:solidFill>
                <a:schemeClr val="tx2"/>
              </a:solidFill>
            </a:endParaRPr>
          </a:p>
        </p:txBody>
      </p:sp>
    </p:spTree>
    <p:extLst>
      <p:ext uri="{BB962C8B-B14F-4D97-AF65-F5344CB8AC3E}">
        <p14:creationId xmlns="" xmlns:p14="http://schemas.microsoft.com/office/powerpoint/2010/main" val="68507566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5"/>
          <p:cNvSpPr>
            <a:spLocks noChangeArrowheads="1"/>
          </p:cNvSpPr>
          <p:nvPr/>
        </p:nvSpPr>
        <p:spPr bwMode="auto">
          <a:xfrm>
            <a:off x="438150" y="3175"/>
            <a:ext cx="8229600" cy="914400"/>
          </a:xfrm>
          <a:prstGeom prst="rect">
            <a:avLst/>
          </a:prstGeom>
          <a:noFill/>
          <a:ln w="9525">
            <a:noFill/>
            <a:miter lim="800000"/>
            <a:headEnd/>
            <a:tailEnd/>
          </a:ln>
        </p:spPr>
        <p:txBody>
          <a:bodyPr anchor="ctr"/>
          <a:lstStyle/>
          <a:p>
            <a:pPr algn="ctr"/>
            <a:r>
              <a:rPr lang="en-US" sz="3200" b="1" u="sng" dirty="0" smtClean="0">
                <a:solidFill>
                  <a:schemeClr val="tx2"/>
                </a:solidFill>
              </a:rPr>
              <a:t>Time-Correlated Single-Photon Counting</a:t>
            </a:r>
            <a:endParaRPr lang="en-US" sz="3200" b="1" u="sng" dirty="0">
              <a:solidFill>
                <a:schemeClr val="tx2"/>
              </a:solidFill>
            </a:endParaRPr>
          </a:p>
        </p:txBody>
      </p:sp>
      <p:sp>
        <p:nvSpPr>
          <p:cNvPr id="6" name="Rectangle 5"/>
          <p:cNvSpPr/>
          <p:nvPr/>
        </p:nvSpPr>
        <p:spPr>
          <a:xfrm>
            <a:off x="6739329" y="883494"/>
            <a:ext cx="2290371" cy="1569660"/>
          </a:xfrm>
          <a:prstGeom prst="rect">
            <a:avLst/>
          </a:prstGeom>
        </p:spPr>
        <p:txBody>
          <a:bodyPr wrap="none">
            <a:spAutoFit/>
          </a:bodyPr>
          <a:lstStyle/>
          <a:p>
            <a:r>
              <a:rPr lang="en-US" sz="2400" b="1" dirty="0" smtClean="0"/>
              <a:t>Source: </a:t>
            </a:r>
          </a:p>
          <a:p>
            <a:pPr marL="228600"/>
            <a:r>
              <a:rPr lang="en-US" sz="2400" dirty="0" smtClean="0"/>
              <a:t>Flash lamp</a:t>
            </a:r>
          </a:p>
          <a:p>
            <a:pPr marL="228600"/>
            <a:r>
              <a:rPr lang="en-US" sz="2400" dirty="0" smtClean="0"/>
              <a:t>solid </a:t>
            </a:r>
            <a:r>
              <a:rPr lang="en-US" sz="2400" dirty="0"/>
              <a:t>state LED </a:t>
            </a:r>
            <a:endParaRPr lang="en-US" sz="2400" dirty="0" smtClean="0"/>
          </a:p>
          <a:p>
            <a:pPr marL="228600"/>
            <a:r>
              <a:rPr lang="en-US" sz="2400" dirty="0" smtClean="0"/>
              <a:t>laser</a:t>
            </a:r>
            <a:endParaRPr lang="en-US" sz="2400" dirty="0"/>
          </a:p>
        </p:txBody>
      </p:sp>
      <p:sp>
        <p:nvSpPr>
          <p:cNvPr id="11" name="Line 118"/>
          <p:cNvSpPr>
            <a:spLocks noChangeShapeType="1"/>
          </p:cNvSpPr>
          <p:nvPr/>
        </p:nvSpPr>
        <p:spPr bwMode="auto">
          <a:xfrm>
            <a:off x="5529944" y="3933507"/>
            <a:ext cx="821986" cy="0"/>
          </a:xfrm>
          <a:prstGeom prst="line">
            <a:avLst/>
          </a:prstGeom>
          <a:noFill/>
          <a:ln w="9525">
            <a:solidFill>
              <a:schemeClr val="tx1"/>
            </a:solidFill>
            <a:round/>
            <a:headEnd/>
            <a:tailEnd type="triangle" w="med" len="med"/>
          </a:ln>
          <a:effectLst/>
        </p:spPr>
        <p:txBody>
          <a:bodyPr/>
          <a:lstStyle/>
          <a:p>
            <a:endParaRPr lang="en-US" sz="2000"/>
          </a:p>
        </p:txBody>
      </p:sp>
      <p:sp>
        <p:nvSpPr>
          <p:cNvPr id="12" name="Text Box 119"/>
          <p:cNvSpPr txBox="1">
            <a:spLocks noChangeArrowheads="1"/>
          </p:cNvSpPr>
          <p:nvPr/>
        </p:nvSpPr>
        <p:spPr bwMode="auto">
          <a:xfrm>
            <a:off x="6445610" y="3642723"/>
            <a:ext cx="936810" cy="584776"/>
          </a:xfrm>
          <a:prstGeom prst="rect">
            <a:avLst/>
          </a:prstGeom>
          <a:solidFill>
            <a:srgbClr val="FFFF99"/>
          </a:solidFill>
          <a:ln w="9525">
            <a:solidFill>
              <a:schemeClr val="tx1"/>
            </a:solidFill>
            <a:miter lim="800000"/>
            <a:headEnd/>
            <a:tailEnd/>
          </a:ln>
          <a:effectLst/>
        </p:spPr>
        <p:txBody>
          <a:bodyPr>
            <a:spAutoFit/>
          </a:bodyPr>
          <a:lstStyle/>
          <a:p>
            <a:pPr>
              <a:spcBef>
                <a:spcPct val="50000"/>
              </a:spcBef>
            </a:pPr>
            <a:r>
              <a:rPr kumimoji="0" lang="en-US" altLang="zh-TW" sz="1600" b="1">
                <a:latin typeface="Arial" pitchFamily="34" charset="0"/>
              </a:rPr>
              <a:t>Start PMT</a:t>
            </a:r>
          </a:p>
        </p:txBody>
      </p:sp>
      <p:sp>
        <p:nvSpPr>
          <p:cNvPr id="13" name="Line 120"/>
          <p:cNvSpPr>
            <a:spLocks noChangeShapeType="1"/>
          </p:cNvSpPr>
          <p:nvPr/>
        </p:nvSpPr>
        <p:spPr bwMode="auto">
          <a:xfrm>
            <a:off x="5508800" y="4122057"/>
            <a:ext cx="0" cy="1362300"/>
          </a:xfrm>
          <a:prstGeom prst="line">
            <a:avLst/>
          </a:prstGeom>
          <a:noFill/>
          <a:ln w="9525">
            <a:solidFill>
              <a:schemeClr val="tx1"/>
            </a:solidFill>
            <a:round/>
            <a:headEnd/>
            <a:tailEnd type="triangle" w="med" len="med"/>
          </a:ln>
          <a:effectLst/>
        </p:spPr>
        <p:txBody>
          <a:bodyPr/>
          <a:lstStyle/>
          <a:p>
            <a:endParaRPr lang="en-US" sz="2000"/>
          </a:p>
        </p:txBody>
      </p:sp>
      <p:sp>
        <p:nvSpPr>
          <p:cNvPr id="14" name="Text Box 121"/>
          <p:cNvSpPr txBox="1">
            <a:spLocks noChangeArrowheads="1"/>
          </p:cNvSpPr>
          <p:nvPr/>
        </p:nvSpPr>
        <p:spPr bwMode="auto">
          <a:xfrm>
            <a:off x="8131869" y="5387429"/>
            <a:ext cx="936810" cy="584776"/>
          </a:xfrm>
          <a:prstGeom prst="rect">
            <a:avLst/>
          </a:prstGeom>
          <a:solidFill>
            <a:srgbClr val="FFFF99"/>
          </a:solidFill>
          <a:ln w="9525">
            <a:solidFill>
              <a:schemeClr val="tx1"/>
            </a:solidFill>
            <a:miter lim="800000"/>
            <a:headEnd/>
            <a:tailEnd/>
          </a:ln>
          <a:effectLst/>
        </p:spPr>
        <p:txBody>
          <a:bodyPr>
            <a:spAutoFit/>
          </a:bodyPr>
          <a:lstStyle/>
          <a:p>
            <a:pPr>
              <a:spcBef>
                <a:spcPct val="50000"/>
              </a:spcBef>
            </a:pPr>
            <a:r>
              <a:rPr kumimoji="0" lang="en-US" altLang="zh-TW" sz="1600" b="1" dirty="0">
                <a:latin typeface="Arial" pitchFamily="34" charset="0"/>
              </a:rPr>
              <a:t>Stop PMT</a:t>
            </a:r>
          </a:p>
        </p:txBody>
      </p:sp>
      <p:sp>
        <p:nvSpPr>
          <p:cNvPr id="15" name="Text Box 122"/>
          <p:cNvSpPr txBox="1">
            <a:spLocks noChangeArrowheads="1"/>
          </p:cNvSpPr>
          <p:nvPr/>
        </p:nvSpPr>
        <p:spPr bwMode="auto">
          <a:xfrm>
            <a:off x="4946714" y="5581286"/>
            <a:ext cx="1217853" cy="338554"/>
          </a:xfrm>
          <a:prstGeom prst="rect">
            <a:avLst/>
          </a:prstGeom>
          <a:solidFill>
            <a:srgbClr val="CCFFFF">
              <a:alpha val="50000"/>
            </a:srgbClr>
          </a:solidFill>
          <a:ln w="9525">
            <a:solidFill>
              <a:schemeClr val="tx1"/>
            </a:solidFill>
            <a:miter lim="800000"/>
            <a:headEnd/>
            <a:tailEnd/>
          </a:ln>
          <a:effectLst/>
        </p:spPr>
        <p:txBody>
          <a:bodyPr>
            <a:spAutoFit/>
          </a:bodyPr>
          <a:lstStyle/>
          <a:p>
            <a:pPr algn="ctr">
              <a:spcBef>
                <a:spcPct val="50000"/>
              </a:spcBef>
            </a:pPr>
            <a:r>
              <a:rPr kumimoji="0" lang="en-US" altLang="zh-TW" sz="1600" b="1">
                <a:latin typeface="Arial" pitchFamily="34" charset="0"/>
              </a:rPr>
              <a:t>sample</a:t>
            </a:r>
          </a:p>
        </p:txBody>
      </p:sp>
      <p:sp>
        <p:nvSpPr>
          <p:cNvPr id="16" name="Line 123"/>
          <p:cNvSpPr>
            <a:spLocks noChangeShapeType="1"/>
          </p:cNvSpPr>
          <p:nvPr/>
        </p:nvSpPr>
        <p:spPr bwMode="auto">
          <a:xfrm>
            <a:off x="6258248" y="5775142"/>
            <a:ext cx="468405" cy="0"/>
          </a:xfrm>
          <a:prstGeom prst="line">
            <a:avLst/>
          </a:prstGeom>
          <a:noFill/>
          <a:ln w="9525">
            <a:solidFill>
              <a:schemeClr val="tx1"/>
            </a:solidFill>
            <a:round/>
            <a:headEnd/>
            <a:tailEnd type="triangle" w="med" len="med"/>
          </a:ln>
          <a:effectLst/>
        </p:spPr>
        <p:txBody>
          <a:bodyPr/>
          <a:lstStyle/>
          <a:p>
            <a:endParaRPr lang="en-US" sz="2000"/>
          </a:p>
        </p:txBody>
      </p:sp>
      <p:sp>
        <p:nvSpPr>
          <p:cNvPr id="17" name="Text Box 124"/>
          <p:cNvSpPr txBox="1">
            <a:spLocks noChangeArrowheads="1"/>
          </p:cNvSpPr>
          <p:nvPr/>
        </p:nvSpPr>
        <p:spPr bwMode="auto">
          <a:xfrm>
            <a:off x="4665671" y="2899352"/>
            <a:ext cx="1686258" cy="523220"/>
          </a:xfrm>
          <a:prstGeom prst="rect">
            <a:avLst/>
          </a:prstGeom>
          <a:solidFill>
            <a:srgbClr val="CCFFCC">
              <a:alpha val="50000"/>
            </a:srgbClr>
          </a:solidFill>
          <a:ln w="9525">
            <a:solidFill>
              <a:schemeClr val="tx1"/>
            </a:solidFill>
            <a:miter lim="800000"/>
            <a:headEnd/>
            <a:tailEnd/>
          </a:ln>
          <a:effectLst/>
        </p:spPr>
        <p:txBody>
          <a:bodyPr>
            <a:spAutoFit/>
          </a:bodyPr>
          <a:lstStyle/>
          <a:p>
            <a:pPr algn="ctr">
              <a:spcBef>
                <a:spcPct val="50000"/>
              </a:spcBef>
            </a:pPr>
            <a:r>
              <a:rPr kumimoji="0" lang="en-US" altLang="zh-TW" sz="1400" b="1" dirty="0">
                <a:latin typeface="Arial" pitchFamily="34" charset="0"/>
              </a:rPr>
              <a:t>exc. </a:t>
            </a:r>
            <a:r>
              <a:rPr kumimoji="0" lang="en-US" altLang="zh-TW" sz="1400" b="1" dirty="0" err="1">
                <a:latin typeface="Arial" pitchFamily="34" charset="0"/>
              </a:rPr>
              <a:t>monochromator</a:t>
            </a:r>
            <a:endParaRPr kumimoji="0" lang="en-US" altLang="zh-TW" sz="1400" b="1" dirty="0">
              <a:latin typeface="Arial" pitchFamily="34" charset="0"/>
            </a:endParaRPr>
          </a:p>
        </p:txBody>
      </p:sp>
      <p:sp>
        <p:nvSpPr>
          <p:cNvPr id="18" name="Line 125"/>
          <p:cNvSpPr>
            <a:spLocks noChangeShapeType="1"/>
          </p:cNvSpPr>
          <p:nvPr/>
        </p:nvSpPr>
        <p:spPr bwMode="auto">
          <a:xfrm>
            <a:off x="5465258" y="2637596"/>
            <a:ext cx="0" cy="193856"/>
          </a:xfrm>
          <a:prstGeom prst="line">
            <a:avLst/>
          </a:prstGeom>
          <a:noFill/>
          <a:ln w="9525">
            <a:solidFill>
              <a:schemeClr val="tx1"/>
            </a:solidFill>
            <a:round/>
            <a:headEnd/>
            <a:tailEnd type="triangle" w="med" len="med"/>
          </a:ln>
          <a:effectLst/>
        </p:spPr>
        <p:txBody>
          <a:bodyPr/>
          <a:lstStyle/>
          <a:p>
            <a:endParaRPr lang="en-US" sz="2000"/>
          </a:p>
        </p:txBody>
      </p:sp>
      <p:sp>
        <p:nvSpPr>
          <p:cNvPr id="19" name="Text Box 126"/>
          <p:cNvSpPr txBox="1">
            <a:spLocks noChangeArrowheads="1"/>
          </p:cNvSpPr>
          <p:nvPr/>
        </p:nvSpPr>
        <p:spPr bwMode="auto">
          <a:xfrm rot="16200000">
            <a:off x="6234880" y="5513531"/>
            <a:ext cx="1744707" cy="523220"/>
          </a:xfrm>
          <a:prstGeom prst="rect">
            <a:avLst/>
          </a:prstGeom>
          <a:solidFill>
            <a:srgbClr val="CCFFCC">
              <a:alpha val="50000"/>
            </a:srgbClr>
          </a:solidFill>
          <a:ln w="9525">
            <a:solidFill>
              <a:schemeClr val="tx1"/>
            </a:solidFill>
            <a:miter lim="800000"/>
            <a:headEnd/>
            <a:tailEnd/>
          </a:ln>
          <a:effectLst/>
        </p:spPr>
        <p:txBody>
          <a:bodyPr>
            <a:spAutoFit/>
          </a:bodyPr>
          <a:lstStyle/>
          <a:p>
            <a:pPr algn="ctr">
              <a:spcBef>
                <a:spcPct val="50000"/>
              </a:spcBef>
            </a:pPr>
            <a:r>
              <a:rPr kumimoji="0" lang="en-US" altLang="zh-TW" sz="1400" b="1">
                <a:latin typeface="Arial" pitchFamily="34" charset="0"/>
              </a:rPr>
              <a:t>emission monochromator</a:t>
            </a:r>
          </a:p>
        </p:txBody>
      </p:sp>
      <p:sp>
        <p:nvSpPr>
          <p:cNvPr id="20" name="Line 127"/>
          <p:cNvSpPr>
            <a:spLocks noChangeShapeType="1"/>
          </p:cNvSpPr>
          <p:nvPr/>
        </p:nvSpPr>
        <p:spPr bwMode="auto">
          <a:xfrm>
            <a:off x="7476102" y="5775142"/>
            <a:ext cx="468405" cy="0"/>
          </a:xfrm>
          <a:prstGeom prst="line">
            <a:avLst/>
          </a:prstGeom>
          <a:noFill/>
          <a:ln w="9525">
            <a:solidFill>
              <a:schemeClr val="tx1"/>
            </a:solidFill>
            <a:round/>
            <a:headEnd/>
            <a:tailEnd type="triangle" w="med" len="med"/>
          </a:ln>
          <a:effectLst/>
        </p:spPr>
        <p:txBody>
          <a:bodyPr/>
          <a:lstStyle/>
          <a:p>
            <a:endParaRPr lang="en-US" sz="2000"/>
          </a:p>
        </p:txBody>
      </p:sp>
      <p:sp>
        <p:nvSpPr>
          <p:cNvPr id="21" name="Text Box 128"/>
          <p:cNvSpPr txBox="1">
            <a:spLocks noChangeArrowheads="1"/>
          </p:cNvSpPr>
          <p:nvPr/>
        </p:nvSpPr>
        <p:spPr bwMode="auto">
          <a:xfrm>
            <a:off x="4775186" y="1542358"/>
            <a:ext cx="1460656" cy="338554"/>
          </a:xfrm>
          <a:prstGeom prst="rect">
            <a:avLst/>
          </a:prstGeom>
          <a:noFill/>
          <a:ln w="9525">
            <a:noFill/>
            <a:miter lim="800000"/>
            <a:headEnd/>
            <a:tailEnd/>
          </a:ln>
          <a:effectLst/>
        </p:spPr>
        <p:txBody>
          <a:bodyPr wrap="none">
            <a:spAutoFit/>
          </a:bodyPr>
          <a:lstStyle/>
          <a:p>
            <a:r>
              <a:rPr kumimoji="0" lang="en-US" altLang="zh-TW" sz="1600" dirty="0">
                <a:latin typeface="Arial" pitchFamily="34" charset="0"/>
              </a:rPr>
              <a:t>pulsed source</a:t>
            </a:r>
          </a:p>
        </p:txBody>
      </p:sp>
      <p:sp>
        <p:nvSpPr>
          <p:cNvPr id="22" name="Arc 129"/>
          <p:cNvSpPr>
            <a:spLocks/>
          </p:cNvSpPr>
          <p:nvPr/>
        </p:nvSpPr>
        <p:spPr bwMode="auto">
          <a:xfrm>
            <a:off x="7569783" y="3933507"/>
            <a:ext cx="1030491" cy="96928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type="stealth" w="lg" len="lg"/>
            <a:tailEnd type="stealth" w="lg" len="med"/>
          </a:ln>
          <a:effectLst/>
        </p:spPr>
        <p:txBody>
          <a:bodyPr wrap="none" anchor="ctr"/>
          <a:lstStyle/>
          <a:p>
            <a:pPr algn="ctr"/>
            <a:r>
              <a:rPr kumimoji="0" lang="en-US" altLang="zh-TW" sz="2000">
                <a:latin typeface="Arial" pitchFamily="34" charset="0"/>
                <a:sym typeface="Symbol" pitchFamily="18" charset="2"/>
              </a:rPr>
              <a:t>t</a:t>
            </a:r>
          </a:p>
        </p:txBody>
      </p:sp>
      <p:sp>
        <p:nvSpPr>
          <p:cNvPr id="25" name="TextBox 24"/>
          <p:cNvSpPr txBox="1"/>
          <p:nvPr/>
        </p:nvSpPr>
        <p:spPr>
          <a:xfrm>
            <a:off x="137882" y="1523230"/>
            <a:ext cx="4746171" cy="4165243"/>
          </a:xfrm>
          <a:prstGeom prst="rect">
            <a:avLst/>
          </a:prstGeom>
          <a:noFill/>
        </p:spPr>
        <p:txBody>
          <a:bodyPr wrap="square" rtlCol="0">
            <a:spAutoFit/>
          </a:bodyPr>
          <a:lstStyle/>
          <a:p>
            <a:pPr>
              <a:spcAft>
                <a:spcPts val="1000"/>
              </a:spcAft>
            </a:pPr>
            <a:r>
              <a:rPr lang="en-US" sz="2200" dirty="0" smtClean="0">
                <a:solidFill>
                  <a:srgbClr val="FF0000"/>
                </a:solidFill>
              </a:rPr>
              <a:t>1)  </a:t>
            </a:r>
            <a:r>
              <a:rPr lang="en-US" sz="2200" dirty="0" smtClean="0"/>
              <a:t>Pulsed excitation (10kHz)</a:t>
            </a:r>
          </a:p>
          <a:p>
            <a:pPr>
              <a:spcAft>
                <a:spcPts val="1000"/>
              </a:spcAft>
            </a:pPr>
            <a:r>
              <a:rPr lang="en-US" sz="2200" dirty="0" smtClean="0">
                <a:solidFill>
                  <a:srgbClr val="FF0000"/>
                </a:solidFill>
              </a:rPr>
              <a:t>2) </a:t>
            </a:r>
            <a:r>
              <a:rPr lang="en-US" sz="2200" dirty="0" err="1" smtClean="0"/>
              <a:t>Monochromator</a:t>
            </a:r>
            <a:endParaRPr lang="en-US" sz="2200" dirty="0" smtClean="0"/>
          </a:p>
          <a:p>
            <a:pPr>
              <a:spcAft>
                <a:spcPts val="1000"/>
              </a:spcAft>
            </a:pPr>
            <a:r>
              <a:rPr lang="en-US" sz="2200" dirty="0" smtClean="0">
                <a:solidFill>
                  <a:srgbClr val="FF0000"/>
                </a:solidFill>
              </a:rPr>
              <a:t>3) </a:t>
            </a:r>
            <a:r>
              <a:rPr lang="en-US" sz="2200" dirty="0" smtClean="0"/>
              <a:t>Beam Splitter</a:t>
            </a:r>
          </a:p>
          <a:p>
            <a:pPr>
              <a:spcAft>
                <a:spcPts val="1000"/>
              </a:spcAft>
            </a:pPr>
            <a:r>
              <a:rPr lang="en-US" sz="2200" dirty="0" smtClean="0"/>
              <a:t>	1) to trigger PMT</a:t>
            </a:r>
          </a:p>
          <a:p>
            <a:pPr>
              <a:spcAft>
                <a:spcPts val="1000"/>
              </a:spcAft>
            </a:pPr>
            <a:r>
              <a:rPr lang="en-US" sz="2200" dirty="0" smtClean="0"/>
              <a:t>	2) to sample</a:t>
            </a:r>
          </a:p>
          <a:p>
            <a:pPr>
              <a:spcAft>
                <a:spcPts val="1000"/>
              </a:spcAft>
            </a:pPr>
            <a:r>
              <a:rPr lang="en-US" sz="2200" dirty="0" smtClean="0">
                <a:solidFill>
                  <a:srgbClr val="FF0000"/>
                </a:solidFill>
              </a:rPr>
              <a:t>4)  </a:t>
            </a:r>
            <a:r>
              <a:rPr lang="en-US" sz="2200" dirty="0" smtClean="0"/>
              <a:t>Excite Sample</a:t>
            </a:r>
          </a:p>
          <a:p>
            <a:pPr>
              <a:spcAft>
                <a:spcPts val="1000"/>
              </a:spcAft>
            </a:pPr>
            <a:r>
              <a:rPr lang="en-US" sz="2200" dirty="0" smtClean="0">
                <a:solidFill>
                  <a:srgbClr val="FF0000"/>
                </a:solidFill>
              </a:rPr>
              <a:t>5)  </a:t>
            </a:r>
            <a:r>
              <a:rPr lang="en-US" sz="2200" dirty="0" smtClean="0"/>
              <a:t>Sample emits into </a:t>
            </a:r>
            <a:r>
              <a:rPr lang="en-US" sz="2200" dirty="0" err="1" smtClean="0"/>
              <a:t>monochromator</a:t>
            </a:r>
            <a:endParaRPr lang="en-US" sz="2200" dirty="0" smtClean="0"/>
          </a:p>
          <a:p>
            <a:pPr>
              <a:spcAft>
                <a:spcPts val="1000"/>
              </a:spcAft>
            </a:pPr>
            <a:r>
              <a:rPr lang="en-US" sz="2200" dirty="0" smtClean="0">
                <a:solidFill>
                  <a:srgbClr val="FF0000"/>
                </a:solidFill>
              </a:rPr>
              <a:t>6)  </a:t>
            </a:r>
            <a:r>
              <a:rPr lang="en-US" sz="2200" dirty="0" smtClean="0"/>
              <a:t>Emission hits PMT and timer stops</a:t>
            </a:r>
          </a:p>
          <a:p>
            <a:pPr>
              <a:spcAft>
                <a:spcPts val="1000"/>
              </a:spcAft>
            </a:pPr>
            <a:r>
              <a:rPr lang="en-US" sz="2200" dirty="0" smtClean="0">
                <a:solidFill>
                  <a:srgbClr val="FF0000"/>
                </a:solidFill>
              </a:rPr>
              <a:t>7)  </a:t>
            </a:r>
            <a:r>
              <a:rPr lang="en-US" sz="2200" dirty="0" smtClean="0"/>
              <a:t>Repeat a million times</a:t>
            </a:r>
            <a:endParaRPr lang="en-US" sz="2200" dirty="0"/>
          </a:p>
        </p:txBody>
      </p:sp>
      <p:sp>
        <p:nvSpPr>
          <p:cNvPr id="26" name="TextBox 25"/>
          <p:cNvSpPr txBox="1"/>
          <p:nvPr/>
        </p:nvSpPr>
        <p:spPr>
          <a:xfrm>
            <a:off x="5820227" y="2036187"/>
            <a:ext cx="575377" cy="461665"/>
          </a:xfrm>
          <a:prstGeom prst="rect">
            <a:avLst/>
          </a:prstGeom>
          <a:noFill/>
        </p:spPr>
        <p:txBody>
          <a:bodyPr wrap="square" rtlCol="0">
            <a:spAutoFit/>
          </a:bodyPr>
          <a:lstStyle/>
          <a:p>
            <a:pPr algn="ctr"/>
            <a:r>
              <a:rPr lang="en-US" sz="2400" b="1" dirty="0" smtClean="0">
                <a:solidFill>
                  <a:srgbClr val="FF0000"/>
                </a:solidFill>
              </a:rPr>
              <a:t>(1)</a:t>
            </a:r>
            <a:endParaRPr lang="en-US" sz="2400" b="1" dirty="0">
              <a:solidFill>
                <a:srgbClr val="FF0000"/>
              </a:solidFill>
            </a:endParaRPr>
          </a:p>
        </p:txBody>
      </p:sp>
      <p:sp>
        <p:nvSpPr>
          <p:cNvPr id="28" name="TextBox 27"/>
          <p:cNvSpPr txBox="1"/>
          <p:nvPr/>
        </p:nvSpPr>
        <p:spPr>
          <a:xfrm>
            <a:off x="5573071" y="4110335"/>
            <a:ext cx="575377" cy="461665"/>
          </a:xfrm>
          <a:prstGeom prst="rect">
            <a:avLst/>
          </a:prstGeom>
          <a:noFill/>
        </p:spPr>
        <p:txBody>
          <a:bodyPr wrap="square" rtlCol="0">
            <a:spAutoFit/>
          </a:bodyPr>
          <a:lstStyle/>
          <a:p>
            <a:pPr algn="ctr"/>
            <a:r>
              <a:rPr lang="en-US" sz="2400" b="1" dirty="0" smtClean="0">
                <a:solidFill>
                  <a:srgbClr val="FF0000"/>
                </a:solidFill>
              </a:rPr>
              <a:t>(3)</a:t>
            </a:r>
            <a:endParaRPr lang="en-US" sz="2400" b="1" dirty="0">
              <a:solidFill>
                <a:srgbClr val="FF0000"/>
              </a:solidFill>
            </a:endParaRPr>
          </a:p>
        </p:txBody>
      </p:sp>
      <p:sp>
        <p:nvSpPr>
          <p:cNvPr id="29" name="TextBox 28"/>
          <p:cNvSpPr txBox="1"/>
          <p:nvPr/>
        </p:nvSpPr>
        <p:spPr>
          <a:xfrm>
            <a:off x="11924765" y="3900276"/>
            <a:ext cx="575377" cy="461665"/>
          </a:xfrm>
          <a:prstGeom prst="rect">
            <a:avLst/>
          </a:prstGeom>
          <a:noFill/>
        </p:spPr>
        <p:txBody>
          <a:bodyPr wrap="square" rtlCol="0">
            <a:spAutoFit/>
          </a:bodyPr>
          <a:lstStyle/>
          <a:p>
            <a:pPr algn="ctr"/>
            <a:r>
              <a:rPr lang="en-US" sz="2400" b="1" dirty="0" smtClean="0">
                <a:solidFill>
                  <a:srgbClr val="FF0000"/>
                </a:solidFill>
              </a:rPr>
              <a:t>(3)</a:t>
            </a:r>
            <a:endParaRPr lang="en-US" sz="2400" b="1" dirty="0">
              <a:solidFill>
                <a:srgbClr val="FF0000"/>
              </a:solidFill>
            </a:endParaRPr>
          </a:p>
        </p:txBody>
      </p:sp>
      <p:sp>
        <p:nvSpPr>
          <p:cNvPr id="31" name="TextBox 30"/>
          <p:cNvSpPr txBox="1"/>
          <p:nvPr/>
        </p:nvSpPr>
        <p:spPr>
          <a:xfrm>
            <a:off x="6344142" y="2682230"/>
            <a:ext cx="575377" cy="461665"/>
          </a:xfrm>
          <a:prstGeom prst="rect">
            <a:avLst/>
          </a:prstGeom>
          <a:noFill/>
        </p:spPr>
        <p:txBody>
          <a:bodyPr wrap="square" rtlCol="0">
            <a:spAutoFit/>
          </a:bodyPr>
          <a:lstStyle/>
          <a:p>
            <a:pPr algn="ctr"/>
            <a:r>
              <a:rPr lang="en-US" sz="2400" b="1" dirty="0" smtClean="0">
                <a:solidFill>
                  <a:srgbClr val="FF0000"/>
                </a:solidFill>
              </a:rPr>
              <a:t>(2)</a:t>
            </a:r>
            <a:endParaRPr lang="en-US" sz="2400" b="1" dirty="0">
              <a:solidFill>
                <a:srgbClr val="FF0000"/>
              </a:solidFill>
            </a:endParaRPr>
          </a:p>
        </p:txBody>
      </p:sp>
      <p:sp>
        <p:nvSpPr>
          <p:cNvPr id="32" name="Line 125"/>
          <p:cNvSpPr>
            <a:spLocks noChangeShapeType="1"/>
          </p:cNvSpPr>
          <p:nvPr/>
        </p:nvSpPr>
        <p:spPr bwMode="auto">
          <a:xfrm>
            <a:off x="5509708" y="3441700"/>
            <a:ext cx="0" cy="420039"/>
          </a:xfrm>
          <a:prstGeom prst="line">
            <a:avLst/>
          </a:prstGeom>
          <a:noFill/>
          <a:ln w="9525">
            <a:solidFill>
              <a:schemeClr val="tx1"/>
            </a:solidFill>
            <a:round/>
            <a:headEnd/>
            <a:tailEnd type="triangle" w="med" len="med"/>
          </a:ln>
          <a:effectLst/>
        </p:spPr>
        <p:txBody>
          <a:bodyPr/>
          <a:lstStyle/>
          <a:p>
            <a:endParaRPr lang="en-US" sz="2000"/>
          </a:p>
        </p:txBody>
      </p:sp>
      <p:cxnSp>
        <p:nvCxnSpPr>
          <p:cNvPr id="34" name="Straight Connector 33"/>
          <p:cNvCxnSpPr/>
          <p:nvPr/>
        </p:nvCxnSpPr>
        <p:spPr>
          <a:xfrm>
            <a:off x="5378450" y="3822700"/>
            <a:ext cx="266700" cy="2667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5192071" y="5977235"/>
            <a:ext cx="575377" cy="461665"/>
          </a:xfrm>
          <a:prstGeom prst="rect">
            <a:avLst/>
          </a:prstGeom>
          <a:noFill/>
        </p:spPr>
        <p:txBody>
          <a:bodyPr wrap="square" rtlCol="0">
            <a:spAutoFit/>
          </a:bodyPr>
          <a:lstStyle/>
          <a:p>
            <a:pPr algn="ctr"/>
            <a:r>
              <a:rPr lang="en-US" sz="2400" b="1" dirty="0" smtClean="0">
                <a:solidFill>
                  <a:srgbClr val="FF0000"/>
                </a:solidFill>
              </a:rPr>
              <a:t>(4)</a:t>
            </a:r>
            <a:endParaRPr lang="en-US" sz="2400" b="1" dirty="0">
              <a:solidFill>
                <a:srgbClr val="FF0000"/>
              </a:solidFill>
            </a:endParaRPr>
          </a:p>
        </p:txBody>
      </p:sp>
      <p:sp>
        <p:nvSpPr>
          <p:cNvPr id="36" name="TextBox 35"/>
          <p:cNvSpPr txBox="1"/>
          <p:nvPr/>
        </p:nvSpPr>
        <p:spPr>
          <a:xfrm>
            <a:off x="7338371" y="6193135"/>
            <a:ext cx="575377" cy="461665"/>
          </a:xfrm>
          <a:prstGeom prst="rect">
            <a:avLst/>
          </a:prstGeom>
          <a:noFill/>
        </p:spPr>
        <p:txBody>
          <a:bodyPr wrap="square" rtlCol="0">
            <a:spAutoFit/>
          </a:bodyPr>
          <a:lstStyle/>
          <a:p>
            <a:pPr algn="ctr"/>
            <a:r>
              <a:rPr lang="en-US" sz="2400" b="1" dirty="0" smtClean="0">
                <a:solidFill>
                  <a:srgbClr val="FF0000"/>
                </a:solidFill>
              </a:rPr>
              <a:t>(5)</a:t>
            </a:r>
            <a:endParaRPr lang="en-US" sz="2400" b="1" dirty="0">
              <a:solidFill>
                <a:srgbClr val="FF0000"/>
              </a:solidFill>
            </a:endParaRPr>
          </a:p>
        </p:txBody>
      </p:sp>
      <p:sp>
        <p:nvSpPr>
          <p:cNvPr id="37" name="TextBox 36"/>
          <p:cNvSpPr txBox="1"/>
          <p:nvPr/>
        </p:nvSpPr>
        <p:spPr>
          <a:xfrm>
            <a:off x="8354371" y="5977235"/>
            <a:ext cx="575377" cy="461665"/>
          </a:xfrm>
          <a:prstGeom prst="rect">
            <a:avLst/>
          </a:prstGeom>
          <a:noFill/>
        </p:spPr>
        <p:txBody>
          <a:bodyPr wrap="square" rtlCol="0">
            <a:spAutoFit/>
          </a:bodyPr>
          <a:lstStyle/>
          <a:p>
            <a:pPr algn="ctr"/>
            <a:r>
              <a:rPr lang="en-US" sz="2400" b="1" dirty="0" smtClean="0">
                <a:solidFill>
                  <a:srgbClr val="FF0000"/>
                </a:solidFill>
              </a:rPr>
              <a:t>(6)</a:t>
            </a:r>
            <a:endParaRPr lang="en-US" sz="2400" b="1" dirty="0">
              <a:solidFill>
                <a:srgbClr val="FF0000"/>
              </a:solidFill>
            </a:endParaRPr>
          </a:p>
        </p:txBody>
      </p:sp>
      <p:sp>
        <p:nvSpPr>
          <p:cNvPr id="38" name="Litebulb"/>
          <p:cNvSpPr>
            <a:spLocks noEditPoints="1" noChangeArrowheads="1"/>
          </p:cNvSpPr>
          <p:nvPr/>
        </p:nvSpPr>
        <p:spPr bwMode="auto">
          <a:xfrm>
            <a:off x="5236255" y="1851861"/>
            <a:ext cx="457200" cy="685800"/>
          </a:xfrm>
          <a:custGeom>
            <a:avLst/>
            <a:gdLst>
              <a:gd name="T0" fmla="*/ 10800 w 21600"/>
              <a:gd name="T1" fmla="*/ 0 h 21600"/>
              <a:gd name="T2" fmla="*/ 21600 w 21600"/>
              <a:gd name="T3" fmla="*/ 7782 h 21600"/>
              <a:gd name="T4" fmla="*/ 0 w 21600"/>
              <a:gd name="T5" fmla="*/ 7782 h 21600"/>
              <a:gd name="T6" fmla="*/ 10800 w 21600"/>
              <a:gd name="T7" fmla="*/ 21600 h 21600"/>
              <a:gd name="T8" fmla="*/ 3556 w 21600"/>
              <a:gd name="T9" fmla="*/ 2188 h 21600"/>
              <a:gd name="T10" fmla="*/ 18277 w 21600"/>
              <a:gd name="T11" fmla="*/ 9282 h 21600"/>
            </a:gdLst>
            <a:ahLst/>
            <a:cxnLst>
              <a:cxn ang="0">
                <a:pos x="T0" y="T1"/>
              </a:cxn>
              <a:cxn ang="0">
                <a:pos x="T2" y="T3"/>
              </a:cxn>
              <a:cxn ang="0">
                <a:pos x="T4" y="T5"/>
              </a:cxn>
              <a:cxn ang="0">
                <a:pos x="T6" y="T7"/>
              </a:cxn>
            </a:cxnLst>
            <a:rect l="T8" t="T9" r="T10" b="T11"/>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rgbClr val="FFFFCC"/>
          </a:solidFill>
          <a:ln w="3175">
            <a:solidFill>
              <a:srgbClr val="000000"/>
            </a:solidFill>
            <a:miter lim="800000"/>
            <a:headEnd/>
            <a:tailEnd/>
          </a:ln>
        </p:spPr>
        <p:txBody>
          <a:bodyPr/>
          <a:lstStyle/>
          <a:p>
            <a:endParaRPr lang="en-US"/>
          </a:p>
        </p:txBody>
      </p:sp>
    </p:spTree>
    <p:extLst>
      <p:ext uri="{BB962C8B-B14F-4D97-AF65-F5344CB8AC3E}">
        <p14:creationId xmlns="" xmlns:p14="http://schemas.microsoft.com/office/powerpoint/2010/main" val="324057807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2034" name="Picture 2"/>
          <p:cNvPicPr>
            <a:picLocks noGrp="1" noChangeAspect="1" noChangeArrowheads="1"/>
          </p:cNvPicPr>
          <p:nvPr>
            <p:ph idx="1"/>
          </p:nvPr>
        </p:nvPicPr>
        <p:blipFill>
          <a:blip r:embed="rId2" cstate="print"/>
          <a:srcRect/>
          <a:stretch>
            <a:fillRect/>
          </a:stretch>
        </p:blipFill>
        <p:spPr bwMode="auto">
          <a:xfrm>
            <a:off x="1392804" y="752475"/>
            <a:ext cx="6269491" cy="3349229"/>
          </a:xfrm>
          <a:prstGeom prst="rect">
            <a:avLst/>
          </a:prstGeom>
          <a:noFill/>
          <a:ln w="9525">
            <a:noFill/>
            <a:miter lim="800000"/>
            <a:headEnd/>
            <a:tailEnd/>
          </a:ln>
        </p:spPr>
      </p:pic>
      <p:sp>
        <p:nvSpPr>
          <p:cNvPr id="5" name="Rectangle 4"/>
          <p:cNvSpPr/>
          <p:nvPr/>
        </p:nvSpPr>
        <p:spPr>
          <a:xfrm>
            <a:off x="5148943" y="4252170"/>
            <a:ext cx="3795270" cy="1200329"/>
          </a:xfrm>
          <a:prstGeom prst="rect">
            <a:avLst/>
          </a:prstGeom>
        </p:spPr>
        <p:txBody>
          <a:bodyPr wrap="none">
            <a:spAutoFit/>
          </a:bodyPr>
          <a:lstStyle/>
          <a:p>
            <a:r>
              <a:rPr lang="en-US" dirty="0" smtClean="0"/>
              <a:t>constant function discriminator   (CFD)</a:t>
            </a:r>
          </a:p>
          <a:p>
            <a:r>
              <a:rPr lang="en-US" dirty="0" smtClean="0"/>
              <a:t>time-to-amplitude converter        (TAC)</a:t>
            </a:r>
          </a:p>
          <a:p>
            <a:r>
              <a:rPr lang="en-US" dirty="0" smtClean="0"/>
              <a:t>programmable gain amplifier       (PGA)</a:t>
            </a:r>
          </a:p>
          <a:p>
            <a:r>
              <a:rPr lang="en-US" dirty="0" smtClean="0"/>
              <a:t>analog-to-digital converter           (ADC)</a:t>
            </a:r>
            <a:endParaRPr lang="en-US" dirty="0"/>
          </a:p>
        </p:txBody>
      </p:sp>
      <p:sp>
        <p:nvSpPr>
          <p:cNvPr id="6" name="Rectangle 5"/>
          <p:cNvSpPr>
            <a:spLocks noChangeArrowheads="1"/>
          </p:cNvSpPr>
          <p:nvPr/>
        </p:nvSpPr>
        <p:spPr bwMode="auto">
          <a:xfrm>
            <a:off x="438150" y="3175"/>
            <a:ext cx="8229600" cy="914400"/>
          </a:xfrm>
          <a:prstGeom prst="rect">
            <a:avLst/>
          </a:prstGeom>
          <a:noFill/>
          <a:ln w="9525">
            <a:noFill/>
            <a:miter lim="800000"/>
            <a:headEnd/>
            <a:tailEnd/>
          </a:ln>
        </p:spPr>
        <p:txBody>
          <a:bodyPr anchor="ctr"/>
          <a:lstStyle/>
          <a:p>
            <a:pPr algn="ctr"/>
            <a:r>
              <a:rPr lang="en-US" sz="3200" b="1" u="sng" dirty="0" smtClean="0">
                <a:solidFill>
                  <a:schemeClr val="tx2"/>
                </a:solidFill>
              </a:rPr>
              <a:t>TCSPC</a:t>
            </a:r>
            <a:endParaRPr lang="en-US" sz="3200" b="1" u="sng" dirty="0">
              <a:solidFill>
                <a:schemeClr val="tx2"/>
              </a:solidFill>
            </a:endParaRPr>
          </a:p>
        </p:txBody>
      </p:sp>
      <p:sp>
        <p:nvSpPr>
          <p:cNvPr id="8" name="TextBox 7"/>
          <p:cNvSpPr txBox="1"/>
          <p:nvPr/>
        </p:nvSpPr>
        <p:spPr>
          <a:xfrm>
            <a:off x="165100" y="4102465"/>
            <a:ext cx="6362700" cy="2628925"/>
          </a:xfrm>
          <a:prstGeom prst="rect">
            <a:avLst/>
          </a:prstGeom>
          <a:noFill/>
        </p:spPr>
        <p:txBody>
          <a:bodyPr wrap="square" rtlCol="0">
            <a:spAutoFit/>
          </a:bodyPr>
          <a:lstStyle/>
          <a:p>
            <a:pPr>
              <a:spcAft>
                <a:spcPts val="500"/>
              </a:spcAft>
            </a:pPr>
            <a:r>
              <a:rPr lang="en-US" sz="2400" dirty="0" smtClean="0">
                <a:solidFill>
                  <a:srgbClr val="FF0000"/>
                </a:solidFill>
              </a:rPr>
              <a:t>1)  </a:t>
            </a:r>
            <a:r>
              <a:rPr lang="en-US" sz="2400" dirty="0" smtClean="0"/>
              <a:t>Pulsed excitation</a:t>
            </a:r>
          </a:p>
          <a:p>
            <a:pPr>
              <a:spcAft>
                <a:spcPts val="500"/>
              </a:spcAft>
            </a:pPr>
            <a:r>
              <a:rPr lang="en-US" sz="2400" dirty="0" smtClean="0">
                <a:solidFill>
                  <a:srgbClr val="FF0000"/>
                </a:solidFill>
              </a:rPr>
              <a:t>2)  </a:t>
            </a:r>
            <a:r>
              <a:rPr lang="en-US" sz="2400" dirty="0" smtClean="0"/>
              <a:t>Ex CFD triggers TAC</a:t>
            </a:r>
          </a:p>
          <a:p>
            <a:pPr>
              <a:spcAft>
                <a:spcPts val="500"/>
              </a:spcAft>
            </a:pPr>
            <a:r>
              <a:rPr lang="en-US" sz="2400" dirty="0" smtClean="0">
                <a:solidFill>
                  <a:srgbClr val="FF0000"/>
                </a:solidFill>
              </a:rPr>
              <a:t>3)  </a:t>
            </a:r>
            <a:r>
              <a:rPr lang="en-US" sz="2400" dirty="0" smtClean="0"/>
              <a:t>TAC voltage rises</a:t>
            </a:r>
          </a:p>
          <a:p>
            <a:pPr>
              <a:spcAft>
                <a:spcPts val="500"/>
              </a:spcAft>
            </a:pPr>
            <a:r>
              <a:rPr lang="en-US" sz="2400" dirty="0" smtClean="0">
                <a:solidFill>
                  <a:srgbClr val="FF0000"/>
                </a:solidFill>
              </a:rPr>
              <a:t>4)  </a:t>
            </a:r>
            <a:r>
              <a:rPr lang="en-US" sz="2400" dirty="0" err="1" smtClean="0"/>
              <a:t>Em</a:t>
            </a:r>
            <a:r>
              <a:rPr lang="en-US" sz="2400" dirty="0" smtClean="0"/>
              <a:t> CFD stops TAC</a:t>
            </a:r>
          </a:p>
          <a:p>
            <a:pPr>
              <a:spcAft>
                <a:spcPts val="500"/>
              </a:spcAft>
            </a:pPr>
            <a:r>
              <a:rPr lang="en-US" sz="2400" dirty="0" smtClean="0">
                <a:solidFill>
                  <a:srgbClr val="FF0000"/>
                </a:solidFill>
              </a:rPr>
              <a:t>5)  </a:t>
            </a:r>
            <a:r>
              <a:rPr lang="en-US" sz="2400" dirty="0" smtClean="0"/>
              <a:t>TAC discharges to PGA</a:t>
            </a:r>
          </a:p>
          <a:p>
            <a:pPr>
              <a:spcAft>
                <a:spcPts val="500"/>
              </a:spcAft>
            </a:pPr>
            <a:r>
              <a:rPr lang="en-US" sz="2400" dirty="0" smtClean="0">
                <a:solidFill>
                  <a:srgbClr val="FF0000"/>
                </a:solidFill>
              </a:rPr>
              <a:t>6)  </a:t>
            </a:r>
            <a:r>
              <a:rPr lang="en-US" sz="2400" dirty="0" smtClean="0"/>
              <a:t>PGA </a:t>
            </a:r>
            <a:r>
              <a:rPr lang="en-US" sz="2400" dirty="0" err="1" smtClean="0"/>
              <a:t>siganl</a:t>
            </a:r>
            <a:r>
              <a:rPr lang="en-US" sz="2400" dirty="0" smtClean="0"/>
              <a:t> to ADC for a single data point</a:t>
            </a:r>
            <a:endParaRPr lang="en-US" sz="2400"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5" name="Text Box 3"/>
          <p:cNvSpPr txBox="1">
            <a:spLocks noChangeArrowheads="1"/>
          </p:cNvSpPr>
          <p:nvPr/>
        </p:nvSpPr>
        <p:spPr bwMode="auto">
          <a:xfrm>
            <a:off x="8518525" y="6156325"/>
            <a:ext cx="488950" cy="457200"/>
          </a:xfrm>
          <a:prstGeom prst="rect">
            <a:avLst/>
          </a:prstGeom>
          <a:noFill/>
          <a:ln w="9525">
            <a:noFill/>
            <a:miter lim="800000"/>
            <a:headEnd/>
            <a:tailEnd/>
          </a:ln>
          <a:effectLst/>
        </p:spPr>
        <p:txBody>
          <a:bodyPr wrap="none">
            <a:spAutoFit/>
          </a:bodyPr>
          <a:lstStyle/>
          <a:p>
            <a:fld id="{B3B60943-C89F-4972-B1D4-CF9D788A6185}" type="slidenum">
              <a:rPr lang="en-US"/>
              <a:pPr/>
              <a:t>48</a:t>
            </a:fld>
            <a:endParaRPr lang="en-US"/>
          </a:p>
        </p:txBody>
      </p:sp>
      <p:pic>
        <p:nvPicPr>
          <p:cNvPr id="150529" name="Picture 1"/>
          <p:cNvPicPr>
            <a:picLocks noChangeAspect="1" noChangeArrowheads="1"/>
          </p:cNvPicPr>
          <p:nvPr/>
        </p:nvPicPr>
        <p:blipFill>
          <a:blip r:embed="rId2" cstate="print"/>
          <a:srcRect/>
          <a:stretch>
            <a:fillRect/>
          </a:stretch>
        </p:blipFill>
        <p:spPr bwMode="auto">
          <a:xfrm>
            <a:off x="762520" y="1257300"/>
            <a:ext cx="7555459" cy="4826000"/>
          </a:xfrm>
          <a:prstGeom prst="rect">
            <a:avLst/>
          </a:prstGeom>
          <a:noFill/>
          <a:ln w="9525">
            <a:noFill/>
            <a:miter lim="800000"/>
            <a:headEnd/>
            <a:tailEnd/>
          </a:ln>
        </p:spPr>
      </p:pic>
      <p:sp>
        <p:nvSpPr>
          <p:cNvPr id="5" name="Rectangle 4"/>
          <p:cNvSpPr>
            <a:spLocks noChangeArrowheads="1"/>
          </p:cNvSpPr>
          <p:nvPr/>
        </p:nvSpPr>
        <p:spPr bwMode="auto">
          <a:xfrm>
            <a:off x="438150" y="3175"/>
            <a:ext cx="8229600" cy="914400"/>
          </a:xfrm>
          <a:prstGeom prst="rect">
            <a:avLst/>
          </a:prstGeom>
          <a:noFill/>
          <a:ln w="9525">
            <a:noFill/>
            <a:miter lim="800000"/>
            <a:headEnd/>
            <a:tailEnd/>
          </a:ln>
        </p:spPr>
        <p:txBody>
          <a:bodyPr anchor="ctr"/>
          <a:lstStyle/>
          <a:p>
            <a:pPr algn="ctr"/>
            <a:r>
              <a:rPr lang="en-US" sz="3200" b="1" u="sng" dirty="0" smtClean="0">
                <a:solidFill>
                  <a:schemeClr val="tx2"/>
                </a:solidFill>
              </a:rPr>
              <a:t>TCSPC</a:t>
            </a:r>
            <a:endParaRPr lang="en-US" sz="3200" b="1" u="sng" dirty="0">
              <a:solidFill>
                <a:schemeClr val="tx2"/>
              </a:solidFill>
            </a:endParaRPr>
          </a:p>
        </p:txBody>
      </p:sp>
    </p:spTree>
    <p:extLst>
      <p:ext uri="{BB962C8B-B14F-4D97-AF65-F5344CB8AC3E}">
        <p14:creationId xmlns="" xmlns:p14="http://schemas.microsoft.com/office/powerpoint/2010/main" val="19079726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787400"/>
            <a:ext cx="5118100" cy="5867400"/>
          </a:xfrm>
        </p:spPr>
        <p:txBody>
          <a:bodyPr>
            <a:normAutofit lnSpcReduction="10000"/>
          </a:bodyPr>
          <a:lstStyle/>
          <a:p>
            <a:pPr>
              <a:spcAft>
                <a:spcPts val="500"/>
              </a:spcAft>
              <a:buNone/>
            </a:pPr>
            <a:r>
              <a:rPr lang="en-US" sz="2400" dirty="0" smtClean="0"/>
              <a:t>Advantages:</a:t>
            </a:r>
          </a:p>
          <a:p>
            <a:pPr lvl="1">
              <a:spcAft>
                <a:spcPts val="500"/>
              </a:spcAft>
            </a:pPr>
            <a:r>
              <a:rPr lang="en-US" sz="2000" dirty="0" smtClean="0"/>
              <a:t>High sensitivity</a:t>
            </a:r>
          </a:p>
          <a:p>
            <a:pPr lvl="1">
              <a:spcAft>
                <a:spcPts val="500"/>
              </a:spcAft>
            </a:pPr>
            <a:r>
              <a:rPr lang="en-US" sz="2000" dirty="0" smtClean="0"/>
              <a:t>Large dynamic range (3-5 decades)</a:t>
            </a:r>
          </a:p>
          <a:p>
            <a:pPr lvl="1">
              <a:spcAft>
                <a:spcPts val="500"/>
              </a:spcAft>
            </a:pPr>
            <a:r>
              <a:rPr lang="en-US" sz="2000" dirty="0" smtClean="0"/>
              <a:t>Well defined statistics</a:t>
            </a:r>
          </a:p>
          <a:p>
            <a:pPr lvl="1">
              <a:spcAft>
                <a:spcPts val="500"/>
              </a:spcAft>
            </a:pPr>
            <a:r>
              <a:rPr lang="en-US" sz="2000" dirty="0" smtClean="0"/>
              <a:t>Temporal resolution down to 20 </a:t>
            </a:r>
            <a:r>
              <a:rPr lang="en-US" sz="2000" dirty="0" err="1" smtClean="0"/>
              <a:t>ps</a:t>
            </a:r>
            <a:endParaRPr lang="en-US" sz="2000" dirty="0" smtClean="0"/>
          </a:p>
          <a:p>
            <a:pPr lvl="1">
              <a:spcAft>
                <a:spcPts val="500"/>
              </a:spcAft>
            </a:pPr>
            <a:r>
              <a:rPr lang="en-US" sz="2000" dirty="0" smtClean="0"/>
              <a:t>Very sensitive (low emission materials)</a:t>
            </a:r>
          </a:p>
          <a:p>
            <a:pPr lvl="1">
              <a:spcAft>
                <a:spcPts val="500"/>
              </a:spcAft>
            </a:pPr>
            <a:r>
              <a:rPr lang="en-US" sz="2000" dirty="0" smtClean="0"/>
              <a:t>Time resolution limited by detector</a:t>
            </a:r>
          </a:p>
          <a:p>
            <a:pPr lvl="1">
              <a:spcAft>
                <a:spcPts val="500"/>
              </a:spcAft>
            </a:pPr>
            <a:r>
              <a:rPr lang="en-US" sz="2000" dirty="0" smtClean="0"/>
              <a:t>Price as low as $15 K</a:t>
            </a:r>
          </a:p>
          <a:p>
            <a:pPr>
              <a:spcAft>
                <a:spcPts val="500"/>
              </a:spcAft>
              <a:buNone/>
            </a:pPr>
            <a:r>
              <a:rPr lang="en-US" sz="2400" dirty="0" smtClean="0"/>
              <a:t>Disadvantages:</a:t>
            </a:r>
          </a:p>
          <a:p>
            <a:pPr lvl="1">
              <a:spcAft>
                <a:spcPts val="500"/>
              </a:spcAft>
            </a:pPr>
            <a:r>
              <a:rPr lang="en-US" sz="2000" dirty="0" smtClean="0"/>
              <a:t>“Long” time to acquire data</a:t>
            </a:r>
          </a:p>
          <a:p>
            <a:pPr lvl="1">
              <a:spcAft>
                <a:spcPts val="500"/>
              </a:spcAft>
            </a:pPr>
            <a:r>
              <a:rPr lang="en-US" sz="2000" dirty="0" smtClean="0"/>
              <a:t>Complicated electronics</a:t>
            </a:r>
          </a:p>
          <a:p>
            <a:pPr lvl="1">
              <a:spcAft>
                <a:spcPts val="500"/>
              </a:spcAft>
            </a:pPr>
            <a:r>
              <a:rPr lang="en-US" sz="2000" dirty="0" smtClean="0"/>
              <a:t>Stray light</a:t>
            </a:r>
          </a:p>
          <a:p>
            <a:pPr lvl="1">
              <a:spcAft>
                <a:spcPts val="500"/>
              </a:spcAft>
            </a:pPr>
            <a:r>
              <a:rPr lang="en-US" sz="2000" u="sng" dirty="0" smtClean="0"/>
              <a:t>Lifetimes &lt; 10 </a:t>
            </a:r>
            <a:r>
              <a:rPr lang="en-US" sz="2000" u="sng" dirty="0" smtClean="0">
                <a:latin typeface="Symbol" pitchFamily="18" charset="2"/>
              </a:rPr>
              <a:t>m</a:t>
            </a:r>
            <a:r>
              <a:rPr lang="en-US" sz="2000" u="sng" dirty="0" smtClean="0"/>
              <a:t>s</a:t>
            </a:r>
          </a:p>
          <a:p>
            <a:pPr lvl="1">
              <a:spcAft>
                <a:spcPts val="500"/>
              </a:spcAft>
            </a:pPr>
            <a:r>
              <a:rPr lang="en-US" sz="2000" u="sng" dirty="0" smtClean="0"/>
              <a:t>Resolution vs. acquisition time</a:t>
            </a:r>
          </a:p>
        </p:txBody>
      </p:sp>
      <p:sp>
        <p:nvSpPr>
          <p:cNvPr id="6" name="Rectangle 5"/>
          <p:cNvSpPr>
            <a:spLocks noChangeArrowheads="1"/>
          </p:cNvSpPr>
          <p:nvPr/>
        </p:nvSpPr>
        <p:spPr bwMode="auto">
          <a:xfrm>
            <a:off x="438150" y="3175"/>
            <a:ext cx="8229600" cy="914400"/>
          </a:xfrm>
          <a:prstGeom prst="rect">
            <a:avLst/>
          </a:prstGeom>
          <a:noFill/>
          <a:ln w="9525">
            <a:noFill/>
            <a:miter lim="800000"/>
            <a:headEnd/>
            <a:tailEnd/>
          </a:ln>
        </p:spPr>
        <p:txBody>
          <a:bodyPr anchor="ctr"/>
          <a:lstStyle/>
          <a:p>
            <a:pPr algn="ctr"/>
            <a:r>
              <a:rPr lang="en-US" sz="3200" b="1" u="sng" dirty="0" smtClean="0">
                <a:solidFill>
                  <a:schemeClr val="tx2"/>
                </a:solidFill>
              </a:rPr>
              <a:t>TCSPC</a:t>
            </a:r>
            <a:endParaRPr lang="en-US" sz="3200" b="1" u="sng" dirty="0">
              <a:solidFill>
                <a:schemeClr val="tx2"/>
              </a:solidFill>
            </a:endParaRPr>
          </a:p>
        </p:txBody>
      </p:sp>
      <p:pic>
        <p:nvPicPr>
          <p:cNvPr id="7" name="Picture 1"/>
          <p:cNvPicPr>
            <a:picLocks noChangeAspect="1" noChangeArrowheads="1"/>
          </p:cNvPicPr>
          <p:nvPr/>
        </p:nvPicPr>
        <p:blipFill>
          <a:blip r:embed="rId2" cstate="print"/>
          <a:srcRect/>
          <a:stretch>
            <a:fillRect/>
          </a:stretch>
        </p:blipFill>
        <p:spPr bwMode="auto">
          <a:xfrm>
            <a:off x="6032956" y="858718"/>
            <a:ext cx="2377619" cy="2931527"/>
          </a:xfrm>
          <a:prstGeom prst="rect">
            <a:avLst/>
          </a:prstGeom>
          <a:noFill/>
          <a:ln w="9525">
            <a:noFill/>
            <a:miter lim="800000"/>
            <a:headEnd/>
            <a:tailEnd/>
          </a:ln>
        </p:spPr>
      </p:pic>
      <p:cxnSp>
        <p:nvCxnSpPr>
          <p:cNvPr id="9" name="Straight Arrow Connector 8"/>
          <p:cNvCxnSpPr/>
          <p:nvPr/>
        </p:nvCxnSpPr>
        <p:spPr>
          <a:xfrm flipV="1">
            <a:off x="3228975" y="4486275"/>
            <a:ext cx="2286000" cy="13716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514975" y="4228108"/>
            <a:ext cx="3486150" cy="2031325"/>
          </a:xfrm>
          <a:prstGeom prst="rect">
            <a:avLst/>
          </a:prstGeom>
          <a:noFill/>
        </p:spPr>
        <p:txBody>
          <a:bodyPr wrap="square" rtlCol="0">
            <a:spAutoFit/>
          </a:bodyPr>
          <a:lstStyle/>
          <a:p>
            <a:r>
              <a:rPr lang="en-US" u="sng" dirty="0" smtClean="0"/>
              <a:t>Molecule with a 10 ms lifetime</a:t>
            </a:r>
          </a:p>
          <a:p>
            <a:pPr marL="342900" indent="-114300">
              <a:buFont typeface="Arial" pitchFamily="34" charset="0"/>
              <a:buChar char="•"/>
            </a:pPr>
            <a:r>
              <a:rPr lang="en-US" dirty="0" smtClean="0"/>
              <a:t>10,000 peak counts</a:t>
            </a:r>
          </a:p>
          <a:p>
            <a:pPr marL="342900" indent="-114300">
              <a:buFont typeface="Arial" pitchFamily="34" charset="0"/>
              <a:buChar char="•"/>
            </a:pPr>
            <a:r>
              <a:rPr lang="en-US" dirty="0" smtClean="0"/>
              <a:t>1024 bins for a 20 ms window</a:t>
            </a:r>
          </a:p>
          <a:p>
            <a:pPr marL="342900" indent="-114300">
              <a:buFont typeface="Arial" pitchFamily="34" charset="0"/>
              <a:buChar char="•"/>
            </a:pPr>
            <a:r>
              <a:rPr lang="en-US" dirty="0" smtClean="0"/>
              <a:t>Total counts = 4,422,800</a:t>
            </a:r>
          </a:p>
          <a:p>
            <a:pPr marL="342900" indent="-114300">
              <a:buFont typeface="Arial" pitchFamily="34" charset="0"/>
              <a:buChar char="•"/>
            </a:pPr>
            <a:r>
              <a:rPr lang="en-US" dirty="0" smtClean="0"/>
              <a:t>20 ms rep rate</a:t>
            </a:r>
          </a:p>
          <a:p>
            <a:pPr marL="342900" indent="-114300">
              <a:buFont typeface="Arial" pitchFamily="34" charset="0"/>
              <a:buChar char="•"/>
            </a:pPr>
            <a:r>
              <a:rPr lang="en-US" dirty="0" smtClean="0"/>
              <a:t>1 count per 20 reps</a:t>
            </a:r>
          </a:p>
          <a:p>
            <a:pPr marL="228600"/>
            <a:r>
              <a:rPr lang="en-US" dirty="0" smtClean="0"/>
              <a:t>= 20.5 day measurement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457200" y="3175"/>
            <a:ext cx="8229600" cy="914400"/>
          </a:xfrm>
          <a:prstGeom prst="rect">
            <a:avLst/>
          </a:prstGeom>
          <a:noFill/>
          <a:ln w="9525">
            <a:noFill/>
            <a:miter lim="800000"/>
            <a:headEnd/>
            <a:tailEnd/>
          </a:ln>
        </p:spPr>
        <p:txBody>
          <a:bodyPr anchor="ctr"/>
          <a:lstStyle/>
          <a:p>
            <a:pPr algn="ctr"/>
            <a:r>
              <a:rPr lang="en-US" sz="3200" b="1" u="sng" dirty="0" smtClean="0">
                <a:solidFill>
                  <a:schemeClr val="tx2"/>
                </a:solidFill>
              </a:rPr>
              <a:t>Ensemble Emission</a:t>
            </a:r>
            <a:endParaRPr lang="en-US" sz="3200" b="1" u="sng" dirty="0">
              <a:solidFill>
                <a:schemeClr val="tx2"/>
              </a:solidFill>
            </a:endParaRPr>
          </a:p>
        </p:txBody>
      </p:sp>
      <p:sp>
        <p:nvSpPr>
          <p:cNvPr id="3" name="TextBox 2"/>
          <p:cNvSpPr txBox="1"/>
          <p:nvPr/>
        </p:nvSpPr>
        <p:spPr>
          <a:xfrm>
            <a:off x="5098488" y="1265416"/>
            <a:ext cx="3906984" cy="830997"/>
          </a:xfrm>
          <a:prstGeom prst="rect">
            <a:avLst/>
          </a:prstGeom>
          <a:noFill/>
        </p:spPr>
        <p:txBody>
          <a:bodyPr wrap="square" rtlCol="0">
            <a:spAutoFit/>
          </a:bodyPr>
          <a:lstStyle/>
          <a:p>
            <a:pPr algn="ctr"/>
            <a:r>
              <a:rPr lang="en-US" sz="2400" dirty="0" smtClean="0"/>
              <a:t>Time-resolved Emission</a:t>
            </a:r>
          </a:p>
          <a:p>
            <a:pPr algn="ctr"/>
            <a:r>
              <a:rPr lang="en-US" sz="2400" dirty="0" smtClean="0"/>
              <a:t>Intensity vs. Time</a:t>
            </a:r>
            <a:endParaRPr lang="en-US" sz="2400" dirty="0"/>
          </a:p>
        </p:txBody>
      </p:sp>
      <p:graphicFrame>
        <p:nvGraphicFramePr>
          <p:cNvPr id="5" name="Object 4"/>
          <p:cNvGraphicFramePr>
            <a:graphicFrameLocks noChangeAspect="1"/>
          </p:cNvGraphicFramePr>
          <p:nvPr/>
        </p:nvGraphicFramePr>
        <p:xfrm>
          <a:off x="4983170" y="1928255"/>
          <a:ext cx="3894137" cy="2928937"/>
        </p:xfrm>
        <a:graphic>
          <a:graphicData uri="http://schemas.openxmlformats.org/presentationml/2006/ole">
            <p:oleObj spid="_x0000_s97381" name="Graph" r:id="rId3" imgW="3901440" imgH="2935834" progId="Origin50.Graph">
              <p:embed/>
            </p:oleObj>
          </a:graphicData>
        </a:graphic>
      </p:graphicFrame>
      <p:sp>
        <p:nvSpPr>
          <p:cNvPr id="6" name="Rectangle 5"/>
          <p:cNvSpPr/>
          <p:nvPr/>
        </p:nvSpPr>
        <p:spPr>
          <a:xfrm>
            <a:off x="535151" y="1339326"/>
            <a:ext cx="2868093" cy="400110"/>
          </a:xfrm>
          <a:prstGeom prst="rect">
            <a:avLst/>
          </a:prstGeom>
        </p:spPr>
        <p:txBody>
          <a:bodyPr wrap="none">
            <a:spAutoFit/>
          </a:bodyPr>
          <a:lstStyle/>
          <a:p>
            <a:r>
              <a:rPr lang="en-US" sz="2000" b="1" dirty="0" smtClean="0"/>
              <a:t>Single Molecule Emission</a:t>
            </a:r>
            <a:endParaRPr lang="en-US" sz="2000" dirty="0"/>
          </a:p>
        </p:txBody>
      </p:sp>
      <p:graphicFrame>
        <p:nvGraphicFramePr>
          <p:cNvPr id="91139" name="Object 3"/>
          <p:cNvGraphicFramePr>
            <a:graphicFrameLocks noChangeAspect="1"/>
          </p:cNvGraphicFramePr>
          <p:nvPr/>
        </p:nvGraphicFramePr>
        <p:xfrm>
          <a:off x="944333" y="1809750"/>
          <a:ext cx="2033588" cy="819150"/>
        </p:xfrm>
        <a:graphic>
          <a:graphicData uri="http://schemas.openxmlformats.org/presentationml/2006/ole">
            <p:oleObj spid="_x0000_s97383" name="CS ChemDraw Drawing" r:id="rId4" imgW="2034101" imgH="819450" progId="ChemDraw.Document.6.0">
              <p:embed/>
            </p:oleObj>
          </a:graphicData>
        </a:graphic>
      </p:graphicFrame>
      <p:sp>
        <p:nvSpPr>
          <p:cNvPr id="29" name="TextBox 28"/>
          <p:cNvSpPr txBox="1"/>
          <p:nvPr/>
        </p:nvSpPr>
        <p:spPr>
          <a:xfrm>
            <a:off x="206465" y="2657968"/>
            <a:ext cx="3494675" cy="707886"/>
          </a:xfrm>
          <a:prstGeom prst="rect">
            <a:avLst/>
          </a:prstGeom>
          <a:noFill/>
        </p:spPr>
        <p:txBody>
          <a:bodyPr wrap="square" rtlCol="0">
            <a:spAutoFit/>
          </a:bodyPr>
          <a:lstStyle/>
          <a:p>
            <a:pPr algn="ctr"/>
            <a:r>
              <a:rPr lang="en-US" sz="2000" dirty="0" smtClean="0"/>
              <a:t>Excited State Lifetime of an individual molecule: 0 – infinity</a:t>
            </a:r>
            <a:endParaRPr lang="en-US" sz="2000" dirty="0"/>
          </a:p>
        </p:txBody>
      </p:sp>
      <p:sp>
        <p:nvSpPr>
          <p:cNvPr id="25" name="Rectangle 24"/>
          <p:cNvSpPr/>
          <p:nvPr/>
        </p:nvSpPr>
        <p:spPr>
          <a:xfrm>
            <a:off x="5089687" y="5278784"/>
            <a:ext cx="3844990" cy="830997"/>
          </a:xfrm>
          <a:prstGeom prst="rect">
            <a:avLst/>
          </a:prstGeom>
        </p:spPr>
        <p:txBody>
          <a:bodyPr wrap="square">
            <a:spAutoFit/>
          </a:bodyPr>
          <a:lstStyle/>
          <a:p>
            <a:pPr algn="ctr"/>
            <a:r>
              <a:rPr lang="en-US" sz="2400" dirty="0" smtClean="0"/>
              <a:t>Observe many single molecule emission events!</a:t>
            </a:r>
            <a:endParaRPr lang="en-US" sz="2400" dirty="0"/>
          </a:p>
        </p:txBody>
      </p:sp>
      <p:grpSp>
        <p:nvGrpSpPr>
          <p:cNvPr id="46" name="Group 45"/>
          <p:cNvGrpSpPr/>
          <p:nvPr/>
        </p:nvGrpSpPr>
        <p:grpSpPr>
          <a:xfrm>
            <a:off x="-157012" y="3820003"/>
            <a:ext cx="4662344" cy="1910917"/>
            <a:chOff x="-364912" y="2822477"/>
            <a:chExt cx="8594529" cy="3522566"/>
          </a:xfrm>
        </p:grpSpPr>
        <p:cxnSp>
          <p:nvCxnSpPr>
            <p:cNvPr id="26" name="Straight Arrow Connector 25"/>
            <p:cNvCxnSpPr/>
            <p:nvPr/>
          </p:nvCxnSpPr>
          <p:spPr>
            <a:xfrm flipV="1">
              <a:off x="1945007" y="3144836"/>
              <a:ext cx="0" cy="2186933"/>
            </a:xfrm>
            <a:prstGeom prst="straightConnector1">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2163856" y="3176439"/>
              <a:ext cx="0" cy="2167776"/>
            </a:xfrm>
            <a:prstGeom prst="straightConnector1">
              <a:avLst/>
            </a:prstGeom>
            <a:ln w="28575">
              <a:solidFill>
                <a:srgbClr val="008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1229274" y="3930248"/>
              <a:ext cx="959746" cy="510617"/>
            </a:xfrm>
            <a:prstGeom prst="rect">
              <a:avLst/>
            </a:prstGeom>
            <a:noFill/>
          </p:spPr>
          <p:txBody>
            <a:bodyPr wrap="square" rtlCol="0">
              <a:spAutoFit/>
            </a:bodyPr>
            <a:lstStyle/>
            <a:p>
              <a:pPr algn="ctr"/>
              <a:r>
                <a:rPr lang="en-US" sz="1200" dirty="0" smtClean="0">
                  <a:solidFill>
                    <a:srgbClr val="0000FF"/>
                  </a:solidFill>
                </a:rPr>
                <a:t>Ex</a:t>
              </a:r>
              <a:endParaRPr lang="en-US" sz="1200" dirty="0">
                <a:solidFill>
                  <a:srgbClr val="0000FF"/>
                </a:solidFill>
              </a:endParaRPr>
            </a:p>
          </p:txBody>
        </p:sp>
        <p:sp>
          <p:nvSpPr>
            <p:cNvPr id="30" name="TextBox 29"/>
            <p:cNvSpPr txBox="1"/>
            <p:nvPr/>
          </p:nvSpPr>
          <p:spPr>
            <a:xfrm>
              <a:off x="2038320" y="3914004"/>
              <a:ext cx="803253" cy="573669"/>
            </a:xfrm>
            <a:prstGeom prst="rect">
              <a:avLst/>
            </a:prstGeom>
            <a:noFill/>
          </p:spPr>
          <p:txBody>
            <a:bodyPr wrap="square" rtlCol="0">
              <a:spAutoFit/>
            </a:bodyPr>
            <a:lstStyle/>
            <a:p>
              <a:pPr algn="ctr"/>
              <a:r>
                <a:rPr lang="en-US" sz="1200" dirty="0" err="1" smtClean="0">
                  <a:solidFill>
                    <a:srgbClr val="008000"/>
                  </a:solidFill>
                </a:rPr>
                <a:t>Em</a:t>
              </a:r>
              <a:endParaRPr lang="en-US" sz="1200" baseline="-25000" dirty="0">
                <a:solidFill>
                  <a:srgbClr val="008000"/>
                </a:solidFill>
              </a:endParaRPr>
            </a:p>
          </p:txBody>
        </p:sp>
        <p:grpSp>
          <p:nvGrpSpPr>
            <p:cNvPr id="31" name="Group 30"/>
            <p:cNvGrpSpPr/>
            <p:nvPr/>
          </p:nvGrpSpPr>
          <p:grpSpPr>
            <a:xfrm>
              <a:off x="1491413" y="3129101"/>
              <a:ext cx="6738204" cy="2228922"/>
              <a:chOff x="5730951" y="3129104"/>
              <a:chExt cx="1961284" cy="2228922"/>
            </a:xfrm>
          </p:grpSpPr>
          <p:sp>
            <p:nvSpPr>
              <p:cNvPr id="32" name="Line 6"/>
              <p:cNvSpPr>
                <a:spLocks noChangeShapeType="1"/>
              </p:cNvSpPr>
              <p:nvPr/>
            </p:nvSpPr>
            <p:spPr bwMode="auto">
              <a:xfrm>
                <a:off x="5739430" y="5358026"/>
                <a:ext cx="1952805" cy="0"/>
              </a:xfrm>
              <a:prstGeom prst="line">
                <a:avLst/>
              </a:prstGeom>
              <a:noFill/>
              <a:ln w="28575">
                <a:solidFill>
                  <a:schemeClr val="tx1"/>
                </a:solidFill>
                <a:round/>
                <a:headEnd/>
                <a:tailEnd/>
              </a:ln>
              <a:effectLst/>
            </p:spPr>
            <p:txBody>
              <a:bodyPr wrap="none" anchor="ctr"/>
              <a:lstStyle/>
              <a:p>
                <a:endParaRPr lang="en-US" sz="1100"/>
              </a:p>
            </p:txBody>
          </p:sp>
          <p:sp>
            <p:nvSpPr>
              <p:cNvPr id="33" name="Line 7"/>
              <p:cNvSpPr>
                <a:spLocks noChangeShapeType="1"/>
              </p:cNvSpPr>
              <p:nvPr/>
            </p:nvSpPr>
            <p:spPr bwMode="auto">
              <a:xfrm>
                <a:off x="5730951" y="3129104"/>
                <a:ext cx="1957579" cy="0"/>
              </a:xfrm>
              <a:prstGeom prst="line">
                <a:avLst/>
              </a:prstGeom>
              <a:noFill/>
              <a:ln w="28575">
                <a:solidFill>
                  <a:schemeClr val="tx1"/>
                </a:solidFill>
                <a:round/>
                <a:headEnd/>
                <a:tailEnd/>
              </a:ln>
              <a:effectLst/>
            </p:spPr>
            <p:txBody>
              <a:bodyPr wrap="none" anchor="ctr"/>
              <a:lstStyle/>
              <a:p>
                <a:endParaRPr lang="en-US" sz="1100"/>
              </a:p>
            </p:txBody>
          </p:sp>
        </p:grpSp>
        <p:sp>
          <p:nvSpPr>
            <p:cNvPr id="34" name="Text Box 10"/>
            <p:cNvSpPr txBox="1">
              <a:spLocks noChangeArrowheads="1"/>
            </p:cNvSpPr>
            <p:nvPr/>
          </p:nvSpPr>
          <p:spPr bwMode="auto">
            <a:xfrm>
              <a:off x="1169734" y="5142773"/>
              <a:ext cx="634752" cy="573668"/>
            </a:xfrm>
            <a:prstGeom prst="rect">
              <a:avLst/>
            </a:prstGeom>
            <a:noFill/>
            <a:ln w="9525" algn="ctr">
              <a:noFill/>
              <a:miter lim="800000"/>
              <a:headEnd/>
              <a:tailEnd/>
            </a:ln>
            <a:effectLst/>
          </p:spPr>
          <p:txBody>
            <a:bodyPr wrap="none">
              <a:spAutoFit/>
            </a:bodyPr>
            <a:lstStyle/>
            <a:p>
              <a:r>
                <a:rPr lang="en-US" sz="1200" i="0" dirty="0" smtClean="0"/>
                <a:t>S</a:t>
              </a:r>
              <a:r>
                <a:rPr lang="en-US" sz="1200" i="0" baseline="-25000" dirty="0" smtClean="0"/>
                <a:t>0</a:t>
              </a:r>
              <a:endParaRPr lang="en-US" sz="1200" i="0" baseline="-25000" dirty="0"/>
            </a:p>
          </p:txBody>
        </p:sp>
        <p:sp>
          <p:nvSpPr>
            <p:cNvPr id="35" name="Text Box 11"/>
            <p:cNvSpPr txBox="1">
              <a:spLocks noChangeArrowheads="1"/>
            </p:cNvSpPr>
            <p:nvPr/>
          </p:nvSpPr>
          <p:spPr bwMode="auto">
            <a:xfrm>
              <a:off x="1088954" y="2901171"/>
              <a:ext cx="634752" cy="573668"/>
            </a:xfrm>
            <a:prstGeom prst="rect">
              <a:avLst/>
            </a:prstGeom>
            <a:noFill/>
            <a:ln w="9525" algn="ctr">
              <a:noFill/>
              <a:miter lim="800000"/>
              <a:headEnd/>
              <a:tailEnd/>
            </a:ln>
            <a:effectLst/>
          </p:spPr>
          <p:txBody>
            <a:bodyPr wrap="none">
              <a:spAutoFit/>
            </a:bodyPr>
            <a:lstStyle/>
            <a:p>
              <a:r>
                <a:rPr lang="en-US" sz="1200" i="0" dirty="0" smtClean="0"/>
                <a:t>S</a:t>
              </a:r>
              <a:r>
                <a:rPr lang="en-US" sz="1200" i="0" baseline="-25000" dirty="0" smtClean="0"/>
                <a:t>1</a:t>
              </a:r>
              <a:endParaRPr lang="en-US" sz="1200" i="0" baseline="-25000" dirty="0"/>
            </a:p>
          </p:txBody>
        </p:sp>
        <p:sp>
          <p:nvSpPr>
            <p:cNvPr id="36" name="Line 4"/>
            <p:cNvSpPr>
              <a:spLocks noChangeShapeType="1"/>
            </p:cNvSpPr>
            <p:nvPr/>
          </p:nvSpPr>
          <p:spPr bwMode="auto">
            <a:xfrm flipV="1">
              <a:off x="905933" y="2822477"/>
              <a:ext cx="0" cy="2663919"/>
            </a:xfrm>
            <a:prstGeom prst="line">
              <a:avLst/>
            </a:prstGeom>
            <a:noFill/>
            <a:ln w="28575">
              <a:solidFill>
                <a:srgbClr val="FF0000"/>
              </a:solidFill>
              <a:round/>
              <a:headEnd type="none" w="med" len="med"/>
              <a:tailEnd type="arrow" w="med" len="med"/>
            </a:ln>
            <a:effectLst/>
          </p:spPr>
          <p:txBody>
            <a:bodyPr wrap="none" anchor="ctr"/>
            <a:lstStyle/>
            <a:p>
              <a:endParaRPr lang="en-US" sz="1100"/>
            </a:p>
          </p:txBody>
        </p:sp>
        <p:sp>
          <p:nvSpPr>
            <p:cNvPr id="37" name="Rectangle 36"/>
            <p:cNvSpPr/>
            <p:nvPr/>
          </p:nvSpPr>
          <p:spPr>
            <a:xfrm>
              <a:off x="-364912" y="3954153"/>
              <a:ext cx="1311021" cy="510617"/>
            </a:xfrm>
            <a:prstGeom prst="rect">
              <a:avLst/>
            </a:prstGeom>
          </p:spPr>
          <p:txBody>
            <a:bodyPr wrap="square">
              <a:spAutoFit/>
            </a:bodyPr>
            <a:lstStyle/>
            <a:p>
              <a:pPr algn="r"/>
              <a:r>
                <a:rPr lang="en-US" sz="1200" dirty="0" smtClean="0">
                  <a:solidFill>
                    <a:srgbClr val="FF0000"/>
                  </a:solidFill>
                </a:rPr>
                <a:t>Energy</a:t>
              </a:r>
              <a:endParaRPr lang="en-US" sz="1200" dirty="0">
                <a:solidFill>
                  <a:srgbClr val="FF0000"/>
                </a:solidFill>
              </a:endParaRPr>
            </a:p>
          </p:txBody>
        </p:sp>
        <p:sp>
          <p:nvSpPr>
            <p:cNvPr id="38" name="Line 4"/>
            <p:cNvSpPr>
              <a:spLocks noChangeShapeType="1"/>
            </p:cNvSpPr>
            <p:nvPr/>
          </p:nvSpPr>
          <p:spPr bwMode="auto">
            <a:xfrm flipV="1">
              <a:off x="1484000" y="5770175"/>
              <a:ext cx="6714067" cy="0"/>
            </a:xfrm>
            <a:prstGeom prst="line">
              <a:avLst/>
            </a:prstGeom>
            <a:noFill/>
            <a:ln w="28575">
              <a:solidFill>
                <a:srgbClr val="FF0000"/>
              </a:solidFill>
              <a:round/>
              <a:headEnd type="none" w="med" len="med"/>
              <a:tailEnd type="arrow" w="med" len="med"/>
            </a:ln>
            <a:effectLst/>
          </p:spPr>
          <p:txBody>
            <a:bodyPr wrap="none" anchor="ctr"/>
            <a:lstStyle/>
            <a:p>
              <a:endParaRPr lang="en-US" sz="1100"/>
            </a:p>
          </p:txBody>
        </p:sp>
        <p:sp>
          <p:nvSpPr>
            <p:cNvPr id="39" name="Rectangle 38"/>
            <p:cNvSpPr/>
            <p:nvPr/>
          </p:nvSpPr>
          <p:spPr>
            <a:xfrm>
              <a:off x="3996307" y="5777690"/>
              <a:ext cx="1393640" cy="567353"/>
            </a:xfrm>
            <a:prstGeom prst="rect">
              <a:avLst/>
            </a:prstGeom>
          </p:spPr>
          <p:txBody>
            <a:bodyPr wrap="square">
              <a:spAutoFit/>
            </a:bodyPr>
            <a:lstStyle/>
            <a:p>
              <a:pPr algn="ctr"/>
              <a:r>
                <a:rPr lang="en-US" sz="1400" dirty="0" smtClean="0">
                  <a:solidFill>
                    <a:srgbClr val="FF0000"/>
                  </a:solidFill>
                </a:rPr>
                <a:t>Time</a:t>
              </a:r>
              <a:endParaRPr lang="en-US" sz="1400" dirty="0">
                <a:solidFill>
                  <a:srgbClr val="FF0000"/>
                </a:solidFill>
              </a:endParaRPr>
            </a:p>
          </p:txBody>
        </p:sp>
        <p:cxnSp>
          <p:nvCxnSpPr>
            <p:cNvPr id="40" name="Straight Arrow Connector 39"/>
            <p:cNvCxnSpPr/>
            <p:nvPr/>
          </p:nvCxnSpPr>
          <p:spPr>
            <a:xfrm flipV="1">
              <a:off x="3469008" y="3133828"/>
              <a:ext cx="0" cy="2186933"/>
            </a:xfrm>
            <a:prstGeom prst="straightConnector1">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2906508" y="3919241"/>
              <a:ext cx="729736" cy="510617"/>
            </a:xfrm>
            <a:prstGeom prst="rect">
              <a:avLst/>
            </a:prstGeom>
            <a:noFill/>
          </p:spPr>
          <p:txBody>
            <a:bodyPr wrap="square" rtlCol="0">
              <a:spAutoFit/>
            </a:bodyPr>
            <a:lstStyle/>
            <a:p>
              <a:pPr algn="ctr"/>
              <a:r>
                <a:rPr lang="en-US" sz="1200" dirty="0" smtClean="0">
                  <a:solidFill>
                    <a:srgbClr val="0000FF"/>
                  </a:solidFill>
                </a:rPr>
                <a:t>Ex</a:t>
              </a:r>
              <a:endParaRPr lang="en-US" sz="1200" dirty="0">
                <a:solidFill>
                  <a:srgbClr val="0000FF"/>
                </a:solidFill>
              </a:endParaRPr>
            </a:p>
          </p:txBody>
        </p:sp>
        <p:cxnSp>
          <p:nvCxnSpPr>
            <p:cNvPr id="42" name="Straight Arrow Connector 41"/>
            <p:cNvCxnSpPr/>
            <p:nvPr/>
          </p:nvCxnSpPr>
          <p:spPr>
            <a:xfrm flipV="1">
              <a:off x="5800438" y="3143407"/>
              <a:ext cx="0" cy="2167776"/>
            </a:xfrm>
            <a:prstGeom prst="straightConnector1">
              <a:avLst/>
            </a:prstGeom>
            <a:ln w="28575">
              <a:solidFill>
                <a:srgbClr val="008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5515985" y="3880970"/>
              <a:ext cx="1096452" cy="573669"/>
            </a:xfrm>
            <a:prstGeom prst="rect">
              <a:avLst/>
            </a:prstGeom>
            <a:noFill/>
          </p:spPr>
          <p:txBody>
            <a:bodyPr wrap="square" rtlCol="0">
              <a:spAutoFit/>
            </a:bodyPr>
            <a:lstStyle/>
            <a:p>
              <a:pPr algn="ctr"/>
              <a:r>
                <a:rPr lang="en-US" sz="1200" dirty="0" err="1" smtClean="0">
                  <a:solidFill>
                    <a:srgbClr val="008000"/>
                  </a:solidFill>
                </a:rPr>
                <a:t>Em</a:t>
              </a:r>
              <a:endParaRPr lang="en-US" sz="1200" baseline="-25000" dirty="0">
                <a:solidFill>
                  <a:srgbClr val="008000"/>
                </a:solidFill>
              </a:endParaRPr>
            </a:p>
          </p:txBody>
        </p:sp>
        <p:cxnSp>
          <p:nvCxnSpPr>
            <p:cNvPr id="44" name="Straight Arrow Connector 43"/>
            <p:cNvCxnSpPr/>
            <p:nvPr/>
          </p:nvCxnSpPr>
          <p:spPr>
            <a:xfrm flipV="1">
              <a:off x="7168648" y="3102296"/>
              <a:ext cx="0" cy="2186933"/>
            </a:xfrm>
            <a:prstGeom prst="straightConnector1">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6572098" y="3887708"/>
              <a:ext cx="741816" cy="510617"/>
            </a:xfrm>
            <a:prstGeom prst="rect">
              <a:avLst/>
            </a:prstGeom>
            <a:noFill/>
          </p:spPr>
          <p:txBody>
            <a:bodyPr wrap="square" rtlCol="0">
              <a:spAutoFit/>
            </a:bodyPr>
            <a:lstStyle/>
            <a:p>
              <a:pPr algn="ctr"/>
              <a:r>
                <a:rPr lang="en-US" sz="1200" dirty="0" smtClean="0">
                  <a:solidFill>
                    <a:srgbClr val="0000FF"/>
                  </a:solidFill>
                </a:rPr>
                <a:t>Ex</a:t>
              </a:r>
              <a:endParaRPr lang="en-US" sz="1200" dirty="0">
                <a:solidFill>
                  <a:srgbClr val="0000FF"/>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5"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TextBox 64"/>
          <p:cNvSpPr txBox="1"/>
          <p:nvPr/>
        </p:nvSpPr>
        <p:spPr>
          <a:xfrm>
            <a:off x="4610100" y="5080007"/>
            <a:ext cx="1943100" cy="400110"/>
          </a:xfrm>
          <a:prstGeom prst="rect">
            <a:avLst/>
          </a:prstGeom>
          <a:noFill/>
        </p:spPr>
        <p:txBody>
          <a:bodyPr wrap="square" rtlCol="0">
            <a:spAutoFit/>
          </a:bodyPr>
          <a:lstStyle/>
          <a:p>
            <a:pPr algn="r"/>
            <a:r>
              <a:rPr lang="en-US" altLang="zh-CN" sz="2000" dirty="0" smtClean="0">
                <a:sym typeface="Symbol" pitchFamily="18" charset="2"/>
              </a:rPr>
              <a:t>Acquisition Time</a:t>
            </a:r>
            <a:endParaRPr lang="en-US" sz="2000" baseline="-25000" dirty="0">
              <a:solidFill>
                <a:prstClr val="black"/>
              </a:solidFill>
              <a:cs typeface="Times New Roman" pitchFamily="18" charset="0"/>
            </a:endParaRPr>
          </a:p>
        </p:txBody>
      </p:sp>
      <p:pic>
        <p:nvPicPr>
          <p:cNvPr id="6" name="Picture 2"/>
          <p:cNvPicPr>
            <a:picLocks noChangeAspect="1" noChangeArrowheads="1"/>
          </p:cNvPicPr>
          <p:nvPr/>
        </p:nvPicPr>
        <p:blipFill>
          <a:blip r:embed="rId2" cstate="print"/>
          <a:srcRect/>
          <a:stretch>
            <a:fillRect/>
          </a:stretch>
        </p:blipFill>
        <p:spPr bwMode="auto">
          <a:xfrm>
            <a:off x="950287" y="1606325"/>
            <a:ext cx="2170206" cy="1480910"/>
          </a:xfrm>
          <a:prstGeom prst="rect">
            <a:avLst/>
          </a:prstGeom>
          <a:noFill/>
          <a:ln w="9525">
            <a:noFill/>
            <a:miter lim="800000"/>
            <a:headEnd/>
            <a:tailEnd/>
          </a:ln>
        </p:spPr>
      </p:pic>
      <p:pic>
        <p:nvPicPr>
          <p:cNvPr id="7" name="Picture 3"/>
          <p:cNvPicPr>
            <a:picLocks noChangeAspect="1" noChangeArrowheads="1"/>
          </p:cNvPicPr>
          <p:nvPr/>
        </p:nvPicPr>
        <p:blipFill>
          <a:blip r:embed="rId3" cstate="print"/>
          <a:srcRect/>
          <a:stretch>
            <a:fillRect/>
          </a:stretch>
        </p:blipFill>
        <p:spPr bwMode="auto">
          <a:xfrm>
            <a:off x="712449" y="1437822"/>
            <a:ext cx="1283830" cy="323849"/>
          </a:xfrm>
          <a:prstGeom prst="rect">
            <a:avLst/>
          </a:prstGeom>
          <a:noFill/>
          <a:ln w="9525">
            <a:noFill/>
            <a:miter lim="800000"/>
            <a:headEnd/>
            <a:tailEnd/>
          </a:ln>
        </p:spPr>
      </p:pic>
      <p:sp>
        <p:nvSpPr>
          <p:cNvPr id="8" name="Line 4"/>
          <p:cNvSpPr>
            <a:spLocks noChangeShapeType="1"/>
          </p:cNvSpPr>
          <p:nvPr/>
        </p:nvSpPr>
        <p:spPr bwMode="auto">
          <a:xfrm flipV="1">
            <a:off x="827314" y="3176135"/>
            <a:ext cx="2362201" cy="0"/>
          </a:xfrm>
          <a:prstGeom prst="line">
            <a:avLst/>
          </a:prstGeom>
          <a:noFill/>
          <a:ln w="28575">
            <a:solidFill>
              <a:schemeClr val="tx1"/>
            </a:solidFill>
            <a:round/>
            <a:headEnd type="none" w="med" len="med"/>
            <a:tailEnd type="arrow" w="med" len="med"/>
          </a:ln>
          <a:effectLst/>
        </p:spPr>
        <p:txBody>
          <a:bodyPr wrap="none" anchor="ctr"/>
          <a:lstStyle/>
          <a:p>
            <a:endParaRPr lang="en-US"/>
          </a:p>
        </p:txBody>
      </p:sp>
      <p:sp>
        <p:nvSpPr>
          <p:cNvPr id="9" name="Rectangle 8"/>
          <p:cNvSpPr/>
          <p:nvPr/>
        </p:nvSpPr>
        <p:spPr>
          <a:xfrm>
            <a:off x="1583018" y="3176135"/>
            <a:ext cx="832212" cy="461665"/>
          </a:xfrm>
          <a:prstGeom prst="rect">
            <a:avLst/>
          </a:prstGeom>
        </p:spPr>
        <p:txBody>
          <a:bodyPr wrap="square">
            <a:spAutoFit/>
          </a:bodyPr>
          <a:lstStyle/>
          <a:p>
            <a:pPr algn="ctr"/>
            <a:r>
              <a:rPr lang="en-US" sz="2400" dirty="0" smtClean="0"/>
              <a:t>Time</a:t>
            </a:r>
            <a:endParaRPr lang="en-US" sz="2400" dirty="0"/>
          </a:p>
        </p:txBody>
      </p:sp>
      <p:sp>
        <p:nvSpPr>
          <p:cNvPr id="10" name="Rectangle 9"/>
          <p:cNvSpPr/>
          <p:nvPr/>
        </p:nvSpPr>
        <p:spPr>
          <a:xfrm>
            <a:off x="1614714" y="2688772"/>
            <a:ext cx="292100" cy="304800"/>
          </a:xfrm>
          <a:prstGeom prst="rect">
            <a:avLst/>
          </a:prstGeom>
          <a:no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906814" y="2688772"/>
            <a:ext cx="292100" cy="304800"/>
          </a:xfrm>
          <a:prstGeom prst="rect">
            <a:avLst/>
          </a:prstGeom>
          <a:no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198914" y="2688772"/>
            <a:ext cx="292100" cy="304800"/>
          </a:xfrm>
          <a:prstGeom prst="rect">
            <a:avLst/>
          </a:prstGeom>
          <a:no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491014" y="2688772"/>
            <a:ext cx="292100" cy="304800"/>
          </a:xfrm>
          <a:prstGeom prst="rect">
            <a:avLst/>
          </a:prstGeom>
          <a:no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783114" y="2688392"/>
            <a:ext cx="292100" cy="304800"/>
          </a:xfrm>
          <a:prstGeom prst="rect">
            <a:avLst/>
          </a:prstGeom>
          <a:no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Line 4"/>
          <p:cNvSpPr>
            <a:spLocks noChangeShapeType="1"/>
          </p:cNvSpPr>
          <p:nvPr/>
        </p:nvSpPr>
        <p:spPr bwMode="auto">
          <a:xfrm flipH="1">
            <a:off x="2973615" y="2053772"/>
            <a:ext cx="165099" cy="584199"/>
          </a:xfrm>
          <a:prstGeom prst="line">
            <a:avLst/>
          </a:prstGeom>
          <a:noFill/>
          <a:ln w="28575">
            <a:solidFill>
              <a:schemeClr val="tx1"/>
            </a:solidFill>
            <a:round/>
            <a:headEnd type="none" w="med" len="med"/>
            <a:tailEnd type="arrow" w="med" len="med"/>
          </a:ln>
          <a:effectLst/>
        </p:spPr>
        <p:txBody>
          <a:bodyPr wrap="none" anchor="ctr"/>
          <a:lstStyle/>
          <a:p>
            <a:endParaRPr lang="en-US"/>
          </a:p>
        </p:txBody>
      </p:sp>
      <p:sp>
        <p:nvSpPr>
          <p:cNvPr id="16" name="Rectangle 15"/>
          <p:cNvSpPr/>
          <p:nvPr/>
        </p:nvSpPr>
        <p:spPr>
          <a:xfrm>
            <a:off x="2205264" y="1664835"/>
            <a:ext cx="1860550" cy="400110"/>
          </a:xfrm>
          <a:prstGeom prst="rect">
            <a:avLst/>
          </a:prstGeom>
        </p:spPr>
        <p:txBody>
          <a:bodyPr wrap="square">
            <a:spAutoFit/>
          </a:bodyPr>
          <a:lstStyle/>
          <a:p>
            <a:pPr algn="ctr"/>
            <a:r>
              <a:rPr lang="en-US" sz="2000" dirty="0" smtClean="0"/>
              <a:t>Detector Bins</a:t>
            </a:r>
            <a:endParaRPr lang="en-US" sz="2000" dirty="0"/>
          </a:p>
        </p:txBody>
      </p:sp>
      <p:sp>
        <p:nvSpPr>
          <p:cNvPr id="18" name="Rectangle 17"/>
          <p:cNvSpPr>
            <a:spLocks noChangeArrowheads="1"/>
          </p:cNvSpPr>
          <p:nvPr/>
        </p:nvSpPr>
        <p:spPr bwMode="auto">
          <a:xfrm>
            <a:off x="438150" y="3175"/>
            <a:ext cx="8229600" cy="914400"/>
          </a:xfrm>
          <a:prstGeom prst="rect">
            <a:avLst/>
          </a:prstGeom>
          <a:noFill/>
          <a:ln w="9525">
            <a:noFill/>
            <a:miter lim="800000"/>
            <a:headEnd/>
            <a:tailEnd/>
          </a:ln>
        </p:spPr>
        <p:txBody>
          <a:bodyPr anchor="ctr"/>
          <a:lstStyle/>
          <a:p>
            <a:pPr algn="ctr"/>
            <a:r>
              <a:rPr lang="en-US" sz="3200" b="1" u="sng" dirty="0" smtClean="0">
                <a:solidFill>
                  <a:schemeClr val="tx2"/>
                </a:solidFill>
              </a:rPr>
              <a:t>Resolution vs. Acquisition Time</a:t>
            </a:r>
            <a:endParaRPr lang="en-US" sz="3200" b="1" u="sng" dirty="0">
              <a:solidFill>
                <a:schemeClr val="tx2"/>
              </a:solidFill>
            </a:endParaRPr>
          </a:p>
        </p:txBody>
      </p:sp>
      <p:sp>
        <p:nvSpPr>
          <p:cNvPr id="19" name="Rectangle 18"/>
          <p:cNvSpPr/>
          <p:nvPr/>
        </p:nvSpPr>
        <p:spPr>
          <a:xfrm>
            <a:off x="393855" y="3872984"/>
            <a:ext cx="3606501" cy="646331"/>
          </a:xfrm>
          <a:prstGeom prst="rect">
            <a:avLst/>
          </a:prstGeom>
        </p:spPr>
        <p:txBody>
          <a:bodyPr wrap="none">
            <a:spAutoFit/>
          </a:bodyPr>
          <a:lstStyle/>
          <a:p>
            <a:pPr algn="ctr"/>
            <a:r>
              <a:rPr lang="en-US" dirty="0" smtClean="0"/>
              <a:t>5 ns wide bin = 5 ns resolution</a:t>
            </a:r>
          </a:p>
          <a:p>
            <a:pPr algn="ctr"/>
            <a:r>
              <a:rPr lang="en-US" dirty="0" smtClean="0"/>
              <a:t>10 minutes to acquire 10,000 counts</a:t>
            </a:r>
            <a:endParaRPr lang="en-US" dirty="0"/>
          </a:p>
        </p:txBody>
      </p:sp>
      <p:pic>
        <p:nvPicPr>
          <p:cNvPr id="20" name="Picture 2"/>
          <p:cNvPicPr>
            <a:picLocks noChangeAspect="1" noChangeArrowheads="1"/>
          </p:cNvPicPr>
          <p:nvPr/>
        </p:nvPicPr>
        <p:blipFill>
          <a:blip r:embed="rId2" cstate="print"/>
          <a:srcRect/>
          <a:stretch>
            <a:fillRect/>
          </a:stretch>
        </p:blipFill>
        <p:spPr bwMode="auto">
          <a:xfrm>
            <a:off x="5395287" y="1606325"/>
            <a:ext cx="2170206" cy="1480910"/>
          </a:xfrm>
          <a:prstGeom prst="rect">
            <a:avLst/>
          </a:prstGeom>
          <a:noFill/>
          <a:ln w="9525">
            <a:noFill/>
            <a:miter lim="800000"/>
            <a:headEnd/>
            <a:tailEnd/>
          </a:ln>
        </p:spPr>
      </p:pic>
      <p:pic>
        <p:nvPicPr>
          <p:cNvPr id="21" name="Picture 3"/>
          <p:cNvPicPr>
            <a:picLocks noChangeAspect="1" noChangeArrowheads="1"/>
          </p:cNvPicPr>
          <p:nvPr/>
        </p:nvPicPr>
        <p:blipFill>
          <a:blip r:embed="rId3" cstate="print"/>
          <a:srcRect/>
          <a:stretch>
            <a:fillRect/>
          </a:stretch>
        </p:blipFill>
        <p:spPr bwMode="auto">
          <a:xfrm>
            <a:off x="5157449" y="1437822"/>
            <a:ext cx="1283830" cy="323849"/>
          </a:xfrm>
          <a:prstGeom prst="rect">
            <a:avLst/>
          </a:prstGeom>
          <a:noFill/>
          <a:ln w="9525">
            <a:noFill/>
            <a:miter lim="800000"/>
            <a:headEnd/>
            <a:tailEnd/>
          </a:ln>
        </p:spPr>
      </p:pic>
      <p:sp>
        <p:nvSpPr>
          <p:cNvPr id="22" name="Line 4"/>
          <p:cNvSpPr>
            <a:spLocks noChangeShapeType="1"/>
          </p:cNvSpPr>
          <p:nvPr/>
        </p:nvSpPr>
        <p:spPr bwMode="auto">
          <a:xfrm flipV="1">
            <a:off x="5272314" y="3176135"/>
            <a:ext cx="2362201" cy="0"/>
          </a:xfrm>
          <a:prstGeom prst="line">
            <a:avLst/>
          </a:prstGeom>
          <a:noFill/>
          <a:ln w="28575">
            <a:solidFill>
              <a:schemeClr val="tx1"/>
            </a:solidFill>
            <a:round/>
            <a:headEnd type="none" w="med" len="med"/>
            <a:tailEnd type="arrow" w="med" len="med"/>
          </a:ln>
          <a:effectLst/>
        </p:spPr>
        <p:txBody>
          <a:bodyPr wrap="none" anchor="ctr"/>
          <a:lstStyle/>
          <a:p>
            <a:endParaRPr lang="en-US"/>
          </a:p>
        </p:txBody>
      </p:sp>
      <p:sp>
        <p:nvSpPr>
          <p:cNvPr id="23" name="Rectangle 22"/>
          <p:cNvSpPr/>
          <p:nvPr/>
        </p:nvSpPr>
        <p:spPr>
          <a:xfrm>
            <a:off x="6028018" y="3176135"/>
            <a:ext cx="832212" cy="461665"/>
          </a:xfrm>
          <a:prstGeom prst="rect">
            <a:avLst/>
          </a:prstGeom>
        </p:spPr>
        <p:txBody>
          <a:bodyPr wrap="square">
            <a:spAutoFit/>
          </a:bodyPr>
          <a:lstStyle/>
          <a:p>
            <a:pPr algn="ctr"/>
            <a:r>
              <a:rPr lang="en-US" sz="2400" dirty="0" smtClean="0"/>
              <a:t>Time</a:t>
            </a:r>
            <a:endParaRPr lang="en-US" sz="2400" dirty="0"/>
          </a:p>
        </p:txBody>
      </p:sp>
      <p:grpSp>
        <p:nvGrpSpPr>
          <p:cNvPr id="32" name="Group 31"/>
          <p:cNvGrpSpPr/>
          <p:nvPr/>
        </p:nvGrpSpPr>
        <p:grpSpPr>
          <a:xfrm>
            <a:off x="6059714" y="2688392"/>
            <a:ext cx="293461" cy="305180"/>
            <a:chOff x="6059714" y="2421692"/>
            <a:chExt cx="1460500" cy="305180"/>
          </a:xfrm>
        </p:grpSpPr>
        <p:sp>
          <p:nvSpPr>
            <p:cNvPr id="24" name="Rectangle 23"/>
            <p:cNvSpPr/>
            <p:nvPr/>
          </p:nvSpPr>
          <p:spPr>
            <a:xfrm>
              <a:off x="6059714" y="2422072"/>
              <a:ext cx="292100" cy="304800"/>
            </a:xfrm>
            <a:prstGeom prst="rect">
              <a:avLst/>
            </a:prstGeom>
            <a:no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351814" y="2422072"/>
              <a:ext cx="292100" cy="304800"/>
            </a:xfrm>
            <a:prstGeom prst="rect">
              <a:avLst/>
            </a:prstGeom>
            <a:no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643914" y="2422072"/>
              <a:ext cx="292100" cy="304800"/>
            </a:xfrm>
            <a:prstGeom prst="rect">
              <a:avLst/>
            </a:prstGeom>
            <a:no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6936014" y="2422072"/>
              <a:ext cx="292100" cy="304800"/>
            </a:xfrm>
            <a:prstGeom prst="rect">
              <a:avLst/>
            </a:prstGeom>
            <a:no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228115" y="2421692"/>
              <a:ext cx="292099" cy="304800"/>
            </a:xfrm>
            <a:prstGeom prst="rect">
              <a:avLst/>
            </a:prstGeom>
            <a:no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Line 4"/>
          <p:cNvSpPr>
            <a:spLocks noChangeShapeType="1"/>
          </p:cNvSpPr>
          <p:nvPr/>
        </p:nvSpPr>
        <p:spPr bwMode="auto">
          <a:xfrm flipH="1">
            <a:off x="7418615" y="2053772"/>
            <a:ext cx="165099" cy="584199"/>
          </a:xfrm>
          <a:prstGeom prst="line">
            <a:avLst/>
          </a:prstGeom>
          <a:noFill/>
          <a:ln w="28575">
            <a:solidFill>
              <a:schemeClr val="tx1"/>
            </a:solidFill>
            <a:round/>
            <a:headEnd type="none" w="med" len="med"/>
            <a:tailEnd type="arrow" w="med" len="med"/>
          </a:ln>
          <a:effectLst/>
        </p:spPr>
        <p:txBody>
          <a:bodyPr wrap="none" anchor="ctr"/>
          <a:lstStyle/>
          <a:p>
            <a:endParaRPr lang="en-US"/>
          </a:p>
        </p:txBody>
      </p:sp>
      <p:sp>
        <p:nvSpPr>
          <p:cNvPr id="30" name="Rectangle 29"/>
          <p:cNvSpPr/>
          <p:nvPr/>
        </p:nvSpPr>
        <p:spPr>
          <a:xfrm>
            <a:off x="6650264" y="1664835"/>
            <a:ext cx="1860550" cy="400110"/>
          </a:xfrm>
          <a:prstGeom prst="rect">
            <a:avLst/>
          </a:prstGeom>
        </p:spPr>
        <p:txBody>
          <a:bodyPr wrap="square">
            <a:spAutoFit/>
          </a:bodyPr>
          <a:lstStyle/>
          <a:p>
            <a:pPr algn="ctr"/>
            <a:r>
              <a:rPr lang="en-US" sz="2000" dirty="0" smtClean="0"/>
              <a:t>Detector Bins</a:t>
            </a:r>
            <a:endParaRPr lang="en-US" sz="2000" dirty="0"/>
          </a:p>
        </p:txBody>
      </p:sp>
      <p:sp>
        <p:nvSpPr>
          <p:cNvPr id="31" name="Rectangle 30"/>
          <p:cNvSpPr/>
          <p:nvPr/>
        </p:nvSpPr>
        <p:spPr>
          <a:xfrm>
            <a:off x="4838855" y="3872984"/>
            <a:ext cx="3606501" cy="646331"/>
          </a:xfrm>
          <a:prstGeom prst="rect">
            <a:avLst/>
          </a:prstGeom>
        </p:spPr>
        <p:txBody>
          <a:bodyPr wrap="none">
            <a:spAutoFit/>
          </a:bodyPr>
          <a:lstStyle/>
          <a:p>
            <a:pPr algn="ctr"/>
            <a:r>
              <a:rPr lang="en-US" dirty="0" smtClean="0"/>
              <a:t>1 ns wide bin = 1 ns resolution</a:t>
            </a:r>
          </a:p>
          <a:p>
            <a:pPr algn="ctr"/>
            <a:r>
              <a:rPr lang="en-US" dirty="0" smtClean="0"/>
              <a:t>50 minutes to acquire 10,000 counts</a:t>
            </a:r>
            <a:endParaRPr lang="en-US" dirty="0"/>
          </a:p>
        </p:txBody>
      </p:sp>
      <p:grpSp>
        <p:nvGrpSpPr>
          <p:cNvPr id="33" name="Group 32"/>
          <p:cNvGrpSpPr/>
          <p:nvPr/>
        </p:nvGrpSpPr>
        <p:grpSpPr>
          <a:xfrm>
            <a:off x="6355004" y="2688376"/>
            <a:ext cx="293461" cy="305180"/>
            <a:chOff x="6059714" y="2421692"/>
            <a:chExt cx="1460500" cy="305180"/>
          </a:xfrm>
        </p:grpSpPr>
        <p:sp>
          <p:nvSpPr>
            <p:cNvPr id="34" name="Rectangle 33"/>
            <p:cNvSpPr/>
            <p:nvPr/>
          </p:nvSpPr>
          <p:spPr>
            <a:xfrm>
              <a:off x="6059714" y="2422072"/>
              <a:ext cx="292100" cy="304800"/>
            </a:xfrm>
            <a:prstGeom prst="rect">
              <a:avLst/>
            </a:prstGeom>
            <a:no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6351814" y="2422072"/>
              <a:ext cx="292100" cy="304800"/>
            </a:xfrm>
            <a:prstGeom prst="rect">
              <a:avLst/>
            </a:prstGeom>
            <a:no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643914" y="2422072"/>
              <a:ext cx="292100" cy="304800"/>
            </a:xfrm>
            <a:prstGeom prst="rect">
              <a:avLst/>
            </a:prstGeom>
            <a:no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936014" y="2422072"/>
              <a:ext cx="292100" cy="304800"/>
            </a:xfrm>
            <a:prstGeom prst="rect">
              <a:avLst/>
            </a:prstGeom>
            <a:no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7228115" y="2421692"/>
              <a:ext cx="292099" cy="304800"/>
            </a:xfrm>
            <a:prstGeom prst="rect">
              <a:avLst/>
            </a:prstGeom>
            <a:no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a:off x="6650294" y="2688360"/>
            <a:ext cx="293461" cy="305180"/>
            <a:chOff x="6059714" y="2421692"/>
            <a:chExt cx="1460500" cy="305180"/>
          </a:xfrm>
        </p:grpSpPr>
        <p:sp>
          <p:nvSpPr>
            <p:cNvPr id="40" name="Rectangle 39"/>
            <p:cNvSpPr/>
            <p:nvPr/>
          </p:nvSpPr>
          <p:spPr>
            <a:xfrm>
              <a:off x="6059714" y="2422072"/>
              <a:ext cx="292100" cy="304800"/>
            </a:xfrm>
            <a:prstGeom prst="rect">
              <a:avLst/>
            </a:prstGeom>
            <a:no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6351814" y="2422072"/>
              <a:ext cx="292100" cy="304800"/>
            </a:xfrm>
            <a:prstGeom prst="rect">
              <a:avLst/>
            </a:prstGeom>
            <a:no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6643914" y="2422072"/>
              <a:ext cx="292100" cy="304800"/>
            </a:xfrm>
            <a:prstGeom prst="rect">
              <a:avLst/>
            </a:prstGeom>
            <a:no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936014" y="2422072"/>
              <a:ext cx="292100" cy="304800"/>
            </a:xfrm>
            <a:prstGeom prst="rect">
              <a:avLst/>
            </a:prstGeom>
            <a:no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7228115" y="2421692"/>
              <a:ext cx="292099" cy="304800"/>
            </a:xfrm>
            <a:prstGeom prst="rect">
              <a:avLst/>
            </a:prstGeom>
            <a:no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6945568" y="2687567"/>
            <a:ext cx="293461" cy="305180"/>
            <a:chOff x="6059714" y="2421692"/>
            <a:chExt cx="1460500" cy="305180"/>
          </a:xfrm>
        </p:grpSpPr>
        <p:sp>
          <p:nvSpPr>
            <p:cNvPr id="46" name="Rectangle 45"/>
            <p:cNvSpPr/>
            <p:nvPr/>
          </p:nvSpPr>
          <p:spPr>
            <a:xfrm>
              <a:off x="6059714" y="2422072"/>
              <a:ext cx="292100" cy="304800"/>
            </a:xfrm>
            <a:prstGeom prst="rect">
              <a:avLst/>
            </a:prstGeom>
            <a:no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6351814" y="2422072"/>
              <a:ext cx="292100" cy="304800"/>
            </a:xfrm>
            <a:prstGeom prst="rect">
              <a:avLst/>
            </a:prstGeom>
            <a:no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6643914" y="2422072"/>
              <a:ext cx="292100" cy="304800"/>
            </a:xfrm>
            <a:prstGeom prst="rect">
              <a:avLst/>
            </a:prstGeom>
            <a:no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936014" y="2422072"/>
              <a:ext cx="292100" cy="304800"/>
            </a:xfrm>
            <a:prstGeom prst="rect">
              <a:avLst/>
            </a:prstGeom>
            <a:no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7228115" y="2421692"/>
              <a:ext cx="292099" cy="304800"/>
            </a:xfrm>
            <a:prstGeom prst="rect">
              <a:avLst/>
            </a:prstGeom>
            <a:no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240842" y="2689154"/>
            <a:ext cx="293461" cy="305181"/>
            <a:chOff x="6059714" y="2421691"/>
            <a:chExt cx="1460500" cy="305181"/>
          </a:xfrm>
        </p:grpSpPr>
        <p:sp>
          <p:nvSpPr>
            <p:cNvPr id="52" name="Rectangle 51"/>
            <p:cNvSpPr/>
            <p:nvPr/>
          </p:nvSpPr>
          <p:spPr>
            <a:xfrm>
              <a:off x="6059714" y="2422072"/>
              <a:ext cx="292100" cy="304800"/>
            </a:xfrm>
            <a:prstGeom prst="rect">
              <a:avLst/>
            </a:prstGeom>
            <a:no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6351814" y="2422072"/>
              <a:ext cx="292100" cy="304800"/>
            </a:xfrm>
            <a:prstGeom prst="rect">
              <a:avLst/>
            </a:prstGeom>
            <a:no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6643914" y="2422072"/>
              <a:ext cx="292100" cy="304800"/>
            </a:xfrm>
            <a:prstGeom prst="rect">
              <a:avLst/>
            </a:prstGeom>
            <a:no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6936014" y="2422072"/>
              <a:ext cx="292100" cy="304800"/>
            </a:xfrm>
            <a:prstGeom prst="rect">
              <a:avLst/>
            </a:prstGeom>
            <a:no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7228115" y="2421691"/>
              <a:ext cx="292099" cy="304800"/>
            </a:xfrm>
            <a:prstGeom prst="rect">
              <a:avLst/>
            </a:prstGeom>
            <a:no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TextBox 56"/>
          <p:cNvSpPr txBox="1"/>
          <p:nvPr/>
        </p:nvSpPr>
        <p:spPr>
          <a:xfrm>
            <a:off x="1304370" y="5089532"/>
            <a:ext cx="2200830" cy="400110"/>
          </a:xfrm>
          <a:prstGeom prst="rect">
            <a:avLst/>
          </a:prstGeom>
          <a:noFill/>
        </p:spPr>
        <p:txBody>
          <a:bodyPr wrap="square" rtlCol="0">
            <a:spAutoFit/>
          </a:bodyPr>
          <a:lstStyle/>
          <a:p>
            <a:pPr algn="r"/>
            <a:r>
              <a:rPr lang="en-US" altLang="zh-CN" sz="2000" dirty="0" smtClean="0">
                <a:sym typeface="Symbol" pitchFamily="18" charset="2"/>
              </a:rPr>
              <a:t>Resolution</a:t>
            </a:r>
            <a:endParaRPr lang="en-US" sz="2000" baseline="-25000" dirty="0">
              <a:solidFill>
                <a:prstClr val="black"/>
              </a:solidFill>
              <a:cs typeface="Times New Roman" pitchFamily="18" charset="0"/>
            </a:endParaRPr>
          </a:p>
        </p:txBody>
      </p:sp>
      <p:sp>
        <p:nvSpPr>
          <p:cNvPr id="58" name="Down Arrow 57"/>
          <p:cNvSpPr/>
          <p:nvPr/>
        </p:nvSpPr>
        <p:spPr>
          <a:xfrm rot="10800000">
            <a:off x="3608539" y="5129474"/>
            <a:ext cx="313577" cy="392432"/>
          </a:xfrm>
          <a:prstGeom prst="downArrow">
            <a:avLst>
              <a:gd name="adj1" fmla="val 50000"/>
              <a:gd name="adj2" fmla="val 35106"/>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60" name="Down Arrow 59"/>
          <p:cNvSpPr/>
          <p:nvPr/>
        </p:nvSpPr>
        <p:spPr>
          <a:xfrm rot="10800000">
            <a:off x="6575782" y="5120956"/>
            <a:ext cx="313577" cy="392432"/>
          </a:xfrm>
          <a:prstGeom prst="downArrow">
            <a:avLst>
              <a:gd name="adj1" fmla="val 50000"/>
              <a:gd name="adj2" fmla="val 35106"/>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66" name="TextBox 65"/>
          <p:cNvSpPr txBox="1"/>
          <p:nvPr/>
        </p:nvSpPr>
        <p:spPr>
          <a:xfrm>
            <a:off x="4610100" y="5932488"/>
            <a:ext cx="1943100" cy="400110"/>
          </a:xfrm>
          <a:prstGeom prst="rect">
            <a:avLst/>
          </a:prstGeom>
          <a:noFill/>
        </p:spPr>
        <p:txBody>
          <a:bodyPr wrap="square" rtlCol="0">
            <a:spAutoFit/>
          </a:bodyPr>
          <a:lstStyle/>
          <a:p>
            <a:pPr algn="r"/>
            <a:r>
              <a:rPr lang="en-US" altLang="zh-CN" sz="2000" dirty="0" smtClean="0">
                <a:sym typeface="Symbol" pitchFamily="18" charset="2"/>
              </a:rPr>
              <a:t>Acquisition Time</a:t>
            </a:r>
            <a:endParaRPr lang="en-US" sz="2000" baseline="-25000" dirty="0">
              <a:solidFill>
                <a:prstClr val="black"/>
              </a:solidFill>
              <a:cs typeface="Times New Roman" pitchFamily="18" charset="0"/>
            </a:endParaRPr>
          </a:p>
        </p:txBody>
      </p:sp>
      <p:sp>
        <p:nvSpPr>
          <p:cNvPr id="67" name="TextBox 66"/>
          <p:cNvSpPr txBox="1"/>
          <p:nvPr/>
        </p:nvSpPr>
        <p:spPr>
          <a:xfrm>
            <a:off x="1304370" y="5942013"/>
            <a:ext cx="2200830" cy="400110"/>
          </a:xfrm>
          <a:prstGeom prst="rect">
            <a:avLst/>
          </a:prstGeom>
          <a:noFill/>
        </p:spPr>
        <p:txBody>
          <a:bodyPr wrap="square" rtlCol="0">
            <a:spAutoFit/>
          </a:bodyPr>
          <a:lstStyle/>
          <a:p>
            <a:pPr algn="r"/>
            <a:r>
              <a:rPr lang="en-US" altLang="zh-CN" sz="2000" dirty="0" smtClean="0">
                <a:sym typeface="Symbol" pitchFamily="18" charset="2"/>
              </a:rPr>
              <a:t>Resolution</a:t>
            </a:r>
            <a:endParaRPr lang="en-US" sz="2000" baseline="-25000" dirty="0">
              <a:solidFill>
                <a:prstClr val="black"/>
              </a:solidFill>
              <a:cs typeface="Times New Roman" pitchFamily="18" charset="0"/>
            </a:endParaRPr>
          </a:p>
        </p:txBody>
      </p:sp>
      <p:sp>
        <p:nvSpPr>
          <p:cNvPr id="68" name="Down Arrow 67"/>
          <p:cNvSpPr/>
          <p:nvPr/>
        </p:nvSpPr>
        <p:spPr>
          <a:xfrm>
            <a:off x="3608539" y="5981955"/>
            <a:ext cx="313577" cy="392432"/>
          </a:xfrm>
          <a:prstGeom prst="downArrow">
            <a:avLst>
              <a:gd name="adj1" fmla="val 50000"/>
              <a:gd name="adj2" fmla="val 35106"/>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69" name="Down Arrow 68"/>
          <p:cNvSpPr/>
          <p:nvPr/>
        </p:nvSpPr>
        <p:spPr>
          <a:xfrm>
            <a:off x="6575782" y="5973437"/>
            <a:ext cx="313577" cy="392432"/>
          </a:xfrm>
          <a:prstGeom prst="downArrow">
            <a:avLst>
              <a:gd name="adj1" fmla="val 50000"/>
              <a:gd name="adj2" fmla="val 35106"/>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22" grpId="0" animBg="1"/>
      <p:bldP spid="23" grpId="0"/>
      <p:bldP spid="29" grpId="0" animBg="1"/>
      <p:bldP spid="30" grpId="0"/>
      <p:bldP spid="31" grpId="0"/>
      <p:bldP spid="57" grpId="0"/>
      <p:bldP spid="58" grpId="0" animBg="1"/>
      <p:bldP spid="60" grpId="0" animBg="1"/>
      <p:bldP spid="66" grpId="0"/>
      <p:bldP spid="67" grpId="0"/>
      <p:bldP spid="68" grpId="0" animBg="1"/>
      <p:bldP spid="69"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cstate="print"/>
          <a:srcRect/>
          <a:stretch>
            <a:fillRect/>
          </a:stretch>
        </p:blipFill>
        <p:spPr bwMode="auto">
          <a:xfrm>
            <a:off x="1347162" y="3339875"/>
            <a:ext cx="2170206" cy="1480910"/>
          </a:xfrm>
          <a:prstGeom prst="rect">
            <a:avLst/>
          </a:prstGeom>
          <a:noFill/>
          <a:ln w="9525">
            <a:noFill/>
            <a:miter lim="800000"/>
            <a:headEnd/>
            <a:tailEnd/>
          </a:ln>
        </p:spPr>
      </p:pic>
      <p:pic>
        <p:nvPicPr>
          <p:cNvPr id="7" name="Picture 3"/>
          <p:cNvPicPr>
            <a:picLocks noChangeAspect="1" noChangeArrowheads="1"/>
          </p:cNvPicPr>
          <p:nvPr/>
        </p:nvPicPr>
        <p:blipFill>
          <a:blip r:embed="rId4" cstate="print"/>
          <a:srcRect/>
          <a:stretch>
            <a:fillRect/>
          </a:stretch>
        </p:blipFill>
        <p:spPr bwMode="auto">
          <a:xfrm>
            <a:off x="1109324" y="3171372"/>
            <a:ext cx="1283830" cy="323849"/>
          </a:xfrm>
          <a:prstGeom prst="rect">
            <a:avLst/>
          </a:prstGeom>
          <a:noFill/>
          <a:ln w="9525">
            <a:noFill/>
            <a:miter lim="800000"/>
            <a:headEnd/>
            <a:tailEnd/>
          </a:ln>
        </p:spPr>
      </p:pic>
      <p:sp>
        <p:nvSpPr>
          <p:cNvPr id="9" name="Rectangle 8"/>
          <p:cNvSpPr/>
          <p:nvPr/>
        </p:nvSpPr>
        <p:spPr>
          <a:xfrm>
            <a:off x="1167093" y="4998585"/>
            <a:ext cx="832212" cy="461665"/>
          </a:xfrm>
          <a:prstGeom prst="rect">
            <a:avLst/>
          </a:prstGeom>
        </p:spPr>
        <p:txBody>
          <a:bodyPr wrap="square">
            <a:spAutoFit/>
          </a:bodyPr>
          <a:lstStyle/>
          <a:p>
            <a:pPr algn="ctr"/>
            <a:r>
              <a:rPr lang="en-US" sz="2400" dirty="0" smtClean="0"/>
              <a:t>Time</a:t>
            </a:r>
            <a:endParaRPr lang="en-US" sz="2400" dirty="0"/>
          </a:p>
        </p:txBody>
      </p:sp>
      <p:sp>
        <p:nvSpPr>
          <p:cNvPr id="17" name="Rectangle 16"/>
          <p:cNvSpPr>
            <a:spLocks noChangeArrowheads="1"/>
          </p:cNvSpPr>
          <p:nvPr/>
        </p:nvSpPr>
        <p:spPr bwMode="auto">
          <a:xfrm>
            <a:off x="438150" y="3175"/>
            <a:ext cx="8229600" cy="914400"/>
          </a:xfrm>
          <a:prstGeom prst="rect">
            <a:avLst/>
          </a:prstGeom>
          <a:noFill/>
          <a:ln w="9525">
            <a:noFill/>
            <a:miter lim="800000"/>
            <a:headEnd/>
            <a:tailEnd/>
          </a:ln>
        </p:spPr>
        <p:txBody>
          <a:bodyPr anchor="ctr"/>
          <a:lstStyle/>
          <a:p>
            <a:pPr algn="ctr"/>
            <a:r>
              <a:rPr lang="en-US" sz="3200" b="1" u="sng" dirty="0" smtClean="0">
                <a:solidFill>
                  <a:schemeClr val="tx2"/>
                </a:solidFill>
              </a:rPr>
              <a:t>Repetition Rate to High</a:t>
            </a:r>
            <a:endParaRPr lang="en-US" sz="3200" b="1" u="sng" dirty="0">
              <a:solidFill>
                <a:schemeClr val="tx2"/>
              </a:solidFill>
            </a:endParaRPr>
          </a:p>
        </p:txBody>
      </p:sp>
      <p:pic>
        <p:nvPicPr>
          <p:cNvPr id="18" name="Picture 2"/>
          <p:cNvPicPr>
            <a:picLocks noChangeAspect="1" noChangeArrowheads="1"/>
          </p:cNvPicPr>
          <p:nvPr/>
        </p:nvPicPr>
        <p:blipFill>
          <a:blip r:embed="rId3" cstate="print"/>
          <a:srcRect/>
          <a:stretch>
            <a:fillRect/>
          </a:stretch>
        </p:blipFill>
        <p:spPr bwMode="auto">
          <a:xfrm>
            <a:off x="3433137" y="3339875"/>
            <a:ext cx="2170206" cy="1480910"/>
          </a:xfrm>
          <a:prstGeom prst="rect">
            <a:avLst/>
          </a:prstGeom>
          <a:noFill/>
          <a:ln w="9525">
            <a:noFill/>
            <a:miter lim="800000"/>
            <a:headEnd/>
            <a:tailEnd/>
          </a:ln>
        </p:spPr>
      </p:pic>
      <p:pic>
        <p:nvPicPr>
          <p:cNvPr id="19" name="Picture 2"/>
          <p:cNvPicPr>
            <a:picLocks noChangeAspect="1" noChangeArrowheads="1"/>
          </p:cNvPicPr>
          <p:nvPr/>
        </p:nvPicPr>
        <p:blipFill>
          <a:blip r:embed="rId3" cstate="print"/>
          <a:srcRect/>
          <a:stretch>
            <a:fillRect/>
          </a:stretch>
        </p:blipFill>
        <p:spPr bwMode="auto">
          <a:xfrm>
            <a:off x="5601662" y="3339875"/>
            <a:ext cx="2170206" cy="1480910"/>
          </a:xfrm>
          <a:prstGeom prst="rect">
            <a:avLst/>
          </a:prstGeom>
          <a:noFill/>
          <a:ln w="9525">
            <a:noFill/>
            <a:miter lim="800000"/>
            <a:headEnd/>
            <a:tailEnd/>
          </a:ln>
        </p:spPr>
      </p:pic>
      <p:pic>
        <p:nvPicPr>
          <p:cNvPr id="190466" name="Picture 2"/>
          <p:cNvPicPr>
            <a:picLocks noChangeAspect="1" noChangeArrowheads="1"/>
          </p:cNvPicPr>
          <p:nvPr/>
        </p:nvPicPr>
        <p:blipFill>
          <a:blip r:embed="rId5" cstate="print"/>
          <a:srcRect/>
          <a:stretch>
            <a:fillRect/>
          </a:stretch>
        </p:blipFill>
        <p:spPr bwMode="auto">
          <a:xfrm>
            <a:off x="4714875" y="3860801"/>
            <a:ext cx="438150" cy="1209675"/>
          </a:xfrm>
          <a:prstGeom prst="rect">
            <a:avLst/>
          </a:prstGeom>
          <a:noFill/>
          <a:ln w="9525">
            <a:noFill/>
            <a:miter lim="800000"/>
            <a:headEnd/>
            <a:tailEnd/>
          </a:ln>
        </p:spPr>
      </p:pic>
      <p:cxnSp>
        <p:nvCxnSpPr>
          <p:cNvPr id="20" name="Straight Connector 19"/>
          <p:cNvCxnSpPr/>
          <p:nvPr/>
        </p:nvCxnSpPr>
        <p:spPr>
          <a:xfrm>
            <a:off x="2070100" y="2643188"/>
            <a:ext cx="685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095500" y="1550988"/>
            <a:ext cx="685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22" name="Object 6"/>
          <p:cNvGraphicFramePr>
            <a:graphicFrameLocks noChangeAspect="1"/>
          </p:cNvGraphicFramePr>
          <p:nvPr/>
        </p:nvGraphicFramePr>
        <p:xfrm>
          <a:off x="2209800" y="2252663"/>
          <a:ext cx="187325" cy="679450"/>
        </p:xfrm>
        <a:graphic>
          <a:graphicData uri="http://schemas.openxmlformats.org/presentationml/2006/ole">
            <p:oleObj spid="_x0000_s190515" name="CS ChemDraw Drawing" r:id="rId6" imgW="91035" imgH="328860" progId="ChemDraw.Document.6.0">
              <p:embed/>
            </p:oleObj>
          </a:graphicData>
        </a:graphic>
      </p:graphicFrame>
      <p:graphicFrame>
        <p:nvGraphicFramePr>
          <p:cNvPr id="23" name="Object 7"/>
          <p:cNvGraphicFramePr>
            <a:graphicFrameLocks noChangeAspect="1"/>
          </p:cNvGraphicFramePr>
          <p:nvPr/>
        </p:nvGraphicFramePr>
        <p:xfrm>
          <a:off x="2381250" y="1268413"/>
          <a:ext cx="163513" cy="666750"/>
        </p:xfrm>
        <a:graphic>
          <a:graphicData uri="http://schemas.openxmlformats.org/presentationml/2006/ole">
            <p:oleObj spid="_x0000_s190516" name="CS ChemDraw Drawing" r:id="rId7" imgW="80229" imgH="328590" progId="ChemDraw.Document.6.0">
              <p:embed/>
            </p:oleObj>
          </a:graphicData>
        </a:graphic>
      </p:graphicFrame>
      <p:cxnSp>
        <p:nvCxnSpPr>
          <p:cNvPr id="24" name="Straight Arrow Connector 23"/>
          <p:cNvCxnSpPr/>
          <p:nvPr/>
        </p:nvCxnSpPr>
        <p:spPr>
          <a:xfrm>
            <a:off x="5067300" y="1574369"/>
            <a:ext cx="0" cy="106881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762000" y="2639579"/>
            <a:ext cx="685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787400" y="1547379"/>
            <a:ext cx="685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28" name="Object 4"/>
          <p:cNvGraphicFramePr>
            <a:graphicFrameLocks noChangeAspect="1"/>
          </p:cNvGraphicFramePr>
          <p:nvPr/>
        </p:nvGraphicFramePr>
        <p:xfrm>
          <a:off x="927101" y="2202545"/>
          <a:ext cx="187325" cy="679923"/>
        </p:xfrm>
        <a:graphic>
          <a:graphicData uri="http://schemas.openxmlformats.org/presentationml/2006/ole">
            <p:oleObj spid="_x0000_s190517" name="CS ChemDraw Drawing" r:id="rId8" imgW="91035" imgH="328860" progId="ChemDraw.Document.6.0">
              <p:embed/>
            </p:oleObj>
          </a:graphicData>
        </a:graphic>
      </p:graphicFrame>
      <p:graphicFrame>
        <p:nvGraphicFramePr>
          <p:cNvPr id="29" name="Object 5"/>
          <p:cNvGraphicFramePr>
            <a:graphicFrameLocks noChangeAspect="1"/>
          </p:cNvGraphicFramePr>
          <p:nvPr/>
        </p:nvGraphicFramePr>
        <p:xfrm>
          <a:off x="1072467" y="2345023"/>
          <a:ext cx="164198" cy="666046"/>
        </p:xfrm>
        <a:graphic>
          <a:graphicData uri="http://schemas.openxmlformats.org/presentationml/2006/ole">
            <p:oleObj spid="_x0000_s190518" name="CS ChemDraw Drawing" r:id="rId9" imgW="80229" imgH="328590" progId="ChemDraw.Document.6.0">
              <p:embed/>
            </p:oleObj>
          </a:graphicData>
        </a:graphic>
      </p:graphicFrame>
      <p:sp>
        <p:nvSpPr>
          <p:cNvPr id="31" name="TextBox 30"/>
          <p:cNvSpPr txBox="1"/>
          <p:nvPr/>
        </p:nvSpPr>
        <p:spPr>
          <a:xfrm>
            <a:off x="1524000" y="1697849"/>
            <a:ext cx="467590" cy="400110"/>
          </a:xfrm>
          <a:prstGeom prst="rect">
            <a:avLst/>
          </a:prstGeom>
          <a:noFill/>
        </p:spPr>
        <p:txBody>
          <a:bodyPr wrap="square" rtlCol="0">
            <a:spAutoFit/>
          </a:bodyPr>
          <a:lstStyle/>
          <a:p>
            <a:pPr algn="ctr"/>
            <a:r>
              <a:rPr lang="en-US" sz="2000" dirty="0" err="1" smtClean="0">
                <a:solidFill>
                  <a:srgbClr val="0000FF"/>
                </a:solidFill>
              </a:rPr>
              <a:t>h</a:t>
            </a:r>
            <a:r>
              <a:rPr lang="en-US" sz="2000" dirty="0" err="1" smtClean="0">
                <a:solidFill>
                  <a:srgbClr val="0000FF"/>
                </a:solidFill>
                <a:latin typeface="Symbol" pitchFamily="18" charset="2"/>
              </a:rPr>
              <a:t>n</a:t>
            </a:r>
            <a:endParaRPr lang="en-US" sz="2000" dirty="0">
              <a:solidFill>
                <a:srgbClr val="0000FF"/>
              </a:solidFill>
              <a:latin typeface="Symbol" pitchFamily="18" charset="2"/>
            </a:endParaRPr>
          </a:p>
        </p:txBody>
      </p:sp>
      <p:cxnSp>
        <p:nvCxnSpPr>
          <p:cNvPr id="32" name="Straight Arrow Connector 31"/>
          <p:cNvCxnSpPr/>
          <p:nvPr/>
        </p:nvCxnSpPr>
        <p:spPr>
          <a:xfrm>
            <a:off x="1467831" y="2118881"/>
            <a:ext cx="627669" cy="0"/>
          </a:xfrm>
          <a:prstGeom prst="straightConnector1">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4552950" y="2643188"/>
            <a:ext cx="685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4578350" y="1550988"/>
            <a:ext cx="685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36" name="Object 6"/>
          <p:cNvGraphicFramePr>
            <a:graphicFrameLocks noChangeAspect="1"/>
          </p:cNvGraphicFramePr>
          <p:nvPr/>
        </p:nvGraphicFramePr>
        <p:xfrm>
          <a:off x="4692650" y="2252663"/>
          <a:ext cx="187325" cy="679450"/>
        </p:xfrm>
        <a:graphic>
          <a:graphicData uri="http://schemas.openxmlformats.org/presentationml/2006/ole">
            <p:oleObj spid="_x0000_s190519" name="CS ChemDraw Drawing" r:id="rId10" imgW="91035" imgH="328860" progId="ChemDraw.Document.6.0">
              <p:embed/>
            </p:oleObj>
          </a:graphicData>
        </a:graphic>
      </p:graphicFrame>
      <p:graphicFrame>
        <p:nvGraphicFramePr>
          <p:cNvPr id="37" name="Object 7"/>
          <p:cNvGraphicFramePr>
            <a:graphicFrameLocks noChangeAspect="1"/>
          </p:cNvGraphicFramePr>
          <p:nvPr/>
        </p:nvGraphicFramePr>
        <p:xfrm>
          <a:off x="4883150" y="1279525"/>
          <a:ext cx="163513" cy="666750"/>
        </p:xfrm>
        <a:graphic>
          <a:graphicData uri="http://schemas.openxmlformats.org/presentationml/2006/ole">
            <p:oleObj spid="_x0000_s190520" name="CS ChemDraw Drawing" r:id="rId11" imgW="80229" imgH="328590" progId="ChemDraw.Document.6.0">
              <p:embed/>
            </p:oleObj>
          </a:graphicData>
        </a:graphic>
      </p:graphicFrame>
      <p:sp>
        <p:nvSpPr>
          <p:cNvPr id="42" name="Freeform 97"/>
          <p:cNvSpPr>
            <a:spLocks noChangeAspect="1"/>
          </p:cNvSpPr>
          <p:nvPr/>
        </p:nvSpPr>
        <p:spPr bwMode="auto">
          <a:xfrm rot="19974480" flipH="1">
            <a:off x="5128393" y="1933062"/>
            <a:ext cx="731267" cy="137721"/>
          </a:xfrm>
          <a:custGeom>
            <a:avLst/>
            <a:gdLst>
              <a:gd name="T0" fmla="*/ 0 w 389"/>
              <a:gd name="T1" fmla="*/ 2147483647 h 177"/>
              <a:gd name="T2" fmla="*/ 2147483647 w 389"/>
              <a:gd name="T3" fmla="*/ 2147483647 h 177"/>
              <a:gd name="T4" fmla="*/ 2147483647 w 389"/>
              <a:gd name="T5" fmla="*/ 2147483647 h 177"/>
              <a:gd name="T6" fmla="*/ 2147483647 w 389"/>
              <a:gd name="T7" fmla="*/ 2147483647 h 177"/>
              <a:gd name="T8" fmla="*/ 2147483647 w 389"/>
              <a:gd name="T9" fmla="*/ 2147483647 h 177"/>
              <a:gd name="T10" fmla="*/ 2147483647 w 389"/>
              <a:gd name="T11" fmla="*/ 2147483647 h 177"/>
              <a:gd name="T12" fmla="*/ 2147483647 w 389"/>
              <a:gd name="T13" fmla="*/ 2147483647 h 177"/>
              <a:gd name="T14" fmla="*/ 2147483647 w 389"/>
              <a:gd name="T15" fmla="*/ 2147483647 h 177"/>
              <a:gd name="T16" fmla="*/ 2147483647 w 389"/>
              <a:gd name="T17" fmla="*/ 2147483647 h 1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9"/>
              <a:gd name="T28" fmla="*/ 0 h 177"/>
              <a:gd name="T29" fmla="*/ 389 w 389"/>
              <a:gd name="T30" fmla="*/ 177 h 1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9" h="177">
                <a:moveTo>
                  <a:pt x="0" y="3"/>
                </a:moveTo>
                <a:cubicBezTo>
                  <a:pt x="0" y="3"/>
                  <a:pt x="77" y="31"/>
                  <a:pt x="97" y="41"/>
                </a:cubicBezTo>
                <a:cubicBezTo>
                  <a:pt x="117" y="51"/>
                  <a:pt x="109" y="45"/>
                  <a:pt x="118" y="63"/>
                </a:cubicBezTo>
                <a:cubicBezTo>
                  <a:pt x="127" y="81"/>
                  <a:pt x="136" y="159"/>
                  <a:pt x="149" y="149"/>
                </a:cubicBezTo>
                <a:cubicBezTo>
                  <a:pt x="162" y="139"/>
                  <a:pt x="182" y="0"/>
                  <a:pt x="197" y="5"/>
                </a:cubicBezTo>
                <a:cubicBezTo>
                  <a:pt x="212" y="10"/>
                  <a:pt x="221" y="177"/>
                  <a:pt x="237" y="177"/>
                </a:cubicBezTo>
                <a:cubicBezTo>
                  <a:pt x="253" y="177"/>
                  <a:pt x="276" y="10"/>
                  <a:pt x="293" y="5"/>
                </a:cubicBezTo>
                <a:cubicBezTo>
                  <a:pt x="310" y="0"/>
                  <a:pt x="325" y="141"/>
                  <a:pt x="341" y="149"/>
                </a:cubicBezTo>
                <a:cubicBezTo>
                  <a:pt x="357" y="157"/>
                  <a:pt x="373" y="105"/>
                  <a:pt x="389" y="53"/>
                </a:cubicBezTo>
              </a:path>
            </a:pathLst>
          </a:custGeom>
          <a:noFill/>
          <a:ln w="38100">
            <a:solidFill>
              <a:srgbClr val="FF0000">
                <a:alpha val="40000"/>
              </a:srgbClr>
            </a:solidFill>
            <a:round/>
            <a:headEnd type="triangle" w="med" len="lg"/>
            <a:tailEnd/>
          </a:ln>
        </p:spPr>
        <p:txBody>
          <a:bodyPr/>
          <a:lstStyle/>
          <a:p>
            <a:endParaRPr lang="en-US" sz="2400">
              <a:solidFill>
                <a:prstClr val="black"/>
              </a:solidFill>
            </a:endParaRPr>
          </a:p>
        </p:txBody>
      </p:sp>
      <p:sp>
        <p:nvSpPr>
          <p:cNvPr id="43" name="TextBox 42"/>
          <p:cNvSpPr txBox="1"/>
          <p:nvPr/>
        </p:nvSpPr>
        <p:spPr>
          <a:xfrm>
            <a:off x="5200651" y="1505760"/>
            <a:ext cx="467590" cy="400110"/>
          </a:xfrm>
          <a:prstGeom prst="rect">
            <a:avLst/>
          </a:prstGeom>
          <a:noFill/>
        </p:spPr>
        <p:txBody>
          <a:bodyPr wrap="square" rtlCol="0">
            <a:spAutoFit/>
          </a:bodyPr>
          <a:lstStyle/>
          <a:p>
            <a:pPr algn="ctr"/>
            <a:r>
              <a:rPr lang="en-US" sz="2000" dirty="0" err="1" smtClean="0">
                <a:solidFill>
                  <a:srgbClr val="FF0000"/>
                </a:solidFill>
              </a:rPr>
              <a:t>h</a:t>
            </a:r>
            <a:r>
              <a:rPr lang="en-US" sz="2000" dirty="0" err="1" smtClean="0">
                <a:solidFill>
                  <a:srgbClr val="FF0000"/>
                </a:solidFill>
                <a:latin typeface="Symbol" pitchFamily="18" charset="2"/>
              </a:rPr>
              <a:t>n</a:t>
            </a:r>
            <a:endParaRPr lang="en-US" sz="2000" dirty="0">
              <a:solidFill>
                <a:srgbClr val="FF0000"/>
              </a:solidFill>
              <a:latin typeface="Symbol" pitchFamily="18" charset="2"/>
            </a:endParaRPr>
          </a:p>
        </p:txBody>
      </p:sp>
      <p:pic>
        <p:nvPicPr>
          <p:cNvPr id="190475" name="Picture 11"/>
          <p:cNvPicPr>
            <a:picLocks noChangeAspect="1" noChangeArrowheads="1"/>
          </p:cNvPicPr>
          <p:nvPr/>
        </p:nvPicPr>
        <p:blipFill>
          <a:blip r:embed="rId12" cstate="print"/>
          <a:srcRect/>
          <a:stretch>
            <a:fillRect/>
          </a:stretch>
        </p:blipFill>
        <p:spPr bwMode="auto">
          <a:xfrm>
            <a:off x="3733800" y="4700588"/>
            <a:ext cx="1322388" cy="1265307"/>
          </a:xfrm>
          <a:prstGeom prst="rect">
            <a:avLst/>
          </a:prstGeom>
          <a:noFill/>
          <a:ln w="9525">
            <a:noFill/>
            <a:miter lim="800000"/>
            <a:headEnd/>
            <a:tailEnd/>
          </a:ln>
        </p:spPr>
      </p:pic>
      <p:sp>
        <p:nvSpPr>
          <p:cNvPr id="8" name="Line 4"/>
          <p:cNvSpPr>
            <a:spLocks noChangeShapeType="1"/>
          </p:cNvSpPr>
          <p:nvPr/>
        </p:nvSpPr>
        <p:spPr bwMode="auto">
          <a:xfrm flipV="1">
            <a:off x="1224189" y="4985885"/>
            <a:ext cx="6700611" cy="0"/>
          </a:xfrm>
          <a:prstGeom prst="line">
            <a:avLst/>
          </a:prstGeom>
          <a:noFill/>
          <a:ln w="28575">
            <a:solidFill>
              <a:schemeClr val="tx1"/>
            </a:solidFill>
            <a:round/>
            <a:headEnd type="none" w="med" len="med"/>
            <a:tailEnd type="arrow" w="med" len="med"/>
          </a:ln>
          <a:effectLst/>
        </p:spPr>
        <p:txBody>
          <a:bodyPr wrap="none" anchor="ctr"/>
          <a:lstStyle/>
          <a:p>
            <a:endParaRPr lang="en-US"/>
          </a:p>
        </p:txBody>
      </p:sp>
      <p:cxnSp>
        <p:nvCxnSpPr>
          <p:cNvPr id="49" name="Straight Connector 48"/>
          <p:cNvCxnSpPr/>
          <p:nvPr/>
        </p:nvCxnSpPr>
        <p:spPr>
          <a:xfrm flipV="1">
            <a:off x="3822700" y="3657600"/>
            <a:ext cx="0" cy="1346200"/>
          </a:xfrm>
          <a:prstGeom prst="line">
            <a:avLst/>
          </a:prstGeom>
          <a:ln w="12700">
            <a:solidFill>
              <a:srgbClr val="0000FF"/>
            </a:solidFill>
            <a:prstDash val="sysDash"/>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1752600" y="4356100"/>
            <a:ext cx="3124200" cy="0"/>
          </a:xfrm>
          <a:prstGeom prst="straightConnector1">
            <a:avLst/>
          </a:pr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1982003" y="3739634"/>
            <a:ext cx="1637497" cy="646331"/>
          </a:xfrm>
          <a:prstGeom prst="rect">
            <a:avLst/>
          </a:prstGeom>
        </p:spPr>
        <p:txBody>
          <a:bodyPr wrap="square">
            <a:spAutoFit/>
          </a:bodyPr>
          <a:lstStyle/>
          <a:p>
            <a:pPr algn="ctr"/>
            <a:r>
              <a:rPr lang="en-US" dirty="0" smtClean="0"/>
              <a:t>Real </a:t>
            </a:r>
          </a:p>
          <a:p>
            <a:pPr algn="ctr"/>
            <a:r>
              <a:rPr lang="en-US" dirty="0" smtClean="0"/>
              <a:t>start-stop-time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42" grpId="0" animBg="1"/>
      <p:bldP spid="43" grpId="0"/>
      <p:bldP spid="53"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1490" name="Picture 2"/>
          <p:cNvPicPr>
            <a:picLocks noChangeAspect="1" noChangeArrowheads="1"/>
          </p:cNvPicPr>
          <p:nvPr/>
        </p:nvPicPr>
        <p:blipFill>
          <a:blip r:embed="rId2" cstate="print"/>
          <a:srcRect/>
          <a:stretch>
            <a:fillRect/>
          </a:stretch>
        </p:blipFill>
        <p:spPr bwMode="auto">
          <a:xfrm>
            <a:off x="0" y="3449638"/>
            <a:ext cx="4227072" cy="2620961"/>
          </a:xfrm>
          <a:prstGeom prst="rect">
            <a:avLst/>
          </a:prstGeom>
          <a:noFill/>
          <a:ln w="9525">
            <a:noFill/>
            <a:miter lim="800000"/>
            <a:headEnd/>
            <a:tailEnd/>
          </a:ln>
        </p:spPr>
      </p:pic>
      <p:grpSp>
        <p:nvGrpSpPr>
          <p:cNvPr id="5" name="Group 4"/>
          <p:cNvGrpSpPr/>
          <p:nvPr/>
        </p:nvGrpSpPr>
        <p:grpSpPr>
          <a:xfrm>
            <a:off x="1349912" y="864599"/>
            <a:ext cx="6371391" cy="2718978"/>
            <a:chOff x="341973" y="999425"/>
            <a:chExt cx="8480337" cy="3618967"/>
          </a:xfrm>
        </p:grpSpPr>
        <p:grpSp>
          <p:nvGrpSpPr>
            <p:cNvPr id="9" name="Group 7"/>
            <p:cNvGrpSpPr>
              <a:grpSpLocks/>
            </p:cNvGrpSpPr>
            <p:nvPr/>
          </p:nvGrpSpPr>
          <p:grpSpPr bwMode="auto">
            <a:xfrm>
              <a:off x="341973" y="999425"/>
              <a:ext cx="8480337" cy="3618967"/>
              <a:chOff x="3919" y="947"/>
              <a:chExt cx="2273" cy="970"/>
            </a:xfrm>
          </p:grpSpPr>
          <p:sp>
            <p:nvSpPr>
              <p:cNvPr id="11" name="Line 8"/>
              <p:cNvSpPr>
                <a:spLocks noChangeShapeType="1"/>
              </p:cNvSpPr>
              <p:nvPr/>
            </p:nvSpPr>
            <p:spPr bwMode="auto">
              <a:xfrm>
                <a:off x="4105" y="981"/>
                <a:ext cx="0" cy="771"/>
              </a:xfrm>
              <a:prstGeom prst="line">
                <a:avLst/>
              </a:prstGeom>
              <a:noFill/>
              <a:ln w="38100">
                <a:solidFill>
                  <a:schemeClr val="tx1"/>
                </a:solidFill>
                <a:round/>
                <a:headEnd/>
                <a:tailEnd/>
              </a:ln>
              <a:effectLst/>
            </p:spPr>
            <p:txBody>
              <a:bodyPr/>
              <a:lstStyle/>
              <a:p>
                <a:endParaRPr lang="en-US" sz="2400"/>
              </a:p>
            </p:txBody>
          </p:sp>
          <p:sp>
            <p:nvSpPr>
              <p:cNvPr id="12" name="Line 9"/>
              <p:cNvSpPr>
                <a:spLocks noChangeShapeType="1"/>
              </p:cNvSpPr>
              <p:nvPr/>
            </p:nvSpPr>
            <p:spPr bwMode="auto">
              <a:xfrm>
                <a:off x="4105" y="1752"/>
                <a:ext cx="2087" cy="0"/>
              </a:xfrm>
              <a:prstGeom prst="line">
                <a:avLst/>
              </a:prstGeom>
              <a:noFill/>
              <a:ln w="38100">
                <a:solidFill>
                  <a:schemeClr val="tx1"/>
                </a:solidFill>
                <a:round/>
                <a:headEnd/>
                <a:tailEnd type="triangle" w="med" len="med"/>
              </a:ln>
              <a:effectLst/>
            </p:spPr>
            <p:txBody>
              <a:bodyPr/>
              <a:lstStyle/>
              <a:p>
                <a:endParaRPr lang="en-US" sz="2400"/>
              </a:p>
            </p:txBody>
          </p:sp>
          <p:sp>
            <p:nvSpPr>
              <p:cNvPr id="13" name="Text Box 10"/>
              <p:cNvSpPr txBox="1">
                <a:spLocks noChangeArrowheads="1"/>
              </p:cNvSpPr>
              <p:nvPr/>
            </p:nvSpPr>
            <p:spPr bwMode="auto">
              <a:xfrm rot="16200000">
                <a:off x="3575" y="1291"/>
                <a:ext cx="853" cy="165"/>
              </a:xfrm>
              <a:prstGeom prst="rect">
                <a:avLst/>
              </a:prstGeom>
              <a:noFill/>
              <a:ln w="9525">
                <a:noFill/>
                <a:miter lim="800000"/>
                <a:headEnd/>
                <a:tailEnd/>
              </a:ln>
              <a:effectLst/>
            </p:spPr>
            <p:txBody>
              <a:bodyPr wrap="square">
                <a:spAutoFit/>
              </a:bodyPr>
              <a:lstStyle/>
              <a:p>
                <a:pPr algn="ctr">
                  <a:spcBef>
                    <a:spcPct val="50000"/>
                  </a:spcBef>
                </a:pPr>
                <a:r>
                  <a:rPr lang="en-US" altLang="zh-CN" sz="2400" dirty="0" smtClean="0"/>
                  <a:t>Signal</a:t>
                </a:r>
                <a:endParaRPr lang="en-US" altLang="zh-CN" sz="2400" baseline="-25000" dirty="0"/>
              </a:p>
            </p:txBody>
          </p:sp>
          <p:sp>
            <p:nvSpPr>
              <p:cNvPr id="14" name="Text Box 11"/>
              <p:cNvSpPr txBox="1">
                <a:spLocks noChangeArrowheads="1"/>
              </p:cNvSpPr>
              <p:nvPr/>
            </p:nvSpPr>
            <p:spPr bwMode="auto">
              <a:xfrm>
                <a:off x="4496" y="1752"/>
                <a:ext cx="454" cy="165"/>
              </a:xfrm>
              <a:prstGeom prst="rect">
                <a:avLst/>
              </a:prstGeom>
              <a:noFill/>
              <a:ln w="9525">
                <a:noFill/>
                <a:miter lim="800000"/>
                <a:headEnd/>
                <a:tailEnd/>
              </a:ln>
              <a:effectLst/>
            </p:spPr>
            <p:txBody>
              <a:bodyPr>
                <a:spAutoFit/>
              </a:bodyPr>
              <a:lstStyle/>
              <a:p>
                <a:pPr>
                  <a:spcBef>
                    <a:spcPct val="50000"/>
                  </a:spcBef>
                </a:pPr>
                <a:r>
                  <a:rPr lang="en-US" altLang="zh-CN" sz="2400" dirty="0" smtClean="0"/>
                  <a:t>time</a:t>
                </a:r>
                <a:endParaRPr lang="en-US" altLang="zh-CN" sz="2400" dirty="0"/>
              </a:p>
            </p:txBody>
          </p:sp>
        </p:grpSp>
        <p:sp>
          <p:nvSpPr>
            <p:cNvPr id="7" name="Freeform 6"/>
            <p:cNvSpPr/>
            <p:nvPr/>
          </p:nvSpPr>
          <p:spPr>
            <a:xfrm>
              <a:off x="1262774" y="1292488"/>
              <a:ext cx="4122057" cy="2539284"/>
            </a:xfrm>
            <a:custGeom>
              <a:avLst/>
              <a:gdLst>
                <a:gd name="connsiteX0" fmla="*/ 0 w 4122057"/>
                <a:gd name="connsiteY0" fmla="*/ 2539284 h 2539284"/>
                <a:gd name="connsiteX1" fmla="*/ 145143 w 4122057"/>
                <a:gd name="connsiteY1" fmla="*/ 2423169 h 2539284"/>
                <a:gd name="connsiteX2" fmla="*/ 246743 w 4122057"/>
                <a:gd name="connsiteY2" fmla="*/ 1900655 h 2539284"/>
                <a:gd name="connsiteX3" fmla="*/ 362857 w 4122057"/>
                <a:gd name="connsiteY3" fmla="*/ 42827 h 2539284"/>
                <a:gd name="connsiteX4" fmla="*/ 537028 w 4122057"/>
                <a:gd name="connsiteY4" fmla="*/ 637912 h 2539284"/>
                <a:gd name="connsiteX5" fmla="*/ 696685 w 4122057"/>
                <a:gd name="connsiteY5" fmla="*/ 1131398 h 2539284"/>
                <a:gd name="connsiteX6" fmla="*/ 870857 w 4122057"/>
                <a:gd name="connsiteY6" fmla="*/ 1494255 h 2539284"/>
                <a:gd name="connsiteX7" fmla="*/ 1117600 w 4122057"/>
                <a:gd name="connsiteY7" fmla="*/ 1813569 h 2539284"/>
                <a:gd name="connsiteX8" fmla="*/ 1567543 w 4122057"/>
                <a:gd name="connsiteY8" fmla="*/ 2147398 h 2539284"/>
                <a:gd name="connsiteX9" fmla="*/ 2191657 w 4122057"/>
                <a:gd name="connsiteY9" fmla="*/ 2321569 h 2539284"/>
                <a:gd name="connsiteX10" fmla="*/ 3454400 w 4122057"/>
                <a:gd name="connsiteY10" fmla="*/ 2466712 h 2539284"/>
                <a:gd name="connsiteX11" fmla="*/ 4122057 w 4122057"/>
                <a:gd name="connsiteY11" fmla="*/ 2495741 h 2539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22057" h="2539284">
                  <a:moveTo>
                    <a:pt x="0" y="2539284"/>
                  </a:moveTo>
                  <a:cubicBezTo>
                    <a:pt x="52009" y="2534445"/>
                    <a:pt x="104019" y="2529607"/>
                    <a:pt x="145143" y="2423169"/>
                  </a:cubicBezTo>
                  <a:cubicBezTo>
                    <a:pt x="186267" y="2316731"/>
                    <a:pt x="210457" y="2297379"/>
                    <a:pt x="246743" y="1900655"/>
                  </a:cubicBezTo>
                  <a:cubicBezTo>
                    <a:pt x="283029" y="1503931"/>
                    <a:pt x="314476" y="253284"/>
                    <a:pt x="362857" y="42827"/>
                  </a:cubicBezTo>
                  <a:cubicBezTo>
                    <a:pt x="411238" y="-167630"/>
                    <a:pt x="481390" y="456484"/>
                    <a:pt x="537028" y="637912"/>
                  </a:cubicBezTo>
                  <a:cubicBezTo>
                    <a:pt x="592666" y="819340"/>
                    <a:pt x="641047" y="988674"/>
                    <a:pt x="696685" y="1131398"/>
                  </a:cubicBezTo>
                  <a:cubicBezTo>
                    <a:pt x="752323" y="1274122"/>
                    <a:pt x="800705" y="1380560"/>
                    <a:pt x="870857" y="1494255"/>
                  </a:cubicBezTo>
                  <a:cubicBezTo>
                    <a:pt x="941009" y="1607950"/>
                    <a:pt x="1001486" y="1704712"/>
                    <a:pt x="1117600" y="1813569"/>
                  </a:cubicBezTo>
                  <a:cubicBezTo>
                    <a:pt x="1233714" y="1922426"/>
                    <a:pt x="1388534" y="2062731"/>
                    <a:pt x="1567543" y="2147398"/>
                  </a:cubicBezTo>
                  <a:cubicBezTo>
                    <a:pt x="1746552" y="2232065"/>
                    <a:pt x="1877181" y="2268350"/>
                    <a:pt x="2191657" y="2321569"/>
                  </a:cubicBezTo>
                  <a:cubicBezTo>
                    <a:pt x="2506133" y="2374788"/>
                    <a:pt x="3132667" y="2437683"/>
                    <a:pt x="3454400" y="2466712"/>
                  </a:cubicBezTo>
                  <a:cubicBezTo>
                    <a:pt x="3776133" y="2495741"/>
                    <a:pt x="3949095" y="2495741"/>
                    <a:pt x="4122057" y="2495741"/>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sp>
        <p:nvSpPr>
          <p:cNvPr id="15" name="Rectangle 14"/>
          <p:cNvSpPr>
            <a:spLocks noChangeArrowheads="1"/>
          </p:cNvSpPr>
          <p:nvPr/>
        </p:nvSpPr>
        <p:spPr bwMode="auto">
          <a:xfrm>
            <a:off x="438150" y="3175"/>
            <a:ext cx="8229600" cy="914400"/>
          </a:xfrm>
          <a:prstGeom prst="rect">
            <a:avLst/>
          </a:prstGeom>
          <a:noFill/>
          <a:ln w="9525">
            <a:noFill/>
            <a:miter lim="800000"/>
            <a:headEnd/>
            <a:tailEnd/>
          </a:ln>
        </p:spPr>
        <p:txBody>
          <a:bodyPr anchor="ctr"/>
          <a:lstStyle/>
          <a:p>
            <a:pPr algn="ctr"/>
            <a:r>
              <a:rPr lang="en-US" sz="3200" b="1" u="sng" dirty="0" smtClean="0">
                <a:solidFill>
                  <a:schemeClr val="tx2"/>
                </a:solidFill>
              </a:rPr>
              <a:t>Repetition Rate to High</a:t>
            </a:r>
            <a:endParaRPr lang="en-US" sz="3200" b="1" u="sng" dirty="0">
              <a:solidFill>
                <a:schemeClr val="tx2"/>
              </a:solidFill>
            </a:endParaRPr>
          </a:p>
        </p:txBody>
      </p:sp>
      <p:sp>
        <p:nvSpPr>
          <p:cNvPr id="16" name="Freeform 15"/>
          <p:cNvSpPr/>
          <p:nvPr/>
        </p:nvSpPr>
        <p:spPr>
          <a:xfrm>
            <a:off x="3271171" y="1097481"/>
            <a:ext cx="3096957" cy="1907798"/>
          </a:xfrm>
          <a:custGeom>
            <a:avLst/>
            <a:gdLst>
              <a:gd name="connsiteX0" fmla="*/ 0 w 4122057"/>
              <a:gd name="connsiteY0" fmla="*/ 2539284 h 2539284"/>
              <a:gd name="connsiteX1" fmla="*/ 145143 w 4122057"/>
              <a:gd name="connsiteY1" fmla="*/ 2423169 h 2539284"/>
              <a:gd name="connsiteX2" fmla="*/ 246743 w 4122057"/>
              <a:gd name="connsiteY2" fmla="*/ 1900655 h 2539284"/>
              <a:gd name="connsiteX3" fmla="*/ 362857 w 4122057"/>
              <a:gd name="connsiteY3" fmla="*/ 42827 h 2539284"/>
              <a:gd name="connsiteX4" fmla="*/ 537028 w 4122057"/>
              <a:gd name="connsiteY4" fmla="*/ 637912 h 2539284"/>
              <a:gd name="connsiteX5" fmla="*/ 696685 w 4122057"/>
              <a:gd name="connsiteY5" fmla="*/ 1131398 h 2539284"/>
              <a:gd name="connsiteX6" fmla="*/ 870857 w 4122057"/>
              <a:gd name="connsiteY6" fmla="*/ 1494255 h 2539284"/>
              <a:gd name="connsiteX7" fmla="*/ 1117600 w 4122057"/>
              <a:gd name="connsiteY7" fmla="*/ 1813569 h 2539284"/>
              <a:gd name="connsiteX8" fmla="*/ 1567543 w 4122057"/>
              <a:gd name="connsiteY8" fmla="*/ 2147398 h 2539284"/>
              <a:gd name="connsiteX9" fmla="*/ 2191657 w 4122057"/>
              <a:gd name="connsiteY9" fmla="*/ 2321569 h 2539284"/>
              <a:gd name="connsiteX10" fmla="*/ 3454400 w 4122057"/>
              <a:gd name="connsiteY10" fmla="*/ 2466712 h 2539284"/>
              <a:gd name="connsiteX11" fmla="*/ 4122057 w 4122057"/>
              <a:gd name="connsiteY11" fmla="*/ 2495741 h 2539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22057" h="2539284">
                <a:moveTo>
                  <a:pt x="0" y="2539284"/>
                </a:moveTo>
                <a:cubicBezTo>
                  <a:pt x="52009" y="2534445"/>
                  <a:pt x="104019" y="2529607"/>
                  <a:pt x="145143" y="2423169"/>
                </a:cubicBezTo>
                <a:cubicBezTo>
                  <a:pt x="186267" y="2316731"/>
                  <a:pt x="210457" y="2297379"/>
                  <a:pt x="246743" y="1900655"/>
                </a:cubicBezTo>
                <a:cubicBezTo>
                  <a:pt x="283029" y="1503931"/>
                  <a:pt x="314476" y="253284"/>
                  <a:pt x="362857" y="42827"/>
                </a:cubicBezTo>
                <a:cubicBezTo>
                  <a:pt x="411238" y="-167630"/>
                  <a:pt x="481390" y="456484"/>
                  <a:pt x="537028" y="637912"/>
                </a:cubicBezTo>
                <a:cubicBezTo>
                  <a:pt x="592666" y="819340"/>
                  <a:pt x="641047" y="988674"/>
                  <a:pt x="696685" y="1131398"/>
                </a:cubicBezTo>
                <a:cubicBezTo>
                  <a:pt x="752323" y="1274122"/>
                  <a:pt x="800705" y="1380560"/>
                  <a:pt x="870857" y="1494255"/>
                </a:cubicBezTo>
                <a:cubicBezTo>
                  <a:pt x="941009" y="1607950"/>
                  <a:pt x="1001486" y="1704712"/>
                  <a:pt x="1117600" y="1813569"/>
                </a:cubicBezTo>
                <a:cubicBezTo>
                  <a:pt x="1233714" y="1922426"/>
                  <a:pt x="1388534" y="2062731"/>
                  <a:pt x="1567543" y="2147398"/>
                </a:cubicBezTo>
                <a:cubicBezTo>
                  <a:pt x="1746552" y="2232065"/>
                  <a:pt x="1877181" y="2268350"/>
                  <a:pt x="2191657" y="2321569"/>
                </a:cubicBezTo>
                <a:cubicBezTo>
                  <a:pt x="2506133" y="2374788"/>
                  <a:pt x="3132667" y="2437683"/>
                  <a:pt x="3454400" y="2466712"/>
                </a:cubicBezTo>
                <a:cubicBezTo>
                  <a:pt x="3776133" y="2495741"/>
                  <a:pt x="3949095" y="2495741"/>
                  <a:pt x="4122057" y="2495741"/>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7" name="Freeform 16"/>
          <p:cNvSpPr/>
          <p:nvPr/>
        </p:nvSpPr>
        <p:spPr>
          <a:xfrm>
            <a:off x="4515771" y="1135581"/>
            <a:ext cx="3096957" cy="1907798"/>
          </a:xfrm>
          <a:custGeom>
            <a:avLst/>
            <a:gdLst>
              <a:gd name="connsiteX0" fmla="*/ 0 w 4122057"/>
              <a:gd name="connsiteY0" fmla="*/ 2539284 h 2539284"/>
              <a:gd name="connsiteX1" fmla="*/ 145143 w 4122057"/>
              <a:gd name="connsiteY1" fmla="*/ 2423169 h 2539284"/>
              <a:gd name="connsiteX2" fmla="*/ 246743 w 4122057"/>
              <a:gd name="connsiteY2" fmla="*/ 1900655 h 2539284"/>
              <a:gd name="connsiteX3" fmla="*/ 362857 w 4122057"/>
              <a:gd name="connsiteY3" fmla="*/ 42827 h 2539284"/>
              <a:gd name="connsiteX4" fmla="*/ 537028 w 4122057"/>
              <a:gd name="connsiteY4" fmla="*/ 637912 h 2539284"/>
              <a:gd name="connsiteX5" fmla="*/ 696685 w 4122057"/>
              <a:gd name="connsiteY5" fmla="*/ 1131398 h 2539284"/>
              <a:gd name="connsiteX6" fmla="*/ 870857 w 4122057"/>
              <a:gd name="connsiteY6" fmla="*/ 1494255 h 2539284"/>
              <a:gd name="connsiteX7" fmla="*/ 1117600 w 4122057"/>
              <a:gd name="connsiteY7" fmla="*/ 1813569 h 2539284"/>
              <a:gd name="connsiteX8" fmla="*/ 1567543 w 4122057"/>
              <a:gd name="connsiteY8" fmla="*/ 2147398 h 2539284"/>
              <a:gd name="connsiteX9" fmla="*/ 2191657 w 4122057"/>
              <a:gd name="connsiteY9" fmla="*/ 2321569 h 2539284"/>
              <a:gd name="connsiteX10" fmla="*/ 3454400 w 4122057"/>
              <a:gd name="connsiteY10" fmla="*/ 2466712 h 2539284"/>
              <a:gd name="connsiteX11" fmla="*/ 4122057 w 4122057"/>
              <a:gd name="connsiteY11" fmla="*/ 2495741 h 2539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22057" h="2539284">
                <a:moveTo>
                  <a:pt x="0" y="2539284"/>
                </a:moveTo>
                <a:cubicBezTo>
                  <a:pt x="52009" y="2534445"/>
                  <a:pt x="104019" y="2529607"/>
                  <a:pt x="145143" y="2423169"/>
                </a:cubicBezTo>
                <a:cubicBezTo>
                  <a:pt x="186267" y="2316731"/>
                  <a:pt x="210457" y="2297379"/>
                  <a:pt x="246743" y="1900655"/>
                </a:cubicBezTo>
                <a:cubicBezTo>
                  <a:pt x="283029" y="1503931"/>
                  <a:pt x="314476" y="253284"/>
                  <a:pt x="362857" y="42827"/>
                </a:cubicBezTo>
                <a:cubicBezTo>
                  <a:pt x="411238" y="-167630"/>
                  <a:pt x="481390" y="456484"/>
                  <a:pt x="537028" y="637912"/>
                </a:cubicBezTo>
                <a:cubicBezTo>
                  <a:pt x="592666" y="819340"/>
                  <a:pt x="641047" y="988674"/>
                  <a:pt x="696685" y="1131398"/>
                </a:cubicBezTo>
                <a:cubicBezTo>
                  <a:pt x="752323" y="1274122"/>
                  <a:pt x="800705" y="1380560"/>
                  <a:pt x="870857" y="1494255"/>
                </a:cubicBezTo>
                <a:cubicBezTo>
                  <a:pt x="941009" y="1607950"/>
                  <a:pt x="1001486" y="1704712"/>
                  <a:pt x="1117600" y="1813569"/>
                </a:cubicBezTo>
                <a:cubicBezTo>
                  <a:pt x="1233714" y="1922426"/>
                  <a:pt x="1388534" y="2062731"/>
                  <a:pt x="1567543" y="2147398"/>
                </a:cubicBezTo>
                <a:cubicBezTo>
                  <a:pt x="1746552" y="2232065"/>
                  <a:pt x="1877181" y="2268350"/>
                  <a:pt x="2191657" y="2321569"/>
                </a:cubicBezTo>
                <a:cubicBezTo>
                  <a:pt x="2506133" y="2374788"/>
                  <a:pt x="3132667" y="2437683"/>
                  <a:pt x="3454400" y="2466712"/>
                </a:cubicBezTo>
                <a:cubicBezTo>
                  <a:pt x="3776133" y="2495741"/>
                  <a:pt x="3949095" y="2495741"/>
                  <a:pt x="4122057" y="2495741"/>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8" name="Rectangle 17"/>
          <p:cNvSpPr/>
          <p:nvPr/>
        </p:nvSpPr>
        <p:spPr>
          <a:xfrm>
            <a:off x="4216400" y="4039195"/>
            <a:ext cx="4737100" cy="830997"/>
          </a:xfrm>
          <a:prstGeom prst="rect">
            <a:avLst/>
          </a:prstGeom>
        </p:spPr>
        <p:txBody>
          <a:bodyPr wrap="square">
            <a:spAutoFit/>
          </a:bodyPr>
          <a:lstStyle/>
          <a:p>
            <a:r>
              <a:rPr lang="en-US" sz="2400" dirty="0" smtClean="0"/>
              <a:t>If the rep rate is too high the histogram is biased to shorter times! </a:t>
            </a:r>
            <a:endParaRPr lang="en-US" sz="2400" dirty="0"/>
          </a:p>
        </p:txBody>
      </p:sp>
      <p:sp>
        <p:nvSpPr>
          <p:cNvPr id="20" name="Rectangle 19"/>
          <p:cNvSpPr/>
          <p:nvPr/>
        </p:nvSpPr>
        <p:spPr>
          <a:xfrm>
            <a:off x="4889500" y="5225534"/>
            <a:ext cx="3340100" cy="461665"/>
          </a:xfrm>
          <a:prstGeom prst="rect">
            <a:avLst/>
          </a:prstGeom>
        </p:spPr>
        <p:txBody>
          <a:bodyPr wrap="square">
            <a:spAutoFit/>
          </a:bodyPr>
          <a:lstStyle/>
          <a:p>
            <a:pPr algn="ctr"/>
            <a:r>
              <a:rPr lang="en-US" sz="2400" dirty="0" smtClean="0"/>
              <a:t>Measured </a:t>
            </a:r>
            <a:r>
              <a:rPr lang="en-US" sz="2400" dirty="0" smtClean="0">
                <a:latin typeface="Symbol" pitchFamily="18" charset="2"/>
              </a:rPr>
              <a:t>t</a:t>
            </a:r>
            <a:r>
              <a:rPr lang="en-US" sz="2400" dirty="0" smtClean="0"/>
              <a:t>  &lt;  Real </a:t>
            </a:r>
            <a:r>
              <a:rPr lang="en-US" sz="2400" dirty="0" smtClean="0">
                <a:latin typeface="Symbol" pitchFamily="18" charset="2"/>
              </a:rPr>
              <a:t>t</a:t>
            </a:r>
            <a:endParaRPr lang="en-US" sz="2400" dirty="0">
              <a:latin typeface="Symbol" pitchFamily="18" charset="2"/>
            </a:endParaRPr>
          </a:p>
        </p:txBody>
      </p:sp>
      <p:sp>
        <p:nvSpPr>
          <p:cNvPr id="24" name="Rectangle 23"/>
          <p:cNvSpPr/>
          <p:nvPr/>
        </p:nvSpPr>
        <p:spPr>
          <a:xfrm>
            <a:off x="1341680" y="6228834"/>
            <a:ext cx="6363537" cy="461665"/>
          </a:xfrm>
          <a:prstGeom prst="rect">
            <a:avLst/>
          </a:prstGeom>
        </p:spPr>
        <p:txBody>
          <a:bodyPr wrap="none">
            <a:spAutoFit/>
          </a:bodyPr>
          <a:lstStyle/>
          <a:p>
            <a:r>
              <a:rPr lang="en-US" sz="2400" dirty="0" smtClean="0"/>
              <a:t>Keep rep rate at least 10 times slower than your </a:t>
            </a:r>
            <a:r>
              <a:rPr lang="en-US" sz="2400" dirty="0" smtClean="0">
                <a:latin typeface="Symbol" pitchFamily="18" charset="2"/>
              </a:rPr>
              <a:t>t</a:t>
            </a:r>
            <a:endParaRPr lang="en-US" sz="2400" dirty="0">
              <a:latin typeface="Symbol" pitchFamily="18"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149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4"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05758" y="5928196"/>
            <a:ext cx="7625442" cy="461665"/>
          </a:xfrm>
          <a:prstGeom prst="rect">
            <a:avLst/>
          </a:prstGeom>
        </p:spPr>
        <p:txBody>
          <a:bodyPr wrap="square">
            <a:spAutoFit/>
          </a:bodyPr>
          <a:lstStyle/>
          <a:p>
            <a:pPr algn="ctr"/>
            <a:r>
              <a:rPr lang="en-US" sz="2400" dirty="0" smtClean="0"/>
              <a:t>Stop count rate &lt; 2</a:t>
            </a:r>
            <a:r>
              <a:rPr lang="en-US" sz="2400" dirty="0"/>
              <a:t>% of the excitation rate.</a:t>
            </a:r>
          </a:p>
        </p:txBody>
      </p:sp>
      <p:sp>
        <p:nvSpPr>
          <p:cNvPr id="6" name="Rectangle 5"/>
          <p:cNvSpPr/>
          <p:nvPr/>
        </p:nvSpPr>
        <p:spPr>
          <a:xfrm>
            <a:off x="363764" y="4477407"/>
            <a:ext cx="8327571" cy="1015663"/>
          </a:xfrm>
          <a:prstGeom prst="rect">
            <a:avLst/>
          </a:prstGeom>
        </p:spPr>
        <p:txBody>
          <a:bodyPr wrap="square">
            <a:spAutoFit/>
          </a:bodyPr>
          <a:lstStyle/>
          <a:p>
            <a:r>
              <a:rPr lang="en-US" sz="2000" dirty="0" smtClean="0"/>
              <a:t>Limited number of emitted photons. Failure </a:t>
            </a:r>
            <a:r>
              <a:rPr lang="en-US" sz="2000" dirty="0"/>
              <a:t>to do so can lead to a biasing towards detection </a:t>
            </a:r>
            <a:r>
              <a:rPr lang="en-US" sz="2000" dirty="0" smtClean="0"/>
              <a:t>of photons </a:t>
            </a:r>
            <a:r>
              <a:rPr lang="en-US" sz="2000" dirty="0"/>
              <a:t>arriving at shorter times, a phenomenon known </a:t>
            </a:r>
            <a:r>
              <a:rPr lang="en-US" sz="2000" dirty="0" smtClean="0"/>
              <a:t>as pulse </a:t>
            </a:r>
            <a:r>
              <a:rPr lang="en-US" sz="2000" dirty="0"/>
              <a:t>pile up.</a:t>
            </a:r>
          </a:p>
        </p:txBody>
      </p:sp>
      <p:sp>
        <p:nvSpPr>
          <p:cNvPr id="12" name="Rectangle 11"/>
          <p:cNvSpPr>
            <a:spLocks noChangeArrowheads="1"/>
          </p:cNvSpPr>
          <p:nvPr/>
        </p:nvSpPr>
        <p:spPr bwMode="auto">
          <a:xfrm>
            <a:off x="438150" y="3175"/>
            <a:ext cx="8229600" cy="914400"/>
          </a:xfrm>
          <a:prstGeom prst="rect">
            <a:avLst/>
          </a:prstGeom>
          <a:noFill/>
          <a:ln w="9525">
            <a:noFill/>
            <a:miter lim="800000"/>
            <a:headEnd/>
            <a:tailEnd/>
          </a:ln>
        </p:spPr>
        <p:txBody>
          <a:bodyPr anchor="ctr"/>
          <a:lstStyle/>
          <a:p>
            <a:pPr algn="ctr"/>
            <a:r>
              <a:rPr lang="en-US" sz="3200" b="1" u="sng" dirty="0" smtClean="0">
                <a:solidFill>
                  <a:schemeClr val="tx2"/>
                </a:solidFill>
              </a:rPr>
              <a:t>Intensity to High</a:t>
            </a:r>
            <a:endParaRPr lang="en-US" sz="3200" b="1" u="sng" dirty="0">
              <a:solidFill>
                <a:schemeClr val="tx2"/>
              </a:solidFill>
            </a:endParaRPr>
          </a:p>
        </p:txBody>
      </p:sp>
      <p:pic>
        <p:nvPicPr>
          <p:cNvPr id="146434" name="Picture 2"/>
          <p:cNvPicPr>
            <a:picLocks noChangeAspect="1" noChangeArrowheads="1"/>
          </p:cNvPicPr>
          <p:nvPr/>
        </p:nvPicPr>
        <p:blipFill>
          <a:blip r:embed="rId2" cstate="print"/>
          <a:srcRect/>
          <a:stretch>
            <a:fillRect/>
          </a:stretch>
        </p:blipFill>
        <p:spPr bwMode="auto">
          <a:xfrm>
            <a:off x="1041400" y="1168287"/>
            <a:ext cx="6972300" cy="2070645"/>
          </a:xfrm>
          <a:prstGeom prst="rect">
            <a:avLst/>
          </a:prstGeom>
          <a:noFill/>
          <a:ln w="9525">
            <a:noFill/>
            <a:miter lim="800000"/>
            <a:headEnd/>
            <a:tailEnd/>
          </a:ln>
        </p:spPr>
      </p:pic>
      <p:sp>
        <p:nvSpPr>
          <p:cNvPr id="13" name="Rectangle 12"/>
          <p:cNvSpPr/>
          <p:nvPr/>
        </p:nvSpPr>
        <p:spPr>
          <a:xfrm>
            <a:off x="1162690" y="3574534"/>
            <a:ext cx="6722674" cy="461665"/>
          </a:xfrm>
          <a:prstGeom prst="rect">
            <a:avLst/>
          </a:prstGeom>
        </p:spPr>
        <p:txBody>
          <a:bodyPr wrap="none">
            <a:spAutoFit/>
          </a:bodyPr>
          <a:lstStyle/>
          <a:p>
            <a:r>
              <a:rPr lang="en-US" sz="2400" dirty="0" smtClean="0"/>
              <a:t>Single Photon Counting only counts the first photon!</a:t>
            </a:r>
            <a:endParaRPr lang="en-US" sz="2400" dirty="0"/>
          </a:p>
        </p:txBody>
      </p:sp>
    </p:spTree>
    <p:extLst>
      <p:ext uri="{BB962C8B-B14F-4D97-AF65-F5344CB8AC3E}">
        <p14:creationId xmlns="" xmlns:p14="http://schemas.microsoft.com/office/powerpoint/2010/main" val="2798707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7"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42222" y="2295752"/>
            <a:ext cx="7443681" cy="350111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7" name="TextBox 6"/>
          <p:cNvSpPr txBox="1"/>
          <p:nvPr/>
        </p:nvSpPr>
        <p:spPr>
          <a:xfrm>
            <a:off x="293220" y="770706"/>
            <a:ext cx="8519459" cy="959237"/>
          </a:xfrm>
          <a:prstGeom prst="rect">
            <a:avLst/>
          </a:prstGeom>
          <a:noFill/>
        </p:spPr>
        <p:txBody>
          <a:bodyPr wrap="square" rtlCol="0">
            <a:spAutoFit/>
          </a:bodyPr>
          <a:lstStyle/>
          <a:p>
            <a:pPr>
              <a:spcAft>
                <a:spcPts val="1000"/>
              </a:spcAft>
            </a:pPr>
            <a:r>
              <a:rPr lang="en-US" sz="2400" u="sng" dirty="0" smtClean="0"/>
              <a:t>Photoelectric Effect</a:t>
            </a:r>
          </a:p>
          <a:p>
            <a:pPr>
              <a:spcAft>
                <a:spcPts val="1000"/>
              </a:spcAft>
            </a:pPr>
            <a:r>
              <a:rPr lang="en-US" sz="2400" dirty="0" smtClean="0"/>
              <a:t>	Photon Energy  -  binding energy  =  electron kinetic energy</a:t>
            </a:r>
            <a:endParaRPr lang="en-US" sz="2400" dirty="0"/>
          </a:p>
        </p:txBody>
      </p:sp>
      <p:sp>
        <p:nvSpPr>
          <p:cNvPr id="8" name="Rectangle 5"/>
          <p:cNvSpPr>
            <a:spLocks noChangeArrowheads="1"/>
          </p:cNvSpPr>
          <p:nvPr/>
        </p:nvSpPr>
        <p:spPr bwMode="auto">
          <a:xfrm>
            <a:off x="438150" y="3175"/>
            <a:ext cx="8229600" cy="914400"/>
          </a:xfrm>
          <a:prstGeom prst="rect">
            <a:avLst/>
          </a:prstGeom>
          <a:noFill/>
          <a:ln w="9525">
            <a:noFill/>
            <a:miter lim="800000"/>
            <a:headEnd/>
            <a:tailEnd/>
          </a:ln>
        </p:spPr>
        <p:txBody>
          <a:bodyPr anchor="ctr"/>
          <a:lstStyle/>
          <a:p>
            <a:pPr algn="ctr"/>
            <a:r>
              <a:rPr lang="en-US" sz="3200" b="1" u="sng" dirty="0" smtClean="0">
                <a:solidFill>
                  <a:schemeClr val="tx2"/>
                </a:solidFill>
              </a:rPr>
              <a:t>Side Note: PMT Lifetime</a:t>
            </a:r>
            <a:endParaRPr lang="en-US" sz="3200" b="1" u="sng" dirty="0">
              <a:solidFill>
                <a:schemeClr val="tx2"/>
              </a:solidFill>
            </a:endParaRPr>
          </a:p>
        </p:txBody>
      </p:sp>
    </p:spTree>
    <p:extLst>
      <p:ext uri="{BB962C8B-B14F-4D97-AF65-F5344CB8AC3E}">
        <p14:creationId xmlns="" xmlns:p14="http://schemas.microsoft.com/office/powerpoint/2010/main" val="266912465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5"/>
          <p:cNvSpPr>
            <a:spLocks noChangeArrowheads="1"/>
          </p:cNvSpPr>
          <p:nvPr/>
        </p:nvSpPr>
        <p:spPr bwMode="auto">
          <a:xfrm>
            <a:off x="438150" y="3175"/>
            <a:ext cx="8229600" cy="914400"/>
          </a:xfrm>
          <a:prstGeom prst="rect">
            <a:avLst/>
          </a:prstGeom>
          <a:noFill/>
          <a:ln w="9525">
            <a:noFill/>
            <a:miter lim="800000"/>
            <a:headEnd/>
            <a:tailEnd/>
          </a:ln>
        </p:spPr>
        <p:txBody>
          <a:bodyPr anchor="ctr"/>
          <a:lstStyle/>
          <a:p>
            <a:pPr algn="ctr"/>
            <a:r>
              <a:rPr lang="en-US" sz="3200" b="1" u="sng" dirty="0" smtClean="0">
                <a:solidFill>
                  <a:schemeClr val="tx2"/>
                </a:solidFill>
              </a:rPr>
              <a:t>Side Note: PMT Lifetime</a:t>
            </a:r>
            <a:endParaRPr lang="en-US" sz="3200" b="1" u="sng" dirty="0">
              <a:solidFill>
                <a:schemeClr val="tx2"/>
              </a:solidFill>
            </a:endParaRPr>
          </a:p>
        </p:txBody>
      </p:sp>
      <p:pic>
        <p:nvPicPr>
          <p:cNvPr id="36" name="Picture 4"/>
          <p:cNvPicPr>
            <a:picLocks noChangeAspect="1" noChangeArrowheads="1"/>
          </p:cNvPicPr>
          <p:nvPr/>
        </p:nvPicPr>
        <p:blipFill>
          <a:blip r:embed="rId2" cstate="print"/>
          <a:srcRect/>
          <a:stretch>
            <a:fillRect/>
          </a:stretch>
        </p:blipFill>
        <p:spPr bwMode="auto">
          <a:xfrm>
            <a:off x="4810670" y="2119085"/>
            <a:ext cx="4103607" cy="2606693"/>
          </a:xfrm>
          <a:prstGeom prst="rect">
            <a:avLst/>
          </a:prstGeom>
          <a:noFill/>
          <a:ln w="9525">
            <a:noFill/>
            <a:miter lim="800000"/>
            <a:headEnd/>
            <a:tailEnd/>
          </a:ln>
          <a:effectLst/>
        </p:spPr>
      </p:pic>
      <p:sp>
        <p:nvSpPr>
          <p:cNvPr id="37" name="TextBox 36"/>
          <p:cNvSpPr txBox="1"/>
          <p:nvPr/>
        </p:nvSpPr>
        <p:spPr>
          <a:xfrm>
            <a:off x="293220" y="770706"/>
            <a:ext cx="8519459" cy="959237"/>
          </a:xfrm>
          <a:prstGeom prst="rect">
            <a:avLst/>
          </a:prstGeom>
          <a:noFill/>
        </p:spPr>
        <p:txBody>
          <a:bodyPr wrap="square" rtlCol="0">
            <a:spAutoFit/>
          </a:bodyPr>
          <a:lstStyle/>
          <a:p>
            <a:pPr>
              <a:spcAft>
                <a:spcPts val="1000"/>
              </a:spcAft>
            </a:pPr>
            <a:r>
              <a:rPr lang="en-US" sz="2400" u="sng" dirty="0" smtClean="0"/>
              <a:t>Photoelectric Effect</a:t>
            </a:r>
          </a:p>
          <a:p>
            <a:pPr>
              <a:spcAft>
                <a:spcPts val="1000"/>
              </a:spcAft>
            </a:pPr>
            <a:r>
              <a:rPr lang="en-US" sz="2400" dirty="0" smtClean="0"/>
              <a:t>	Photon Energy  -  binding energy  =  electron kinetic energy</a:t>
            </a:r>
            <a:endParaRPr lang="en-US" sz="2400" dirty="0"/>
          </a:p>
        </p:txBody>
      </p:sp>
      <p:sp>
        <p:nvSpPr>
          <p:cNvPr id="38" name="TextBox 37"/>
          <p:cNvSpPr txBox="1"/>
          <p:nvPr/>
        </p:nvSpPr>
        <p:spPr>
          <a:xfrm>
            <a:off x="1495537" y="5226511"/>
            <a:ext cx="6109929" cy="1241365"/>
          </a:xfrm>
          <a:prstGeom prst="rect">
            <a:avLst/>
          </a:prstGeom>
          <a:noFill/>
        </p:spPr>
        <p:txBody>
          <a:bodyPr wrap="square" rtlCol="0">
            <a:spAutoFit/>
          </a:bodyPr>
          <a:lstStyle/>
          <a:p>
            <a:pPr algn="ctr"/>
            <a:r>
              <a:rPr lang="en-US" altLang="zh-CN" sz="2800" dirty="0" smtClean="0">
                <a:sym typeface="Symbol" pitchFamily="18" charset="2"/>
              </a:rPr>
              <a:t>Higher Energy Photons  =  </a:t>
            </a:r>
            <a:r>
              <a:rPr lang="en-US" altLang="zh-CN" sz="2800" dirty="0">
                <a:sym typeface="Symbol" pitchFamily="18" charset="2"/>
              </a:rPr>
              <a:t>Faster </a:t>
            </a:r>
            <a:r>
              <a:rPr lang="en-US" altLang="zh-CN" sz="2800" dirty="0" smtClean="0">
                <a:sym typeface="Symbol" pitchFamily="18" charset="2"/>
              </a:rPr>
              <a:t>Signal  </a:t>
            </a:r>
          </a:p>
          <a:p>
            <a:pPr algn="ctr"/>
            <a:endParaRPr lang="en-US" sz="2800" baseline="-25000" dirty="0">
              <a:solidFill>
                <a:prstClr val="black"/>
              </a:solidFill>
              <a:cs typeface="Times New Roman" pitchFamily="18" charset="0"/>
            </a:endParaRPr>
          </a:p>
          <a:p>
            <a:pPr algn="ctr"/>
            <a:r>
              <a:rPr lang="en-US" altLang="zh-CN" sz="2800" dirty="0" smtClean="0">
                <a:sym typeface="Symbol" pitchFamily="18" charset="2"/>
              </a:rPr>
              <a:t>Measured Lifetime &lt; Real Lifetime</a:t>
            </a:r>
            <a:endParaRPr lang="en-US" sz="2800" baseline="-25000" dirty="0">
              <a:solidFill>
                <a:prstClr val="black"/>
              </a:solidFill>
              <a:cs typeface="Times New Roman" pitchFamily="18" charset="0"/>
            </a:endParaRPr>
          </a:p>
        </p:txBody>
      </p:sp>
      <p:pic>
        <p:nvPicPr>
          <p:cNvPr id="43"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8056" y="2455880"/>
            <a:ext cx="4594043" cy="216079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549584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2516" name="Picture 4" descr="http://www.waitingforfriday.com/images/thumb/1/19/PWMSlide5.PNG/600px-PWMSlide5.PNG"/>
          <p:cNvPicPr>
            <a:picLocks noChangeAspect="1" noChangeArrowheads="1"/>
          </p:cNvPicPr>
          <p:nvPr/>
        </p:nvPicPr>
        <p:blipFill>
          <a:blip r:embed="rId2" cstate="print"/>
          <a:srcRect/>
          <a:stretch>
            <a:fillRect/>
          </a:stretch>
        </p:blipFill>
        <p:spPr bwMode="auto">
          <a:xfrm>
            <a:off x="41910" y="2227898"/>
            <a:ext cx="4485640" cy="2526911"/>
          </a:xfrm>
          <a:prstGeom prst="rect">
            <a:avLst/>
          </a:prstGeom>
          <a:noFill/>
        </p:spPr>
      </p:pic>
      <p:sp>
        <p:nvSpPr>
          <p:cNvPr id="27" name="Rectangle 5"/>
          <p:cNvSpPr>
            <a:spLocks noChangeArrowheads="1"/>
          </p:cNvSpPr>
          <p:nvPr/>
        </p:nvSpPr>
        <p:spPr bwMode="auto">
          <a:xfrm>
            <a:off x="438150" y="3175"/>
            <a:ext cx="8229600" cy="914400"/>
          </a:xfrm>
          <a:prstGeom prst="rect">
            <a:avLst/>
          </a:prstGeom>
          <a:noFill/>
          <a:ln w="9525">
            <a:noFill/>
            <a:miter lim="800000"/>
            <a:headEnd/>
            <a:tailEnd/>
          </a:ln>
        </p:spPr>
        <p:txBody>
          <a:bodyPr anchor="ctr"/>
          <a:lstStyle/>
          <a:p>
            <a:pPr algn="ctr"/>
            <a:r>
              <a:rPr lang="en-US" sz="3200" b="1" u="sng" dirty="0" smtClean="0">
                <a:solidFill>
                  <a:schemeClr val="tx2"/>
                </a:solidFill>
              </a:rPr>
              <a:t>Streak-Camera</a:t>
            </a:r>
            <a:endParaRPr lang="en-US" sz="3200" b="1" u="sng" dirty="0">
              <a:solidFill>
                <a:schemeClr val="tx2"/>
              </a:solidFill>
            </a:endParaRPr>
          </a:p>
        </p:txBody>
      </p:sp>
      <p:sp>
        <p:nvSpPr>
          <p:cNvPr id="3" name="Rectangle 2"/>
          <p:cNvSpPr/>
          <p:nvPr/>
        </p:nvSpPr>
        <p:spPr>
          <a:xfrm>
            <a:off x="482600" y="908734"/>
            <a:ext cx="8115300" cy="400110"/>
          </a:xfrm>
          <a:prstGeom prst="rect">
            <a:avLst/>
          </a:prstGeom>
        </p:spPr>
        <p:txBody>
          <a:bodyPr wrap="square">
            <a:spAutoFit/>
          </a:bodyPr>
          <a:lstStyle/>
          <a:p>
            <a:pPr algn="ctr"/>
            <a:r>
              <a:rPr lang="en-US" sz="2000" dirty="0" smtClean="0"/>
              <a:t>Temporal profile from Spatial profile</a:t>
            </a:r>
          </a:p>
        </p:txBody>
      </p:sp>
      <p:sp>
        <p:nvSpPr>
          <p:cNvPr id="9" name="Rectangle 8"/>
          <p:cNvSpPr/>
          <p:nvPr/>
        </p:nvSpPr>
        <p:spPr>
          <a:xfrm>
            <a:off x="804156" y="1936105"/>
            <a:ext cx="3201261" cy="461665"/>
          </a:xfrm>
          <a:prstGeom prst="rect">
            <a:avLst/>
          </a:prstGeom>
        </p:spPr>
        <p:txBody>
          <a:bodyPr wrap="none">
            <a:spAutoFit/>
          </a:bodyPr>
          <a:lstStyle/>
          <a:p>
            <a:r>
              <a:rPr lang="en-US" sz="2400" u="sng" dirty="0" smtClean="0"/>
              <a:t>Laser Pointer Duty Cycle</a:t>
            </a:r>
            <a:endParaRPr lang="en-US" sz="2400" u="sng" dirty="0"/>
          </a:p>
        </p:txBody>
      </p:sp>
      <p:sp>
        <p:nvSpPr>
          <p:cNvPr id="10" name="Rectangle 9"/>
          <p:cNvSpPr/>
          <p:nvPr/>
        </p:nvSpPr>
        <p:spPr>
          <a:xfrm>
            <a:off x="5415478" y="1944172"/>
            <a:ext cx="2936638" cy="461665"/>
          </a:xfrm>
          <a:prstGeom prst="rect">
            <a:avLst/>
          </a:prstGeom>
        </p:spPr>
        <p:txBody>
          <a:bodyPr wrap="none">
            <a:spAutoFit/>
          </a:bodyPr>
          <a:lstStyle/>
          <a:p>
            <a:r>
              <a:rPr lang="en-US" sz="2400" u="sng" dirty="0" smtClean="0"/>
              <a:t>Calculating Duty Cycle</a:t>
            </a:r>
            <a:endParaRPr lang="en-US" sz="2400" dirty="0"/>
          </a:p>
        </p:txBody>
      </p:sp>
      <p:pic>
        <p:nvPicPr>
          <p:cNvPr id="192518" name="Picture 6" descr="http://www.arborsci.com/media/catalog/product/cache/1/image/9df78eab33525d08d6e5fb8d27136e95/v/i/violet-laser.png"/>
          <p:cNvPicPr>
            <a:picLocks noChangeAspect="1" noChangeArrowheads="1"/>
          </p:cNvPicPr>
          <p:nvPr/>
        </p:nvPicPr>
        <p:blipFill>
          <a:blip r:embed="rId3" cstate="print"/>
          <a:srcRect/>
          <a:stretch>
            <a:fillRect/>
          </a:stretch>
        </p:blipFill>
        <p:spPr bwMode="auto">
          <a:xfrm rot="8122188">
            <a:off x="6500482" y="4367273"/>
            <a:ext cx="996542" cy="996542"/>
          </a:xfrm>
          <a:prstGeom prst="rect">
            <a:avLst/>
          </a:prstGeom>
          <a:noFill/>
        </p:spPr>
      </p:pic>
      <p:sp>
        <p:nvSpPr>
          <p:cNvPr id="13" name="Arc 12"/>
          <p:cNvSpPr/>
          <p:nvPr/>
        </p:nvSpPr>
        <p:spPr>
          <a:xfrm>
            <a:off x="6461760" y="4616450"/>
            <a:ext cx="1168400" cy="1168400"/>
          </a:xfrm>
          <a:prstGeom prst="arc">
            <a:avLst>
              <a:gd name="adj1" fmla="val 13263293"/>
              <a:gd name="adj2" fmla="val 19148473"/>
            </a:avLst>
          </a:prstGeom>
          <a:ln w="28575">
            <a:solidFill>
              <a:srgbClr val="0000FF"/>
            </a:solidFill>
            <a:headEnd type="arrow"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Rectangle 13"/>
          <p:cNvSpPr/>
          <p:nvPr/>
        </p:nvSpPr>
        <p:spPr>
          <a:xfrm>
            <a:off x="5572760" y="2774950"/>
            <a:ext cx="3073400" cy="114300"/>
          </a:xfrm>
          <a:prstGeom prst="rect">
            <a:avLst/>
          </a:pr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cxnSp>
        <p:nvCxnSpPr>
          <p:cNvPr id="16" name="Straight Connector 15"/>
          <p:cNvCxnSpPr/>
          <p:nvPr/>
        </p:nvCxnSpPr>
        <p:spPr>
          <a:xfrm>
            <a:off x="5598160" y="2952750"/>
            <a:ext cx="2984500" cy="0"/>
          </a:xfrm>
          <a:prstGeom prst="line">
            <a:avLst/>
          </a:prstGeom>
          <a:ln w="635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7213600" y="4933950"/>
            <a:ext cx="1930400" cy="646331"/>
          </a:xfrm>
          <a:prstGeom prst="rect">
            <a:avLst/>
          </a:prstGeom>
          <a:noFill/>
        </p:spPr>
        <p:txBody>
          <a:bodyPr wrap="square" rtlCol="0">
            <a:spAutoFit/>
          </a:bodyPr>
          <a:lstStyle/>
          <a:p>
            <a:pPr algn="ctr"/>
            <a:r>
              <a:rPr lang="en-US" dirty="0" smtClean="0"/>
              <a:t>Pointer Motion</a:t>
            </a:r>
          </a:p>
          <a:p>
            <a:pPr algn="ctr"/>
            <a:r>
              <a:rPr lang="en-US" dirty="0" smtClean="0"/>
              <a:t>m/s</a:t>
            </a:r>
            <a:endParaRPr lang="en-US" dirty="0"/>
          </a:p>
        </p:txBody>
      </p:sp>
      <p:sp>
        <p:nvSpPr>
          <p:cNvPr id="18" name="Left Brace 17"/>
          <p:cNvSpPr/>
          <p:nvPr/>
        </p:nvSpPr>
        <p:spPr>
          <a:xfrm>
            <a:off x="5283200" y="2896870"/>
            <a:ext cx="286544" cy="143510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TextBox 18"/>
          <p:cNvSpPr txBox="1"/>
          <p:nvPr/>
        </p:nvSpPr>
        <p:spPr>
          <a:xfrm rot="16200000">
            <a:off x="4528443" y="3425567"/>
            <a:ext cx="1180584" cy="369332"/>
          </a:xfrm>
          <a:prstGeom prst="rect">
            <a:avLst/>
          </a:prstGeom>
          <a:noFill/>
        </p:spPr>
        <p:txBody>
          <a:bodyPr wrap="square" rtlCol="0">
            <a:spAutoFit/>
          </a:bodyPr>
          <a:lstStyle/>
          <a:p>
            <a:pPr algn="ctr"/>
            <a:r>
              <a:rPr lang="en-US" dirty="0" smtClean="0"/>
              <a:t>Distance</a:t>
            </a:r>
            <a:endParaRPr lang="en-US" dirty="0"/>
          </a:p>
        </p:txBody>
      </p:sp>
      <p:sp>
        <p:nvSpPr>
          <p:cNvPr id="20" name="Left Brace 19"/>
          <p:cNvSpPr/>
          <p:nvPr/>
        </p:nvSpPr>
        <p:spPr>
          <a:xfrm rot="16200000">
            <a:off x="6535539" y="2997081"/>
            <a:ext cx="286544" cy="282178"/>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TextBox 20"/>
          <p:cNvSpPr txBox="1"/>
          <p:nvPr/>
        </p:nvSpPr>
        <p:spPr>
          <a:xfrm>
            <a:off x="6100068" y="3254117"/>
            <a:ext cx="1180584" cy="646331"/>
          </a:xfrm>
          <a:prstGeom prst="rect">
            <a:avLst/>
          </a:prstGeom>
          <a:noFill/>
        </p:spPr>
        <p:txBody>
          <a:bodyPr wrap="square" rtlCol="0">
            <a:spAutoFit/>
          </a:bodyPr>
          <a:lstStyle/>
          <a:p>
            <a:pPr algn="ctr"/>
            <a:r>
              <a:rPr lang="en-US" dirty="0" smtClean="0"/>
              <a:t>Length (spatial)</a:t>
            </a:r>
            <a:endParaRPr lang="en-US" dirty="0"/>
          </a:p>
        </p:txBody>
      </p:sp>
      <p:sp>
        <p:nvSpPr>
          <p:cNvPr id="22" name="Rectangle 21"/>
          <p:cNvSpPr/>
          <p:nvPr/>
        </p:nvSpPr>
        <p:spPr>
          <a:xfrm>
            <a:off x="5622258" y="5825609"/>
            <a:ext cx="2799741" cy="369332"/>
          </a:xfrm>
          <a:prstGeom prst="rect">
            <a:avLst/>
          </a:prstGeom>
        </p:spPr>
        <p:txBody>
          <a:bodyPr wrap="none">
            <a:spAutoFit/>
          </a:bodyPr>
          <a:lstStyle/>
          <a:p>
            <a:r>
              <a:rPr lang="en-US" dirty="0" smtClean="0"/>
              <a:t>Use length to calculate time</a:t>
            </a:r>
            <a:endParaRPr lang="en-US" dirty="0"/>
          </a:p>
        </p:txBody>
      </p:sp>
    </p:spTree>
    <p:extLst>
      <p:ext uri="{BB962C8B-B14F-4D97-AF65-F5344CB8AC3E}">
        <p14:creationId xmlns="" xmlns:p14="http://schemas.microsoft.com/office/powerpoint/2010/main" val="3240578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25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animBg="1"/>
      <p:bldP spid="17" grpId="0"/>
      <p:bldP spid="18" grpId="0" animBg="1"/>
      <p:bldP spid="19" grpId="0"/>
      <p:bldP spid="20" grpId="0" animBg="1"/>
      <p:bldP spid="21" grpId="0"/>
      <p:bldP spid="22"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438150" y="3175"/>
            <a:ext cx="8229600" cy="914400"/>
          </a:xfrm>
          <a:prstGeom prst="rect">
            <a:avLst/>
          </a:prstGeom>
          <a:noFill/>
          <a:ln w="9525">
            <a:noFill/>
            <a:miter lim="800000"/>
            <a:headEnd/>
            <a:tailEnd/>
          </a:ln>
        </p:spPr>
        <p:txBody>
          <a:bodyPr anchor="ctr"/>
          <a:lstStyle/>
          <a:p>
            <a:pPr algn="ctr"/>
            <a:r>
              <a:rPr lang="en-US" sz="3200" b="1" u="sng" dirty="0" smtClean="0">
                <a:solidFill>
                  <a:schemeClr val="tx2"/>
                </a:solidFill>
              </a:rPr>
              <a:t>Streak-Camera</a:t>
            </a:r>
            <a:endParaRPr lang="en-US" sz="3200" b="1" u="sng" dirty="0">
              <a:solidFill>
                <a:schemeClr val="tx2"/>
              </a:solidFill>
            </a:endParaRPr>
          </a:p>
        </p:txBody>
      </p:sp>
      <p:pic>
        <p:nvPicPr>
          <p:cNvPr id="198658" name="Picture 2" descr="http://imgsrv.worldstart.com/ct-images/lcdmonitor1.jpg"/>
          <p:cNvPicPr>
            <a:picLocks noChangeAspect="1" noChangeArrowheads="1"/>
          </p:cNvPicPr>
          <p:nvPr/>
        </p:nvPicPr>
        <p:blipFill>
          <a:blip r:embed="rId2" cstate="print"/>
          <a:srcRect/>
          <a:stretch>
            <a:fillRect/>
          </a:stretch>
        </p:blipFill>
        <p:spPr bwMode="auto">
          <a:xfrm>
            <a:off x="167268" y="1379840"/>
            <a:ext cx="1940312" cy="1828206"/>
          </a:xfrm>
          <a:prstGeom prst="rect">
            <a:avLst/>
          </a:prstGeom>
          <a:noFill/>
        </p:spPr>
      </p:pic>
      <p:pic>
        <p:nvPicPr>
          <p:cNvPr id="198660" name="Picture 4" descr="http://www.fatwallet.com/static/attachments/48834_tv.jpg"/>
          <p:cNvPicPr>
            <a:picLocks noChangeAspect="1" noChangeArrowheads="1"/>
          </p:cNvPicPr>
          <p:nvPr/>
        </p:nvPicPr>
        <p:blipFill>
          <a:blip r:embed="rId3" cstate="print"/>
          <a:srcRect/>
          <a:stretch>
            <a:fillRect/>
          </a:stretch>
        </p:blipFill>
        <p:spPr bwMode="auto">
          <a:xfrm>
            <a:off x="2306761" y="1438951"/>
            <a:ext cx="2042763" cy="1817204"/>
          </a:xfrm>
          <a:prstGeom prst="rect">
            <a:avLst/>
          </a:prstGeom>
          <a:noFill/>
        </p:spPr>
      </p:pic>
      <p:sp>
        <p:nvSpPr>
          <p:cNvPr id="7" name="Rectangle 6"/>
          <p:cNvSpPr/>
          <p:nvPr/>
        </p:nvSpPr>
        <p:spPr>
          <a:xfrm>
            <a:off x="1027176" y="831167"/>
            <a:ext cx="2430024" cy="461665"/>
          </a:xfrm>
          <a:prstGeom prst="rect">
            <a:avLst/>
          </a:prstGeom>
        </p:spPr>
        <p:txBody>
          <a:bodyPr wrap="none">
            <a:spAutoFit/>
          </a:bodyPr>
          <a:lstStyle/>
          <a:p>
            <a:r>
              <a:rPr lang="en-US" sz="2400" u="sng" dirty="0" smtClean="0"/>
              <a:t>Cathode Ray Tube</a:t>
            </a:r>
            <a:endParaRPr lang="en-US" sz="2400" u="sng" dirty="0"/>
          </a:p>
        </p:txBody>
      </p:sp>
      <p:pic>
        <p:nvPicPr>
          <p:cNvPr id="198664" name="Picture 8" descr="http://tvsizer.com/i/zoomed/CRT_color_enhanced_unlabeled.png"/>
          <p:cNvPicPr>
            <a:picLocks noChangeAspect="1" noChangeArrowheads="1"/>
          </p:cNvPicPr>
          <p:nvPr/>
        </p:nvPicPr>
        <p:blipFill>
          <a:blip r:embed="rId4" cstate="print"/>
          <a:srcRect/>
          <a:stretch>
            <a:fillRect/>
          </a:stretch>
        </p:blipFill>
        <p:spPr bwMode="auto">
          <a:xfrm>
            <a:off x="4705813" y="3207090"/>
            <a:ext cx="4033953" cy="3227163"/>
          </a:xfrm>
          <a:prstGeom prst="rect">
            <a:avLst/>
          </a:prstGeom>
          <a:noFill/>
        </p:spPr>
      </p:pic>
      <p:grpSp>
        <p:nvGrpSpPr>
          <p:cNvPr id="14" name="Group 13"/>
          <p:cNvGrpSpPr/>
          <p:nvPr/>
        </p:nvGrpSpPr>
        <p:grpSpPr>
          <a:xfrm>
            <a:off x="4861388" y="954376"/>
            <a:ext cx="3941315" cy="2308341"/>
            <a:chOff x="4794482" y="753658"/>
            <a:chExt cx="3941315" cy="2308341"/>
          </a:xfrm>
        </p:grpSpPr>
        <p:pic>
          <p:nvPicPr>
            <p:cNvPr id="198662" name="Picture 6" descr="http://library.thinkquest.org/04oct/00451/Cathode_ray_Tube.png"/>
            <p:cNvPicPr>
              <a:picLocks noChangeAspect="1" noChangeArrowheads="1"/>
            </p:cNvPicPr>
            <p:nvPr/>
          </p:nvPicPr>
          <p:blipFill>
            <a:blip r:embed="rId5" cstate="print"/>
            <a:srcRect/>
            <a:stretch>
              <a:fillRect/>
            </a:stretch>
          </p:blipFill>
          <p:spPr bwMode="auto">
            <a:xfrm>
              <a:off x="4794482" y="753658"/>
              <a:ext cx="3941315" cy="2308341"/>
            </a:xfrm>
            <a:prstGeom prst="rect">
              <a:avLst/>
            </a:prstGeom>
            <a:noFill/>
          </p:spPr>
        </p:pic>
        <p:sp>
          <p:nvSpPr>
            <p:cNvPr id="10" name="TextBox 9"/>
            <p:cNvSpPr txBox="1"/>
            <p:nvPr/>
          </p:nvSpPr>
          <p:spPr>
            <a:xfrm>
              <a:off x="6043802" y="1941282"/>
              <a:ext cx="624468" cy="369332"/>
            </a:xfrm>
            <a:prstGeom prst="rect">
              <a:avLst/>
            </a:prstGeom>
            <a:noFill/>
          </p:spPr>
          <p:txBody>
            <a:bodyPr wrap="square" rtlCol="0">
              <a:spAutoFit/>
            </a:bodyPr>
            <a:lstStyle/>
            <a:p>
              <a:r>
                <a:rPr lang="en-US" b="1" dirty="0" smtClean="0">
                  <a:solidFill>
                    <a:srgbClr val="FF0000"/>
                  </a:solidFill>
                </a:rPr>
                <a:t>e</a:t>
              </a:r>
              <a:r>
                <a:rPr lang="en-US" b="1" baseline="30000" dirty="0" smtClean="0">
                  <a:solidFill>
                    <a:srgbClr val="FF0000"/>
                  </a:solidFill>
                </a:rPr>
                <a:t>-</a:t>
              </a:r>
              <a:endParaRPr lang="en-US" b="1" baseline="30000" dirty="0">
                <a:solidFill>
                  <a:srgbClr val="FF0000"/>
                </a:solidFill>
              </a:endParaRPr>
            </a:p>
          </p:txBody>
        </p:sp>
        <p:sp>
          <p:nvSpPr>
            <p:cNvPr id="11" name="TextBox 10"/>
            <p:cNvSpPr txBox="1"/>
            <p:nvPr/>
          </p:nvSpPr>
          <p:spPr>
            <a:xfrm>
              <a:off x="6854124" y="1357703"/>
              <a:ext cx="624468" cy="369332"/>
            </a:xfrm>
            <a:prstGeom prst="rect">
              <a:avLst/>
            </a:prstGeom>
            <a:noFill/>
          </p:spPr>
          <p:txBody>
            <a:bodyPr wrap="square" rtlCol="0">
              <a:spAutoFit/>
            </a:bodyPr>
            <a:lstStyle/>
            <a:p>
              <a:r>
                <a:rPr lang="en-US" b="1" dirty="0" smtClean="0">
                  <a:solidFill>
                    <a:srgbClr val="FF0000"/>
                  </a:solidFill>
                </a:rPr>
                <a:t>+</a:t>
              </a:r>
              <a:endParaRPr lang="en-US" b="1" baseline="30000" dirty="0">
                <a:solidFill>
                  <a:srgbClr val="FF0000"/>
                </a:solidFill>
              </a:endParaRPr>
            </a:p>
          </p:txBody>
        </p:sp>
        <p:sp>
          <p:nvSpPr>
            <p:cNvPr id="12" name="TextBox 11"/>
            <p:cNvSpPr txBox="1"/>
            <p:nvPr/>
          </p:nvSpPr>
          <p:spPr>
            <a:xfrm>
              <a:off x="6872708" y="2378930"/>
              <a:ext cx="286374" cy="369332"/>
            </a:xfrm>
            <a:prstGeom prst="rect">
              <a:avLst/>
            </a:prstGeom>
            <a:noFill/>
          </p:spPr>
          <p:txBody>
            <a:bodyPr wrap="square" rtlCol="0">
              <a:spAutoFit/>
            </a:bodyPr>
            <a:lstStyle/>
            <a:p>
              <a:r>
                <a:rPr lang="en-US" b="1" dirty="0" smtClean="0">
                  <a:solidFill>
                    <a:srgbClr val="FF0000"/>
                  </a:solidFill>
                </a:rPr>
                <a:t>-</a:t>
              </a:r>
              <a:endParaRPr lang="en-US" b="1" baseline="30000" dirty="0">
                <a:solidFill>
                  <a:srgbClr val="FF0000"/>
                </a:solidFill>
              </a:endParaRPr>
            </a:p>
          </p:txBody>
        </p:sp>
      </p:grpSp>
      <p:pic>
        <p:nvPicPr>
          <p:cNvPr id="198666" name="Picture 10" descr="http://i1.ytimg.com/vi/YbzBTdU7iRU/hqdefault.jpg"/>
          <p:cNvPicPr>
            <a:picLocks noChangeAspect="1" noChangeArrowheads="1"/>
          </p:cNvPicPr>
          <p:nvPr/>
        </p:nvPicPr>
        <p:blipFill>
          <a:blip r:embed="rId6" cstate="print"/>
          <a:srcRect/>
          <a:stretch>
            <a:fillRect/>
          </a:stretch>
        </p:blipFill>
        <p:spPr bwMode="auto">
          <a:xfrm>
            <a:off x="401443" y="3912643"/>
            <a:ext cx="3434576" cy="257593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866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86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217" name="Picture 1"/>
          <p:cNvPicPr>
            <a:picLocks noGrp="1" noChangeAspect="1" noChangeArrowheads="1"/>
          </p:cNvPicPr>
          <p:nvPr>
            <p:ph idx="1"/>
          </p:nvPr>
        </p:nvPicPr>
        <p:blipFill>
          <a:blip r:embed="rId2" cstate="print"/>
          <a:srcRect/>
          <a:stretch>
            <a:fillRect/>
          </a:stretch>
        </p:blipFill>
        <p:spPr bwMode="auto">
          <a:xfrm>
            <a:off x="2069687" y="1162534"/>
            <a:ext cx="4912138" cy="2548557"/>
          </a:xfrm>
          <a:prstGeom prst="rect">
            <a:avLst/>
          </a:prstGeom>
          <a:noFill/>
          <a:ln w="9525">
            <a:noFill/>
            <a:miter lim="800000"/>
            <a:headEnd/>
            <a:tailEnd/>
          </a:ln>
        </p:spPr>
      </p:pic>
      <p:sp>
        <p:nvSpPr>
          <p:cNvPr id="6" name="Rectangle 5"/>
          <p:cNvSpPr>
            <a:spLocks noChangeArrowheads="1"/>
          </p:cNvSpPr>
          <p:nvPr/>
        </p:nvSpPr>
        <p:spPr bwMode="auto">
          <a:xfrm>
            <a:off x="438150" y="3175"/>
            <a:ext cx="8229600" cy="914400"/>
          </a:xfrm>
          <a:prstGeom prst="rect">
            <a:avLst/>
          </a:prstGeom>
          <a:noFill/>
          <a:ln w="9525">
            <a:noFill/>
            <a:miter lim="800000"/>
            <a:headEnd/>
            <a:tailEnd/>
          </a:ln>
        </p:spPr>
        <p:txBody>
          <a:bodyPr anchor="ctr"/>
          <a:lstStyle/>
          <a:p>
            <a:pPr algn="ctr"/>
            <a:r>
              <a:rPr lang="en-US" sz="3200" b="1" u="sng" dirty="0" smtClean="0">
                <a:solidFill>
                  <a:schemeClr val="tx2"/>
                </a:solidFill>
              </a:rPr>
              <a:t>Streak-Camera</a:t>
            </a:r>
            <a:endParaRPr lang="en-US" sz="3200" b="1" u="sng" dirty="0">
              <a:solidFill>
                <a:schemeClr val="tx2"/>
              </a:solidFill>
            </a:endParaRPr>
          </a:p>
        </p:txBody>
      </p:sp>
      <p:sp>
        <p:nvSpPr>
          <p:cNvPr id="30" name="TextBox 29"/>
          <p:cNvSpPr txBox="1"/>
          <p:nvPr/>
        </p:nvSpPr>
        <p:spPr>
          <a:xfrm>
            <a:off x="4389086" y="1510108"/>
            <a:ext cx="575377" cy="461665"/>
          </a:xfrm>
          <a:prstGeom prst="rect">
            <a:avLst/>
          </a:prstGeom>
          <a:noFill/>
        </p:spPr>
        <p:txBody>
          <a:bodyPr wrap="square" rtlCol="0">
            <a:spAutoFit/>
          </a:bodyPr>
          <a:lstStyle/>
          <a:p>
            <a:pPr algn="ctr"/>
            <a:r>
              <a:rPr lang="en-US" sz="2400" b="1" dirty="0" smtClean="0">
                <a:solidFill>
                  <a:srgbClr val="FF0000"/>
                </a:solidFill>
              </a:rPr>
              <a:t>(2)</a:t>
            </a:r>
            <a:endParaRPr lang="en-US" sz="2400" b="1" dirty="0">
              <a:solidFill>
                <a:srgbClr val="FF0000"/>
              </a:solidFill>
            </a:endParaRPr>
          </a:p>
        </p:txBody>
      </p:sp>
      <p:sp>
        <p:nvSpPr>
          <p:cNvPr id="31" name="TextBox 30"/>
          <p:cNvSpPr txBox="1"/>
          <p:nvPr/>
        </p:nvSpPr>
        <p:spPr>
          <a:xfrm>
            <a:off x="3401358" y="1494760"/>
            <a:ext cx="575377" cy="461665"/>
          </a:xfrm>
          <a:prstGeom prst="rect">
            <a:avLst/>
          </a:prstGeom>
          <a:noFill/>
        </p:spPr>
        <p:txBody>
          <a:bodyPr wrap="square" rtlCol="0">
            <a:spAutoFit/>
          </a:bodyPr>
          <a:lstStyle/>
          <a:p>
            <a:pPr algn="ctr"/>
            <a:r>
              <a:rPr lang="en-US" sz="2400" b="1" dirty="0" smtClean="0">
                <a:solidFill>
                  <a:srgbClr val="FF0000"/>
                </a:solidFill>
              </a:rPr>
              <a:t>(1)</a:t>
            </a:r>
            <a:endParaRPr lang="en-US" sz="2400" b="1" dirty="0">
              <a:solidFill>
                <a:srgbClr val="FF0000"/>
              </a:solidFill>
            </a:endParaRPr>
          </a:p>
        </p:txBody>
      </p:sp>
      <p:sp>
        <p:nvSpPr>
          <p:cNvPr id="32" name="TextBox 31"/>
          <p:cNvSpPr txBox="1"/>
          <p:nvPr/>
        </p:nvSpPr>
        <p:spPr>
          <a:xfrm>
            <a:off x="4470401" y="4501297"/>
            <a:ext cx="4673599" cy="1954381"/>
          </a:xfrm>
          <a:prstGeom prst="rect">
            <a:avLst/>
          </a:prstGeom>
          <a:noFill/>
        </p:spPr>
        <p:txBody>
          <a:bodyPr wrap="square" rtlCol="0">
            <a:spAutoFit/>
          </a:bodyPr>
          <a:lstStyle/>
          <a:p>
            <a:pPr>
              <a:spcAft>
                <a:spcPts val="1000"/>
              </a:spcAft>
            </a:pPr>
            <a:r>
              <a:rPr lang="en-US" sz="2400" dirty="0" smtClean="0">
                <a:solidFill>
                  <a:srgbClr val="FF0000"/>
                </a:solidFill>
              </a:rPr>
              <a:t>1)  </a:t>
            </a:r>
            <a:r>
              <a:rPr lang="en-US" sz="2400" dirty="0" smtClean="0"/>
              <a:t>Light hits cathode (ejects e</a:t>
            </a:r>
            <a:r>
              <a:rPr lang="en-US" sz="2400" baseline="30000" dirty="0" smtClean="0"/>
              <a:t>-</a:t>
            </a:r>
            <a:r>
              <a:rPr lang="en-US" sz="2400" dirty="0" smtClean="0"/>
              <a:t>)</a:t>
            </a:r>
          </a:p>
          <a:p>
            <a:pPr>
              <a:spcAft>
                <a:spcPts val="1000"/>
              </a:spcAft>
            </a:pPr>
            <a:r>
              <a:rPr lang="en-US" sz="2400" dirty="0" smtClean="0">
                <a:solidFill>
                  <a:srgbClr val="FF0000"/>
                </a:solidFill>
              </a:rPr>
              <a:t>2)  </a:t>
            </a:r>
            <a:r>
              <a:rPr lang="en-US" sz="2400" dirty="0" smtClean="0"/>
              <a:t>Voltage sweep from low to high</a:t>
            </a:r>
          </a:p>
          <a:p>
            <a:pPr>
              <a:spcAft>
                <a:spcPts val="1000"/>
              </a:spcAft>
            </a:pPr>
            <a:r>
              <a:rPr lang="en-US" sz="2400" dirty="0" smtClean="0">
                <a:solidFill>
                  <a:srgbClr val="FF0000"/>
                </a:solidFill>
              </a:rPr>
              <a:t>3)  </a:t>
            </a:r>
            <a:r>
              <a:rPr lang="en-US" sz="2400" dirty="0" smtClean="0"/>
              <a:t>e- hits MCP-Phosphor Screen</a:t>
            </a:r>
          </a:p>
          <a:p>
            <a:pPr>
              <a:spcAft>
                <a:spcPts val="1000"/>
              </a:spcAft>
            </a:pPr>
            <a:r>
              <a:rPr lang="en-US" sz="2400" dirty="0" smtClean="0">
                <a:solidFill>
                  <a:srgbClr val="FF0000"/>
                </a:solidFill>
              </a:rPr>
              <a:t>4)  </a:t>
            </a:r>
            <a:r>
              <a:rPr lang="en-US" sz="2400" dirty="0" smtClean="0"/>
              <a:t>Emitted photos hit CCD detector</a:t>
            </a:r>
          </a:p>
        </p:txBody>
      </p:sp>
      <p:grpSp>
        <p:nvGrpSpPr>
          <p:cNvPr id="35" name="Group 34"/>
          <p:cNvGrpSpPr/>
          <p:nvPr/>
        </p:nvGrpSpPr>
        <p:grpSpPr>
          <a:xfrm>
            <a:off x="312248" y="2597094"/>
            <a:ext cx="3516801" cy="2366823"/>
            <a:chOff x="2293448" y="2225619"/>
            <a:chExt cx="3516801" cy="2366823"/>
          </a:xfrm>
        </p:grpSpPr>
        <p:sp>
          <p:nvSpPr>
            <p:cNvPr id="7" name="Cube 6"/>
            <p:cNvSpPr/>
            <p:nvPr/>
          </p:nvSpPr>
          <p:spPr>
            <a:xfrm>
              <a:off x="3189261" y="2597154"/>
              <a:ext cx="603660" cy="685092"/>
            </a:xfrm>
            <a:prstGeom prst="cube">
              <a:avLst/>
            </a:prstGeom>
            <a:solidFill>
              <a:srgbClr val="00CC00"/>
            </a:solidFill>
            <a:ln w="0">
              <a:solidFill>
                <a:schemeClr val="tx1"/>
              </a:solidFill>
            </a:ln>
            <a:scene3d>
              <a:camera prst="orthographicFront"/>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987073" y="2225619"/>
              <a:ext cx="1027472" cy="400110"/>
            </a:xfrm>
            <a:prstGeom prst="rect">
              <a:avLst/>
            </a:prstGeom>
            <a:noFill/>
          </p:spPr>
          <p:txBody>
            <a:bodyPr wrap="square" rtlCol="0">
              <a:spAutoFit/>
            </a:bodyPr>
            <a:lstStyle/>
            <a:p>
              <a:pPr algn="ctr"/>
              <a:r>
                <a:rPr lang="en-US" sz="2000" dirty="0" smtClean="0"/>
                <a:t>Source</a:t>
              </a:r>
              <a:endParaRPr lang="en-US" sz="2000" dirty="0"/>
            </a:p>
          </p:txBody>
        </p:sp>
        <p:sp>
          <p:nvSpPr>
            <p:cNvPr id="9" name="TextBox 8"/>
            <p:cNvSpPr txBox="1"/>
            <p:nvPr/>
          </p:nvSpPr>
          <p:spPr>
            <a:xfrm>
              <a:off x="2713177" y="3046065"/>
              <a:ext cx="529209" cy="369332"/>
            </a:xfrm>
            <a:prstGeom prst="rect">
              <a:avLst/>
            </a:prstGeom>
            <a:noFill/>
          </p:spPr>
          <p:txBody>
            <a:bodyPr wrap="square" rtlCol="0">
              <a:spAutoFit/>
            </a:bodyPr>
            <a:lstStyle/>
            <a:p>
              <a:r>
                <a:rPr lang="en-US" dirty="0" err="1" smtClean="0">
                  <a:solidFill>
                    <a:srgbClr val="0000FF"/>
                  </a:solidFill>
                </a:rPr>
                <a:t>h</a:t>
              </a:r>
              <a:r>
                <a:rPr lang="en-US" dirty="0" err="1" smtClean="0">
                  <a:solidFill>
                    <a:srgbClr val="0000FF"/>
                  </a:solidFill>
                  <a:latin typeface="Symbol" pitchFamily="18" charset="2"/>
                </a:rPr>
                <a:t>n</a:t>
              </a:r>
              <a:endParaRPr lang="en-US" dirty="0">
                <a:solidFill>
                  <a:srgbClr val="0000FF"/>
                </a:solidFill>
                <a:latin typeface="Symbol" pitchFamily="18" charset="2"/>
              </a:endParaRPr>
            </a:p>
          </p:txBody>
        </p:sp>
        <p:sp>
          <p:nvSpPr>
            <p:cNvPr id="10" name="TextBox 9"/>
            <p:cNvSpPr txBox="1"/>
            <p:nvPr/>
          </p:nvSpPr>
          <p:spPr>
            <a:xfrm>
              <a:off x="2293448" y="4171836"/>
              <a:ext cx="1206297" cy="400110"/>
            </a:xfrm>
            <a:prstGeom prst="rect">
              <a:avLst/>
            </a:prstGeom>
            <a:noFill/>
          </p:spPr>
          <p:txBody>
            <a:bodyPr wrap="square" rtlCol="0">
              <a:spAutoFit/>
            </a:bodyPr>
            <a:lstStyle/>
            <a:p>
              <a:pPr algn="ctr"/>
              <a:r>
                <a:rPr lang="en-US" sz="2000" dirty="0" smtClean="0"/>
                <a:t>Sample</a:t>
              </a:r>
              <a:endParaRPr lang="en-US" sz="2000" dirty="0"/>
            </a:p>
          </p:txBody>
        </p:sp>
        <p:sp>
          <p:nvSpPr>
            <p:cNvPr id="11" name="TextBox 10"/>
            <p:cNvSpPr txBox="1"/>
            <p:nvPr/>
          </p:nvSpPr>
          <p:spPr>
            <a:xfrm>
              <a:off x="3790300" y="4192332"/>
              <a:ext cx="2019949" cy="400110"/>
            </a:xfrm>
            <a:prstGeom prst="rect">
              <a:avLst/>
            </a:prstGeom>
            <a:noFill/>
          </p:spPr>
          <p:txBody>
            <a:bodyPr wrap="square" rtlCol="0">
              <a:spAutoFit/>
            </a:bodyPr>
            <a:lstStyle/>
            <a:p>
              <a:pPr algn="ctr"/>
              <a:r>
                <a:rPr lang="en-US" sz="2000" dirty="0" err="1" smtClean="0"/>
                <a:t>Monochromator</a:t>
              </a:r>
              <a:endParaRPr lang="en-US" sz="2000" dirty="0"/>
            </a:p>
          </p:txBody>
        </p:sp>
        <p:sp>
          <p:nvSpPr>
            <p:cNvPr id="12" name="Oval 11"/>
            <p:cNvSpPr/>
            <p:nvPr/>
          </p:nvSpPr>
          <p:spPr>
            <a:xfrm>
              <a:off x="3314443" y="2925411"/>
              <a:ext cx="197725" cy="19772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97"/>
            <p:cNvSpPr>
              <a:spLocks noChangeAspect="1"/>
            </p:cNvSpPr>
            <p:nvPr/>
          </p:nvSpPr>
          <p:spPr bwMode="auto">
            <a:xfrm rot="7667383" flipH="1">
              <a:off x="2781379" y="3280296"/>
              <a:ext cx="815764" cy="153634"/>
            </a:xfrm>
            <a:custGeom>
              <a:avLst/>
              <a:gdLst>
                <a:gd name="T0" fmla="*/ 0 w 389"/>
                <a:gd name="T1" fmla="*/ 2147483647 h 177"/>
                <a:gd name="T2" fmla="*/ 2147483647 w 389"/>
                <a:gd name="T3" fmla="*/ 2147483647 h 177"/>
                <a:gd name="T4" fmla="*/ 2147483647 w 389"/>
                <a:gd name="T5" fmla="*/ 2147483647 h 177"/>
                <a:gd name="T6" fmla="*/ 2147483647 w 389"/>
                <a:gd name="T7" fmla="*/ 2147483647 h 177"/>
                <a:gd name="T8" fmla="*/ 2147483647 w 389"/>
                <a:gd name="T9" fmla="*/ 2147483647 h 177"/>
                <a:gd name="T10" fmla="*/ 2147483647 w 389"/>
                <a:gd name="T11" fmla="*/ 2147483647 h 177"/>
                <a:gd name="T12" fmla="*/ 2147483647 w 389"/>
                <a:gd name="T13" fmla="*/ 2147483647 h 177"/>
                <a:gd name="T14" fmla="*/ 2147483647 w 389"/>
                <a:gd name="T15" fmla="*/ 2147483647 h 177"/>
                <a:gd name="T16" fmla="*/ 2147483647 w 389"/>
                <a:gd name="T17" fmla="*/ 2147483647 h 1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9"/>
                <a:gd name="T28" fmla="*/ 0 h 177"/>
                <a:gd name="T29" fmla="*/ 389 w 389"/>
                <a:gd name="T30" fmla="*/ 177 h 1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9" h="177">
                  <a:moveTo>
                    <a:pt x="0" y="3"/>
                  </a:moveTo>
                  <a:cubicBezTo>
                    <a:pt x="0" y="3"/>
                    <a:pt x="77" y="31"/>
                    <a:pt x="97" y="41"/>
                  </a:cubicBezTo>
                  <a:cubicBezTo>
                    <a:pt x="117" y="51"/>
                    <a:pt x="109" y="45"/>
                    <a:pt x="118" y="63"/>
                  </a:cubicBezTo>
                  <a:cubicBezTo>
                    <a:pt x="127" y="81"/>
                    <a:pt x="136" y="159"/>
                    <a:pt x="149" y="149"/>
                  </a:cubicBezTo>
                  <a:cubicBezTo>
                    <a:pt x="162" y="139"/>
                    <a:pt x="182" y="0"/>
                    <a:pt x="197" y="5"/>
                  </a:cubicBezTo>
                  <a:cubicBezTo>
                    <a:pt x="212" y="10"/>
                    <a:pt x="221" y="177"/>
                    <a:pt x="237" y="177"/>
                  </a:cubicBezTo>
                  <a:cubicBezTo>
                    <a:pt x="253" y="177"/>
                    <a:pt x="276" y="10"/>
                    <a:pt x="293" y="5"/>
                  </a:cubicBezTo>
                  <a:cubicBezTo>
                    <a:pt x="310" y="0"/>
                    <a:pt x="325" y="141"/>
                    <a:pt x="341" y="149"/>
                  </a:cubicBezTo>
                  <a:cubicBezTo>
                    <a:pt x="357" y="157"/>
                    <a:pt x="373" y="105"/>
                    <a:pt x="389" y="53"/>
                  </a:cubicBezTo>
                </a:path>
              </a:pathLst>
            </a:custGeom>
            <a:noFill/>
            <a:ln w="38100">
              <a:solidFill>
                <a:srgbClr val="0000FF">
                  <a:alpha val="40000"/>
                </a:srgbClr>
              </a:solidFill>
              <a:round/>
              <a:headEnd type="triangle" w="med" len="lg"/>
              <a:tailEnd/>
            </a:ln>
          </p:spPr>
          <p:txBody>
            <a:bodyPr/>
            <a:lstStyle/>
            <a:p>
              <a:endParaRPr lang="en-US" sz="2400">
                <a:solidFill>
                  <a:prstClr val="black"/>
                </a:solidFill>
              </a:endParaRPr>
            </a:p>
          </p:txBody>
        </p:sp>
        <p:sp>
          <p:nvSpPr>
            <p:cNvPr id="14" name="Cube 13"/>
            <p:cNvSpPr/>
            <p:nvPr/>
          </p:nvSpPr>
          <p:spPr>
            <a:xfrm>
              <a:off x="2799050" y="3486744"/>
              <a:ext cx="272520" cy="685092"/>
            </a:xfrm>
            <a:prstGeom prst="cube">
              <a:avLst>
                <a:gd name="adj" fmla="val 31624"/>
              </a:avLst>
            </a:prstGeom>
            <a:solidFill>
              <a:srgbClr val="FFC000"/>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97"/>
            <p:cNvSpPr>
              <a:spLocks noChangeAspect="1"/>
            </p:cNvSpPr>
            <p:nvPr/>
          </p:nvSpPr>
          <p:spPr bwMode="auto">
            <a:xfrm rot="324265" flipH="1">
              <a:off x="3264175" y="3787572"/>
              <a:ext cx="1161531" cy="148699"/>
            </a:xfrm>
            <a:custGeom>
              <a:avLst/>
              <a:gdLst>
                <a:gd name="T0" fmla="*/ 0 w 389"/>
                <a:gd name="T1" fmla="*/ 2147483647 h 177"/>
                <a:gd name="T2" fmla="*/ 2147483647 w 389"/>
                <a:gd name="T3" fmla="*/ 2147483647 h 177"/>
                <a:gd name="T4" fmla="*/ 2147483647 w 389"/>
                <a:gd name="T5" fmla="*/ 2147483647 h 177"/>
                <a:gd name="T6" fmla="*/ 2147483647 w 389"/>
                <a:gd name="T7" fmla="*/ 2147483647 h 177"/>
                <a:gd name="T8" fmla="*/ 2147483647 w 389"/>
                <a:gd name="T9" fmla="*/ 2147483647 h 177"/>
                <a:gd name="T10" fmla="*/ 2147483647 w 389"/>
                <a:gd name="T11" fmla="*/ 2147483647 h 177"/>
                <a:gd name="T12" fmla="*/ 2147483647 w 389"/>
                <a:gd name="T13" fmla="*/ 2147483647 h 177"/>
                <a:gd name="T14" fmla="*/ 2147483647 w 389"/>
                <a:gd name="T15" fmla="*/ 2147483647 h 177"/>
                <a:gd name="T16" fmla="*/ 2147483647 w 389"/>
                <a:gd name="T17" fmla="*/ 2147483647 h 1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9"/>
                <a:gd name="T28" fmla="*/ 0 h 177"/>
                <a:gd name="T29" fmla="*/ 389 w 389"/>
                <a:gd name="T30" fmla="*/ 177 h 1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9" h="177">
                  <a:moveTo>
                    <a:pt x="0" y="3"/>
                  </a:moveTo>
                  <a:cubicBezTo>
                    <a:pt x="0" y="3"/>
                    <a:pt x="77" y="31"/>
                    <a:pt x="97" y="41"/>
                  </a:cubicBezTo>
                  <a:cubicBezTo>
                    <a:pt x="117" y="51"/>
                    <a:pt x="109" y="45"/>
                    <a:pt x="118" y="63"/>
                  </a:cubicBezTo>
                  <a:cubicBezTo>
                    <a:pt x="127" y="81"/>
                    <a:pt x="136" y="159"/>
                    <a:pt x="149" y="149"/>
                  </a:cubicBezTo>
                  <a:cubicBezTo>
                    <a:pt x="162" y="139"/>
                    <a:pt x="182" y="0"/>
                    <a:pt x="197" y="5"/>
                  </a:cubicBezTo>
                  <a:cubicBezTo>
                    <a:pt x="212" y="10"/>
                    <a:pt x="221" y="177"/>
                    <a:pt x="237" y="177"/>
                  </a:cubicBezTo>
                  <a:cubicBezTo>
                    <a:pt x="253" y="177"/>
                    <a:pt x="276" y="10"/>
                    <a:pt x="293" y="5"/>
                  </a:cubicBezTo>
                  <a:cubicBezTo>
                    <a:pt x="310" y="0"/>
                    <a:pt x="325" y="141"/>
                    <a:pt x="341" y="149"/>
                  </a:cubicBezTo>
                  <a:cubicBezTo>
                    <a:pt x="357" y="157"/>
                    <a:pt x="373" y="105"/>
                    <a:pt x="389" y="53"/>
                  </a:cubicBezTo>
                </a:path>
              </a:pathLst>
            </a:custGeom>
            <a:solidFill>
              <a:schemeClr val="bg1"/>
            </a:solidFill>
            <a:ln w="38100">
              <a:solidFill>
                <a:srgbClr val="FF0000">
                  <a:alpha val="40000"/>
                </a:srgbClr>
              </a:solidFill>
              <a:round/>
              <a:headEnd type="triangle" w="med" len="lg"/>
              <a:tailEnd/>
            </a:ln>
          </p:spPr>
          <p:txBody>
            <a:bodyPr/>
            <a:lstStyle/>
            <a:p>
              <a:endParaRPr lang="en-US" sz="2400">
                <a:solidFill>
                  <a:prstClr val="black"/>
                </a:solidFill>
              </a:endParaRPr>
            </a:p>
          </p:txBody>
        </p:sp>
        <p:sp>
          <p:nvSpPr>
            <p:cNvPr id="17" name="Freeform 97"/>
            <p:cNvSpPr>
              <a:spLocks noChangeAspect="1"/>
            </p:cNvSpPr>
            <p:nvPr/>
          </p:nvSpPr>
          <p:spPr bwMode="auto">
            <a:xfrm rot="324265" flipH="1">
              <a:off x="3246091" y="3824449"/>
              <a:ext cx="1161531" cy="148699"/>
            </a:xfrm>
            <a:custGeom>
              <a:avLst/>
              <a:gdLst>
                <a:gd name="T0" fmla="*/ 0 w 389"/>
                <a:gd name="T1" fmla="*/ 2147483647 h 177"/>
                <a:gd name="T2" fmla="*/ 2147483647 w 389"/>
                <a:gd name="T3" fmla="*/ 2147483647 h 177"/>
                <a:gd name="T4" fmla="*/ 2147483647 w 389"/>
                <a:gd name="T5" fmla="*/ 2147483647 h 177"/>
                <a:gd name="T6" fmla="*/ 2147483647 w 389"/>
                <a:gd name="T7" fmla="*/ 2147483647 h 177"/>
                <a:gd name="T8" fmla="*/ 2147483647 w 389"/>
                <a:gd name="T9" fmla="*/ 2147483647 h 177"/>
                <a:gd name="T10" fmla="*/ 2147483647 w 389"/>
                <a:gd name="T11" fmla="*/ 2147483647 h 177"/>
                <a:gd name="T12" fmla="*/ 2147483647 w 389"/>
                <a:gd name="T13" fmla="*/ 2147483647 h 177"/>
                <a:gd name="T14" fmla="*/ 2147483647 w 389"/>
                <a:gd name="T15" fmla="*/ 2147483647 h 177"/>
                <a:gd name="T16" fmla="*/ 2147483647 w 389"/>
                <a:gd name="T17" fmla="*/ 2147483647 h 1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9"/>
                <a:gd name="T28" fmla="*/ 0 h 177"/>
                <a:gd name="T29" fmla="*/ 389 w 389"/>
                <a:gd name="T30" fmla="*/ 177 h 1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9" h="177">
                  <a:moveTo>
                    <a:pt x="0" y="3"/>
                  </a:moveTo>
                  <a:cubicBezTo>
                    <a:pt x="0" y="3"/>
                    <a:pt x="77" y="31"/>
                    <a:pt x="97" y="41"/>
                  </a:cubicBezTo>
                  <a:cubicBezTo>
                    <a:pt x="117" y="51"/>
                    <a:pt x="109" y="45"/>
                    <a:pt x="118" y="63"/>
                  </a:cubicBezTo>
                  <a:cubicBezTo>
                    <a:pt x="127" y="81"/>
                    <a:pt x="136" y="159"/>
                    <a:pt x="149" y="149"/>
                  </a:cubicBezTo>
                  <a:cubicBezTo>
                    <a:pt x="162" y="139"/>
                    <a:pt x="182" y="0"/>
                    <a:pt x="197" y="5"/>
                  </a:cubicBezTo>
                  <a:cubicBezTo>
                    <a:pt x="212" y="10"/>
                    <a:pt x="221" y="177"/>
                    <a:pt x="237" y="177"/>
                  </a:cubicBezTo>
                  <a:cubicBezTo>
                    <a:pt x="253" y="177"/>
                    <a:pt x="276" y="10"/>
                    <a:pt x="293" y="5"/>
                  </a:cubicBezTo>
                  <a:cubicBezTo>
                    <a:pt x="310" y="0"/>
                    <a:pt x="325" y="141"/>
                    <a:pt x="341" y="149"/>
                  </a:cubicBezTo>
                  <a:cubicBezTo>
                    <a:pt x="357" y="157"/>
                    <a:pt x="373" y="105"/>
                    <a:pt x="389" y="53"/>
                  </a:cubicBezTo>
                </a:path>
              </a:pathLst>
            </a:custGeom>
            <a:noFill/>
            <a:ln w="38100">
              <a:solidFill>
                <a:srgbClr val="008000">
                  <a:alpha val="40000"/>
                </a:srgbClr>
              </a:solidFill>
              <a:round/>
              <a:headEnd type="triangle" w="med" len="lg"/>
              <a:tailEnd/>
            </a:ln>
          </p:spPr>
          <p:txBody>
            <a:bodyPr/>
            <a:lstStyle/>
            <a:p>
              <a:endParaRPr lang="en-US" sz="2400">
                <a:solidFill>
                  <a:prstClr val="black"/>
                </a:solidFill>
              </a:endParaRPr>
            </a:p>
          </p:txBody>
        </p:sp>
        <p:sp>
          <p:nvSpPr>
            <p:cNvPr id="18" name="Freeform 97"/>
            <p:cNvSpPr>
              <a:spLocks noChangeAspect="1"/>
            </p:cNvSpPr>
            <p:nvPr/>
          </p:nvSpPr>
          <p:spPr bwMode="auto">
            <a:xfrm rot="324265" flipH="1">
              <a:off x="3209925" y="3861326"/>
              <a:ext cx="1161531" cy="148699"/>
            </a:xfrm>
            <a:custGeom>
              <a:avLst/>
              <a:gdLst>
                <a:gd name="T0" fmla="*/ 0 w 389"/>
                <a:gd name="T1" fmla="*/ 2147483647 h 177"/>
                <a:gd name="T2" fmla="*/ 2147483647 w 389"/>
                <a:gd name="T3" fmla="*/ 2147483647 h 177"/>
                <a:gd name="T4" fmla="*/ 2147483647 w 389"/>
                <a:gd name="T5" fmla="*/ 2147483647 h 177"/>
                <a:gd name="T6" fmla="*/ 2147483647 w 389"/>
                <a:gd name="T7" fmla="*/ 2147483647 h 177"/>
                <a:gd name="T8" fmla="*/ 2147483647 w 389"/>
                <a:gd name="T9" fmla="*/ 2147483647 h 177"/>
                <a:gd name="T10" fmla="*/ 2147483647 w 389"/>
                <a:gd name="T11" fmla="*/ 2147483647 h 177"/>
                <a:gd name="T12" fmla="*/ 2147483647 w 389"/>
                <a:gd name="T13" fmla="*/ 2147483647 h 177"/>
                <a:gd name="T14" fmla="*/ 2147483647 w 389"/>
                <a:gd name="T15" fmla="*/ 2147483647 h 177"/>
                <a:gd name="T16" fmla="*/ 2147483647 w 389"/>
                <a:gd name="T17" fmla="*/ 2147483647 h 1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9"/>
                <a:gd name="T28" fmla="*/ 0 h 177"/>
                <a:gd name="T29" fmla="*/ 389 w 389"/>
                <a:gd name="T30" fmla="*/ 177 h 1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9" h="177">
                  <a:moveTo>
                    <a:pt x="0" y="3"/>
                  </a:moveTo>
                  <a:cubicBezTo>
                    <a:pt x="0" y="3"/>
                    <a:pt x="77" y="31"/>
                    <a:pt x="97" y="41"/>
                  </a:cubicBezTo>
                  <a:cubicBezTo>
                    <a:pt x="117" y="51"/>
                    <a:pt x="109" y="45"/>
                    <a:pt x="118" y="63"/>
                  </a:cubicBezTo>
                  <a:cubicBezTo>
                    <a:pt x="127" y="81"/>
                    <a:pt x="136" y="159"/>
                    <a:pt x="149" y="149"/>
                  </a:cubicBezTo>
                  <a:cubicBezTo>
                    <a:pt x="162" y="139"/>
                    <a:pt x="182" y="0"/>
                    <a:pt x="197" y="5"/>
                  </a:cubicBezTo>
                  <a:cubicBezTo>
                    <a:pt x="212" y="10"/>
                    <a:pt x="221" y="177"/>
                    <a:pt x="237" y="177"/>
                  </a:cubicBezTo>
                  <a:cubicBezTo>
                    <a:pt x="253" y="177"/>
                    <a:pt x="276" y="10"/>
                    <a:pt x="293" y="5"/>
                  </a:cubicBezTo>
                  <a:cubicBezTo>
                    <a:pt x="310" y="0"/>
                    <a:pt x="325" y="141"/>
                    <a:pt x="341" y="149"/>
                  </a:cubicBezTo>
                  <a:cubicBezTo>
                    <a:pt x="357" y="157"/>
                    <a:pt x="373" y="105"/>
                    <a:pt x="389" y="53"/>
                  </a:cubicBezTo>
                </a:path>
              </a:pathLst>
            </a:custGeom>
            <a:noFill/>
            <a:ln w="38100">
              <a:solidFill>
                <a:srgbClr val="0000FF">
                  <a:alpha val="40000"/>
                </a:srgbClr>
              </a:solidFill>
              <a:round/>
              <a:headEnd type="triangle" w="med" len="lg"/>
              <a:tailEnd/>
            </a:ln>
          </p:spPr>
          <p:txBody>
            <a:bodyPr/>
            <a:lstStyle/>
            <a:p>
              <a:endParaRPr lang="en-US" sz="2400">
                <a:solidFill>
                  <a:prstClr val="black"/>
                </a:solidFill>
              </a:endParaRPr>
            </a:p>
          </p:txBody>
        </p:sp>
        <p:sp>
          <p:nvSpPr>
            <p:cNvPr id="33" name="Freeform 97"/>
            <p:cNvSpPr>
              <a:spLocks noChangeAspect="1"/>
            </p:cNvSpPr>
            <p:nvPr/>
          </p:nvSpPr>
          <p:spPr bwMode="auto">
            <a:xfrm rot="16705786" flipH="1">
              <a:off x="4540216" y="3216073"/>
              <a:ext cx="815764" cy="153634"/>
            </a:xfrm>
            <a:custGeom>
              <a:avLst/>
              <a:gdLst>
                <a:gd name="T0" fmla="*/ 0 w 389"/>
                <a:gd name="T1" fmla="*/ 2147483647 h 177"/>
                <a:gd name="T2" fmla="*/ 2147483647 w 389"/>
                <a:gd name="T3" fmla="*/ 2147483647 h 177"/>
                <a:gd name="T4" fmla="*/ 2147483647 w 389"/>
                <a:gd name="T5" fmla="*/ 2147483647 h 177"/>
                <a:gd name="T6" fmla="*/ 2147483647 w 389"/>
                <a:gd name="T7" fmla="*/ 2147483647 h 177"/>
                <a:gd name="T8" fmla="*/ 2147483647 w 389"/>
                <a:gd name="T9" fmla="*/ 2147483647 h 177"/>
                <a:gd name="T10" fmla="*/ 2147483647 w 389"/>
                <a:gd name="T11" fmla="*/ 2147483647 h 177"/>
                <a:gd name="T12" fmla="*/ 2147483647 w 389"/>
                <a:gd name="T13" fmla="*/ 2147483647 h 177"/>
                <a:gd name="T14" fmla="*/ 2147483647 w 389"/>
                <a:gd name="T15" fmla="*/ 2147483647 h 177"/>
                <a:gd name="T16" fmla="*/ 2147483647 w 389"/>
                <a:gd name="T17" fmla="*/ 2147483647 h 1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9"/>
                <a:gd name="T28" fmla="*/ 0 h 177"/>
                <a:gd name="T29" fmla="*/ 389 w 389"/>
                <a:gd name="T30" fmla="*/ 177 h 1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9" h="177">
                  <a:moveTo>
                    <a:pt x="0" y="3"/>
                  </a:moveTo>
                  <a:cubicBezTo>
                    <a:pt x="0" y="3"/>
                    <a:pt x="77" y="31"/>
                    <a:pt x="97" y="41"/>
                  </a:cubicBezTo>
                  <a:cubicBezTo>
                    <a:pt x="117" y="51"/>
                    <a:pt x="109" y="45"/>
                    <a:pt x="118" y="63"/>
                  </a:cubicBezTo>
                  <a:cubicBezTo>
                    <a:pt x="127" y="81"/>
                    <a:pt x="136" y="159"/>
                    <a:pt x="149" y="149"/>
                  </a:cubicBezTo>
                  <a:cubicBezTo>
                    <a:pt x="162" y="139"/>
                    <a:pt x="182" y="0"/>
                    <a:pt x="197" y="5"/>
                  </a:cubicBezTo>
                  <a:cubicBezTo>
                    <a:pt x="212" y="10"/>
                    <a:pt x="221" y="177"/>
                    <a:pt x="237" y="177"/>
                  </a:cubicBezTo>
                  <a:cubicBezTo>
                    <a:pt x="253" y="177"/>
                    <a:pt x="276" y="10"/>
                    <a:pt x="293" y="5"/>
                  </a:cubicBezTo>
                  <a:cubicBezTo>
                    <a:pt x="310" y="0"/>
                    <a:pt x="325" y="141"/>
                    <a:pt x="341" y="149"/>
                  </a:cubicBezTo>
                  <a:cubicBezTo>
                    <a:pt x="357" y="157"/>
                    <a:pt x="373" y="105"/>
                    <a:pt x="389" y="53"/>
                  </a:cubicBezTo>
                </a:path>
              </a:pathLst>
            </a:custGeom>
            <a:noFill/>
            <a:ln w="38100">
              <a:solidFill>
                <a:srgbClr val="008000">
                  <a:alpha val="40000"/>
                </a:srgbClr>
              </a:solidFill>
              <a:round/>
              <a:headEnd type="triangle" w="med" len="lg"/>
              <a:tailEnd/>
            </a:ln>
          </p:spPr>
          <p:txBody>
            <a:bodyPr/>
            <a:lstStyle/>
            <a:p>
              <a:endParaRPr lang="en-US" sz="2400">
                <a:solidFill>
                  <a:prstClr val="black"/>
                </a:solidFill>
              </a:endParaRPr>
            </a:p>
          </p:txBody>
        </p:sp>
        <p:sp>
          <p:nvSpPr>
            <p:cNvPr id="19" name="Cube 18"/>
            <p:cNvSpPr/>
            <p:nvPr/>
          </p:nvSpPr>
          <p:spPr>
            <a:xfrm>
              <a:off x="4576520" y="3509483"/>
              <a:ext cx="603660" cy="685092"/>
            </a:xfrm>
            <a:prstGeom prst="cube">
              <a:avLst/>
            </a:prstGeom>
            <a:solidFill>
              <a:schemeClr val="bg1">
                <a:lumMod val="75000"/>
              </a:schemeClr>
            </a:solidFill>
            <a:ln w="0">
              <a:solidFill>
                <a:schemeClr val="tx1"/>
              </a:solidFill>
            </a:ln>
            <a:scene3d>
              <a:camera prst="orthographicFront"/>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p:cNvSpPr txBox="1"/>
          <p:nvPr/>
        </p:nvSpPr>
        <p:spPr>
          <a:xfrm>
            <a:off x="5189186" y="3091258"/>
            <a:ext cx="575377" cy="461665"/>
          </a:xfrm>
          <a:prstGeom prst="rect">
            <a:avLst/>
          </a:prstGeom>
          <a:noFill/>
        </p:spPr>
        <p:txBody>
          <a:bodyPr wrap="square" rtlCol="0">
            <a:spAutoFit/>
          </a:bodyPr>
          <a:lstStyle/>
          <a:p>
            <a:pPr algn="ctr"/>
            <a:r>
              <a:rPr lang="en-US" sz="2400" b="1" dirty="0" smtClean="0">
                <a:solidFill>
                  <a:srgbClr val="FF0000"/>
                </a:solidFill>
              </a:rPr>
              <a:t>(3)</a:t>
            </a:r>
            <a:endParaRPr lang="en-US" sz="2400" b="1" dirty="0">
              <a:solidFill>
                <a:srgbClr val="FF0000"/>
              </a:solidFill>
            </a:endParaRPr>
          </a:p>
        </p:txBody>
      </p:sp>
      <p:sp>
        <p:nvSpPr>
          <p:cNvPr id="37" name="TextBox 36"/>
          <p:cNvSpPr txBox="1"/>
          <p:nvPr/>
        </p:nvSpPr>
        <p:spPr>
          <a:xfrm>
            <a:off x="6036911" y="1195783"/>
            <a:ext cx="575377" cy="461665"/>
          </a:xfrm>
          <a:prstGeom prst="rect">
            <a:avLst/>
          </a:prstGeom>
          <a:noFill/>
        </p:spPr>
        <p:txBody>
          <a:bodyPr wrap="square" rtlCol="0">
            <a:spAutoFit/>
          </a:bodyPr>
          <a:lstStyle/>
          <a:p>
            <a:pPr algn="ctr"/>
            <a:r>
              <a:rPr lang="en-US" sz="2400" b="1" dirty="0" smtClean="0">
                <a:solidFill>
                  <a:srgbClr val="FF0000"/>
                </a:solidFill>
              </a:rPr>
              <a:t>(4)</a:t>
            </a:r>
            <a:endParaRPr lang="en-US" sz="2400" b="1" dirty="0">
              <a:solidFill>
                <a:srgbClr val="FF0000"/>
              </a:solidFill>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67628" y="1733771"/>
            <a:ext cx="2936638" cy="461665"/>
          </a:xfrm>
          <a:prstGeom prst="rect">
            <a:avLst/>
          </a:prstGeom>
        </p:spPr>
        <p:txBody>
          <a:bodyPr wrap="none">
            <a:spAutoFit/>
          </a:bodyPr>
          <a:lstStyle/>
          <a:p>
            <a:r>
              <a:rPr lang="en-US" sz="2400" u="sng" dirty="0" smtClean="0"/>
              <a:t>Calculating Duty Cycle</a:t>
            </a:r>
            <a:endParaRPr lang="en-US" sz="2400" dirty="0"/>
          </a:p>
        </p:txBody>
      </p:sp>
      <p:pic>
        <p:nvPicPr>
          <p:cNvPr id="6" name="Picture 6" descr="http://www.arborsci.com/media/catalog/product/cache/1/image/9df78eab33525d08d6e5fb8d27136e95/v/i/violet-laser.png"/>
          <p:cNvPicPr>
            <a:picLocks noChangeAspect="1" noChangeArrowheads="1"/>
          </p:cNvPicPr>
          <p:nvPr/>
        </p:nvPicPr>
        <p:blipFill>
          <a:blip r:embed="rId3" cstate="print"/>
          <a:srcRect/>
          <a:stretch>
            <a:fillRect/>
          </a:stretch>
        </p:blipFill>
        <p:spPr bwMode="auto">
          <a:xfrm rot="8122188">
            <a:off x="1884032" y="4133097"/>
            <a:ext cx="996542" cy="996542"/>
          </a:xfrm>
          <a:prstGeom prst="rect">
            <a:avLst/>
          </a:prstGeom>
          <a:noFill/>
        </p:spPr>
      </p:pic>
      <p:sp>
        <p:nvSpPr>
          <p:cNvPr id="7" name="Arc 6"/>
          <p:cNvSpPr/>
          <p:nvPr/>
        </p:nvSpPr>
        <p:spPr>
          <a:xfrm>
            <a:off x="1845310" y="4382274"/>
            <a:ext cx="1168400" cy="1168400"/>
          </a:xfrm>
          <a:prstGeom prst="arc">
            <a:avLst>
              <a:gd name="adj1" fmla="val 13263293"/>
              <a:gd name="adj2" fmla="val 19148473"/>
            </a:avLst>
          </a:prstGeom>
          <a:ln w="28575">
            <a:solidFill>
              <a:srgbClr val="0000FF"/>
            </a:solidFill>
            <a:headEnd type="arrow"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Rectangle 7"/>
          <p:cNvSpPr/>
          <p:nvPr/>
        </p:nvSpPr>
        <p:spPr>
          <a:xfrm>
            <a:off x="956310" y="2540774"/>
            <a:ext cx="3073400" cy="114300"/>
          </a:xfrm>
          <a:prstGeom prst="rect">
            <a:avLst/>
          </a:pr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cxnSp>
        <p:nvCxnSpPr>
          <p:cNvPr id="9" name="Straight Connector 8"/>
          <p:cNvCxnSpPr/>
          <p:nvPr/>
        </p:nvCxnSpPr>
        <p:spPr>
          <a:xfrm>
            <a:off x="981710" y="2718574"/>
            <a:ext cx="2984500" cy="0"/>
          </a:xfrm>
          <a:prstGeom prst="line">
            <a:avLst/>
          </a:prstGeom>
          <a:ln w="635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597150" y="4699774"/>
            <a:ext cx="1930400" cy="646331"/>
          </a:xfrm>
          <a:prstGeom prst="rect">
            <a:avLst/>
          </a:prstGeom>
          <a:noFill/>
        </p:spPr>
        <p:txBody>
          <a:bodyPr wrap="square" rtlCol="0">
            <a:spAutoFit/>
          </a:bodyPr>
          <a:lstStyle/>
          <a:p>
            <a:pPr algn="ctr"/>
            <a:r>
              <a:rPr lang="en-US" dirty="0" smtClean="0"/>
              <a:t>Pointer Motion</a:t>
            </a:r>
          </a:p>
          <a:p>
            <a:pPr algn="ctr"/>
            <a:r>
              <a:rPr lang="en-US" dirty="0" smtClean="0"/>
              <a:t>m/s</a:t>
            </a:r>
            <a:endParaRPr lang="en-US" dirty="0"/>
          </a:p>
        </p:txBody>
      </p:sp>
      <p:sp>
        <p:nvSpPr>
          <p:cNvPr id="11" name="Left Brace 10"/>
          <p:cNvSpPr/>
          <p:nvPr/>
        </p:nvSpPr>
        <p:spPr>
          <a:xfrm>
            <a:off x="666750" y="2662694"/>
            <a:ext cx="286544" cy="143510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p:cNvSpPr txBox="1"/>
          <p:nvPr/>
        </p:nvSpPr>
        <p:spPr>
          <a:xfrm rot="16200000">
            <a:off x="-88007" y="3191391"/>
            <a:ext cx="1180584" cy="369332"/>
          </a:xfrm>
          <a:prstGeom prst="rect">
            <a:avLst/>
          </a:prstGeom>
          <a:noFill/>
        </p:spPr>
        <p:txBody>
          <a:bodyPr wrap="square" rtlCol="0">
            <a:spAutoFit/>
          </a:bodyPr>
          <a:lstStyle/>
          <a:p>
            <a:pPr algn="ctr"/>
            <a:r>
              <a:rPr lang="en-US" dirty="0" smtClean="0"/>
              <a:t>Distance</a:t>
            </a:r>
            <a:endParaRPr lang="en-US" dirty="0"/>
          </a:p>
        </p:txBody>
      </p:sp>
      <p:sp>
        <p:nvSpPr>
          <p:cNvPr id="13" name="Left Brace 12"/>
          <p:cNvSpPr/>
          <p:nvPr/>
        </p:nvSpPr>
        <p:spPr>
          <a:xfrm rot="16200000">
            <a:off x="1919089" y="2762905"/>
            <a:ext cx="286544" cy="282178"/>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extBox 13"/>
          <p:cNvSpPr txBox="1"/>
          <p:nvPr/>
        </p:nvSpPr>
        <p:spPr>
          <a:xfrm>
            <a:off x="1483618" y="3019941"/>
            <a:ext cx="1180584" cy="646331"/>
          </a:xfrm>
          <a:prstGeom prst="rect">
            <a:avLst/>
          </a:prstGeom>
          <a:noFill/>
        </p:spPr>
        <p:txBody>
          <a:bodyPr wrap="square" rtlCol="0">
            <a:spAutoFit/>
          </a:bodyPr>
          <a:lstStyle/>
          <a:p>
            <a:pPr algn="ctr"/>
            <a:r>
              <a:rPr lang="en-US" dirty="0" smtClean="0"/>
              <a:t>Length (spatial)</a:t>
            </a:r>
            <a:endParaRPr lang="en-US" dirty="0"/>
          </a:p>
        </p:txBody>
      </p:sp>
      <p:sp>
        <p:nvSpPr>
          <p:cNvPr id="15" name="Rectangle 14"/>
          <p:cNvSpPr/>
          <p:nvPr/>
        </p:nvSpPr>
        <p:spPr>
          <a:xfrm>
            <a:off x="1005808" y="5591433"/>
            <a:ext cx="2799741" cy="369332"/>
          </a:xfrm>
          <a:prstGeom prst="rect">
            <a:avLst/>
          </a:prstGeom>
        </p:spPr>
        <p:txBody>
          <a:bodyPr wrap="none">
            <a:spAutoFit/>
          </a:bodyPr>
          <a:lstStyle/>
          <a:p>
            <a:r>
              <a:rPr lang="en-US" dirty="0" smtClean="0"/>
              <a:t>Use length to calculate time</a:t>
            </a:r>
            <a:endParaRPr lang="en-US" dirty="0"/>
          </a:p>
        </p:txBody>
      </p:sp>
      <p:sp>
        <p:nvSpPr>
          <p:cNvPr id="16" name="Rectangle 5"/>
          <p:cNvSpPr>
            <a:spLocks noChangeArrowheads="1"/>
          </p:cNvSpPr>
          <p:nvPr/>
        </p:nvSpPr>
        <p:spPr bwMode="auto">
          <a:xfrm>
            <a:off x="438150" y="3175"/>
            <a:ext cx="8229600" cy="914400"/>
          </a:xfrm>
          <a:prstGeom prst="rect">
            <a:avLst/>
          </a:prstGeom>
          <a:noFill/>
          <a:ln w="9525">
            <a:noFill/>
            <a:miter lim="800000"/>
            <a:headEnd/>
            <a:tailEnd/>
          </a:ln>
        </p:spPr>
        <p:txBody>
          <a:bodyPr anchor="ctr"/>
          <a:lstStyle/>
          <a:p>
            <a:pPr algn="ctr"/>
            <a:r>
              <a:rPr lang="en-US" sz="3200" b="1" u="sng" dirty="0" smtClean="0">
                <a:solidFill>
                  <a:schemeClr val="tx2"/>
                </a:solidFill>
              </a:rPr>
              <a:t>Streak-Camera</a:t>
            </a:r>
            <a:endParaRPr lang="en-US" sz="3200" b="1" u="sng" dirty="0">
              <a:solidFill>
                <a:schemeClr val="tx2"/>
              </a:solidFill>
            </a:endParaRPr>
          </a:p>
        </p:txBody>
      </p:sp>
      <p:sp>
        <p:nvSpPr>
          <p:cNvPr id="19" name="Rectangle 18"/>
          <p:cNvSpPr/>
          <p:nvPr/>
        </p:nvSpPr>
        <p:spPr>
          <a:xfrm>
            <a:off x="5310429" y="2542703"/>
            <a:ext cx="3073400" cy="114300"/>
          </a:xfrm>
          <a:prstGeom prst="rect">
            <a:avLst/>
          </a:pr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1" name="TextBox 20"/>
          <p:cNvSpPr txBox="1"/>
          <p:nvPr/>
        </p:nvSpPr>
        <p:spPr>
          <a:xfrm>
            <a:off x="7259900" y="4794299"/>
            <a:ext cx="1930400" cy="646331"/>
          </a:xfrm>
          <a:prstGeom prst="rect">
            <a:avLst/>
          </a:prstGeom>
          <a:noFill/>
        </p:spPr>
        <p:txBody>
          <a:bodyPr wrap="square" rtlCol="0">
            <a:spAutoFit/>
          </a:bodyPr>
          <a:lstStyle/>
          <a:p>
            <a:pPr algn="ctr"/>
            <a:r>
              <a:rPr lang="en-US" dirty="0" smtClean="0"/>
              <a:t>Sweep Rate</a:t>
            </a:r>
          </a:p>
          <a:p>
            <a:pPr algn="ctr"/>
            <a:r>
              <a:rPr lang="en-US" dirty="0" smtClean="0"/>
              <a:t>m/s</a:t>
            </a:r>
            <a:endParaRPr lang="en-US" dirty="0"/>
          </a:p>
        </p:txBody>
      </p:sp>
      <p:sp>
        <p:nvSpPr>
          <p:cNvPr id="24" name="Left Brace 23"/>
          <p:cNvSpPr/>
          <p:nvPr/>
        </p:nvSpPr>
        <p:spPr>
          <a:xfrm rot="16200000">
            <a:off x="7358080" y="2247126"/>
            <a:ext cx="286544" cy="1525945"/>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TextBox 24"/>
          <p:cNvSpPr txBox="1"/>
          <p:nvPr/>
        </p:nvSpPr>
        <p:spPr>
          <a:xfrm>
            <a:off x="6902606" y="3021873"/>
            <a:ext cx="1180584" cy="369332"/>
          </a:xfrm>
          <a:prstGeom prst="rect">
            <a:avLst/>
          </a:prstGeom>
          <a:noFill/>
        </p:spPr>
        <p:txBody>
          <a:bodyPr wrap="square" rtlCol="0">
            <a:spAutoFit/>
          </a:bodyPr>
          <a:lstStyle/>
          <a:p>
            <a:pPr algn="ctr"/>
            <a:r>
              <a:rPr lang="en-US" dirty="0" smtClean="0"/>
              <a:t>Length</a:t>
            </a:r>
            <a:endParaRPr lang="en-US" dirty="0"/>
          </a:p>
        </p:txBody>
      </p:sp>
      <p:sp>
        <p:nvSpPr>
          <p:cNvPr id="26" name="Rectangle 25"/>
          <p:cNvSpPr/>
          <p:nvPr/>
        </p:nvSpPr>
        <p:spPr>
          <a:xfrm>
            <a:off x="4561265" y="5709111"/>
            <a:ext cx="4352666" cy="369332"/>
          </a:xfrm>
          <a:prstGeom prst="rect">
            <a:avLst/>
          </a:prstGeom>
        </p:spPr>
        <p:txBody>
          <a:bodyPr wrap="none">
            <a:spAutoFit/>
          </a:bodyPr>
          <a:lstStyle/>
          <a:p>
            <a:r>
              <a:rPr lang="en-US" dirty="0" smtClean="0"/>
              <a:t>Use length and intensity to calculate lifetime</a:t>
            </a:r>
            <a:endParaRPr lang="en-US" dirty="0"/>
          </a:p>
        </p:txBody>
      </p:sp>
      <p:cxnSp>
        <p:nvCxnSpPr>
          <p:cNvPr id="28" name="Straight Connector 27"/>
          <p:cNvCxnSpPr/>
          <p:nvPr/>
        </p:nvCxnSpPr>
        <p:spPr>
          <a:xfrm flipV="1">
            <a:off x="6736466" y="2766348"/>
            <a:ext cx="0" cy="2708476"/>
          </a:xfrm>
          <a:prstGeom prst="line">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0" name="Right Triangle 29"/>
          <p:cNvSpPr/>
          <p:nvPr/>
        </p:nvSpPr>
        <p:spPr>
          <a:xfrm flipV="1">
            <a:off x="6724890" y="2685324"/>
            <a:ext cx="1551008" cy="45719"/>
          </a:xfrm>
          <a:prstGeom prst="r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6538974" y="5423442"/>
            <a:ext cx="486862" cy="369332"/>
          </a:xfrm>
          <a:prstGeom prst="rect">
            <a:avLst/>
          </a:prstGeom>
          <a:noFill/>
        </p:spPr>
        <p:txBody>
          <a:bodyPr wrap="square" rtlCol="0">
            <a:spAutoFit/>
          </a:bodyPr>
          <a:lstStyle/>
          <a:p>
            <a:pPr algn="ctr"/>
            <a:r>
              <a:rPr lang="en-US" b="1" dirty="0" smtClean="0">
                <a:solidFill>
                  <a:srgbClr val="FF0000"/>
                </a:solidFill>
              </a:rPr>
              <a:t>e</a:t>
            </a:r>
            <a:r>
              <a:rPr lang="en-US" b="1" baseline="30000" dirty="0" smtClean="0">
                <a:solidFill>
                  <a:srgbClr val="FF0000"/>
                </a:solidFill>
              </a:rPr>
              <a:t>-</a:t>
            </a:r>
            <a:endParaRPr lang="en-US" b="1" baseline="30000" dirty="0">
              <a:solidFill>
                <a:srgbClr val="FF0000"/>
              </a:solidFill>
            </a:endParaRPr>
          </a:p>
        </p:txBody>
      </p:sp>
      <p:sp>
        <p:nvSpPr>
          <p:cNvPr id="32" name="Rectangle 31"/>
          <p:cNvSpPr/>
          <p:nvPr/>
        </p:nvSpPr>
        <p:spPr>
          <a:xfrm>
            <a:off x="5919331" y="3591574"/>
            <a:ext cx="872355" cy="369332"/>
          </a:xfrm>
          <a:prstGeom prst="rect">
            <a:avLst/>
          </a:prstGeom>
        </p:spPr>
        <p:txBody>
          <a:bodyPr wrap="none">
            <a:spAutoFit/>
          </a:bodyPr>
          <a:lstStyle/>
          <a:p>
            <a:r>
              <a:rPr lang="en-US" dirty="0" smtClean="0"/>
              <a:t>time(0)</a:t>
            </a:r>
            <a:endParaRPr lang="en-US" dirty="0"/>
          </a:p>
        </p:txBody>
      </p:sp>
      <p:sp>
        <p:nvSpPr>
          <p:cNvPr id="34" name="Freeform 33"/>
          <p:cNvSpPr/>
          <p:nvPr/>
        </p:nvSpPr>
        <p:spPr>
          <a:xfrm>
            <a:off x="6721033" y="2673751"/>
            <a:ext cx="1531716" cy="2801074"/>
          </a:xfrm>
          <a:custGeom>
            <a:avLst/>
            <a:gdLst>
              <a:gd name="connsiteX0" fmla="*/ 15433 w 1531716"/>
              <a:gd name="connsiteY0" fmla="*/ 2801074 h 2801074"/>
              <a:gd name="connsiteX1" fmla="*/ 15433 w 1531716"/>
              <a:gd name="connsiteY1" fmla="*/ 2395960 h 2801074"/>
              <a:gd name="connsiteX2" fmla="*/ 15433 w 1531716"/>
              <a:gd name="connsiteY2" fmla="*/ 2048719 h 2801074"/>
              <a:gd name="connsiteX3" fmla="*/ 50157 w 1531716"/>
              <a:gd name="connsiteY3" fmla="*/ 1886674 h 2801074"/>
              <a:gd name="connsiteX4" fmla="*/ 246926 w 1531716"/>
              <a:gd name="connsiteY4" fmla="*/ 1562583 h 2801074"/>
              <a:gd name="connsiteX5" fmla="*/ 1531716 w 1531716"/>
              <a:gd name="connsiteY5" fmla="*/ 0 h 2801074"/>
              <a:gd name="connsiteX6" fmla="*/ 1531716 w 1531716"/>
              <a:gd name="connsiteY6" fmla="*/ 0 h 2801074"/>
              <a:gd name="connsiteX7" fmla="*/ 1531716 w 1531716"/>
              <a:gd name="connsiteY7" fmla="*/ 34724 h 2801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1716" h="2801074">
                <a:moveTo>
                  <a:pt x="15433" y="2801074"/>
                </a:moveTo>
                <a:lnTo>
                  <a:pt x="15433" y="2395960"/>
                </a:lnTo>
                <a:cubicBezTo>
                  <a:pt x="15433" y="2270568"/>
                  <a:pt x="9646" y="2133600"/>
                  <a:pt x="15433" y="2048719"/>
                </a:cubicBezTo>
                <a:cubicBezTo>
                  <a:pt x="21220" y="1963838"/>
                  <a:pt x="11575" y="1967697"/>
                  <a:pt x="50157" y="1886674"/>
                </a:cubicBezTo>
                <a:cubicBezTo>
                  <a:pt x="88739" y="1805651"/>
                  <a:pt x="0" y="1877029"/>
                  <a:pt x="246926" y="1562583"/>
                </a:cubicBezTo>
                <a:cubicBezTo>
                  <a:pt x="493852" y="1248137"/>
                  <a:pt x="1531716" y="0"/>
                  <a:pt x="1531716" y="0"/>
                </a:cubicBezTo>
                <a:lnTo>
                  <a:pt x="1531716" y="0"/>
                </a:lnTo>
                <a:lnTo>
                  <a:pt x="1531716" y="34724"/>
                </a:lnTo>
              </a:path>
            </a:pathLst>
          </a:cu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Rectangle 34"/>
          <p:cNvSpPr/>
          <p:nvPr/>
        </p:nvSpPr>
        <p:spPr>
          <a:xfrm>
            <a:off x="6238755" y="4710896"/>
            <a:ext cx="231494" cy="763929"/>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402815" y="3593503"/>
            <a:ext cx="832279" cy="369332"/>
          </a:xfrm>
          <a:prstGeom prst="rect">
            <a:avLst/>
          </a:prstGeom>
        </p:spPr>
        <p:txBody>
          <a:bodyPr wrap="none">
            <a:spAutoFit/>
          </a:bodyPr>
          <a:lstStyle/>
          <a:p>
            <a:r>
              <a:rPr lang="en-US" dirty="0" smtClean="0"/>
              <a:t>time(t)</a:t>
            </a:r>
            <a:endParaRPr lang="en-US" dirty="0"/>
          </a:p>
        </p:txBody>
      </p:sp>
      <p:sp>
        <p:nvSpPr>
          <p:cNvPr id="38" name="Rectangle 37"/>
          <p:cNvSpPr/>
          <p:nvPr/>
        </p:nvSpPr>
        <p:spPr>
          <a:xfrm>
            <a:off x="7004616" y="4712825"/>
            <a:ext cx="231494" cy="763929"/>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02753" name="Object 1"/>
          <p:cNvGraphicFramePr>
            <a:graphicFrameLocks noChangeAspect="1"/>
          </p:cNvGraphicFramePr>
          <p:nvPr/>
        </p:nvGraphicFramePr>
        <p:xfrm>
          <a:off x="6305784" y="948369"/>
          <a:ext cx="1958539" cy="1467097"/>
        </p:xfrm>
        <a:graphic>
          <a:graphicData uri="http://schemas.openxmlformats.org/presentationml/2006/ole">
            <p:oleObj spid="_x0000_s202761" name="Graph" r:id="rId4" imgW="3901440" imgH="2935834" progId="Origin50.Graph">
              <p:embed/>
            </p:oleObj>
          </a:graphicData>
        </a:graphic>
      </p:graphicFrame>
      <p:sp>
        <p:nvSpPr>
          <p:cNvPr id="40" name="TextBox 39"/>
          <p:cNvSpPr txBox="1"/>
          <p:nvPr/>
        </p:nvSpPr>
        <p:spPr>
          <a:xfrm>
            <a:off x="6990477" y="4903504"/>
            <a:ext cx="266850" cy="369332"/>
          </a:xfrm>
          <a:prstGeom prst="rect">
            <a:avLst/>
          </a:prstGeom>
          <a:noFill/>
        </p:spPr>
        <p:txBody>
          <a:bodyPr wrap="square" rtlCol="0">
            <a:spAutoFit/>
          </a:bodyPr>
          <a:lstStyle/>
          <a:p>
            <a:pPr algn="ctr"/>
            <a:r>
              <a:rPr lang="en-US" b="1" dirty="0" smtClean="0">
                <a:solidFill>
                  <a:srgbClr val="FF0000"/>
                </a:solidFill>
              </a:rPr>
              <a:t>+</a:t>
            </a:r>
            <a:endParaRPr lang="en-US" b="1" baseline="30000" dirty="0">
              <a:solidFill>
                <a:srgbClr val="FF0000"/>
              </a:solidFill>
            </a:endParaRPr>
          </a:p>
        </p:txBody>
      </p:sp>
      <p:sp>
        <p:nvSpPr>
          <p:cNvPr id="41" name="TextBox 40"/>
          <p:cNvSpPr txBox="1"/>
          <p:nvPr/>
        </p:nvSpPr>
        <p:spPr>
          <a:xfrm>
            <a:off x="6233559" y="4917732"/>
            <a:ext cx="286374" cy="369332"/>
          </a:xfrm>
          <a:prstGeom prst="rect">
            <a:avLst/>
          </a:prstGeom>
          <a:noFill/>
        </p:spPr>
        <p:txBody>
          <a:bodyPr wrap="square" rtlCol="0">
            <a:spAutoFit/>
          </a:bodyPr>
          <a:lstStyle/>
          <a:p>
            <a:r>
              <a:rPr lang="en-US" b="1" dirty="0" smtClean="0">
                <a:solidFill>
                  <a:srgbClr val="FF0000"/>
                </a:solidFill>
              </a:rPr>
              <a:t>-</a:t>
            </a:r>
            <a:endParaRPr lang="en-US" b="1" baseline="30000" dirty="0">
              <a:solidFill>
                <a:srgbClr val="FF0000"/>
              </a:solidFill>
            </a:endParaRPr>
          </a:p>
        </p:txBody>
      </p:sp>
      <p:sp>
        <p:nvSpPr>
          <p:cNvPr id="42" name="Left Brace 41"/>
          <p:cNvSpPr/>
          <p:nvPr/>
        </p:nvSpPr>
        <p:spPr>
          <a:xfrm>
            <a:off x="6373274" y="2696900"/>
            <a:ext cx="286544" cy="127324"/>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Rectangle 42"/>
          <p:cNvSpPr/>
          <p:nvPr/>
        </p:nvSpPr>
        <p:spPr>
          <a:xfrm>
            <a:off x="5402323" y="2588434"/>
            <a:ext cx="997581" cy="369332"/>
          </a:xfrm>
          <a:prstGeom prst="rect">
            <a:avLst/>
          </a:prstGeom>
        </p:spPr>
        <p:txBody>
          <a:bodyPr wrap="none">
            <a:spAutoFit/>
          </a:bodyPr>
          <a:lstStyle/>
          <a:p>
            <a:r>
              <a:rPr lang="en-US" dirty="0" smtClean="0"/>
              <a:t>Intensity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27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457200" y="3175"/>
            <a:ext cx="8229600" cy="914400"/>
          </a:xfrm>
          <a:prstGeom prst="rect">
            <a:avLst/>
          </a:prstGeom>
          <a:noFill/>
          <a:ln w="9525">
            <a:noFill/>
            <a:miter lim="800000"/>
            <a:headEnd/>
            <a:tailEnd/>
          </a:ln>
        </p:spPr>
        <p:txBody>
          <a:bodyPr anchor="ctr"/>
          <a:lstStyle/>
          <a:p>
            <a:pPr algn="ctr"/>
            <a:r>
              <a:rPr lang="en-US" sz="3200" b="1" u="sng" dirty="0" smtClean="0">
                <a:solidFill>
                  <a:schemeClr val="tx2"/>
                </a:solidFill>
              </a:rPr>
              <a:t>Ensemble Emission</a:t>
            </a:r>
            <a:endParaRPr lang="en-US" sz="3200" b="1" u="sng" dirty="0">
              <a:solidFill>
                <a:schemeClr val="tx2"/>
              </a:solidFill>
            </a:endParaRPr>
          </a:p>
        </p:txBody>
      </p:sp>
      <p:sp>
        <p:nvSpPr>
          <p:cNvPr id="32" name="Rectangle 31"/>
          <p:cNvSpPr/>
          <p:nvPr/>
        </p:nvSpPr>
        <p:spPr>
          <a:xfrm>
            <a:off x="664025" y="1581395"/>
            <a:ext cx="1657598" cy="1310296"/>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772101" y="168356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849757" y="188897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1005067" y="173366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1020097" y="187144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1130317" y="210190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1258072" y="194158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1167892" y="184138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1278112" y="207184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1405867" y="191152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719496" y="205430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734526" y="219208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972502" y="226222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882322" y="216202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1120297" y="223216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927412" y="162845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1070197" y="160591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676911" y="159088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1300657" y="180631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985027" y="199418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1127812" y="197164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1007572" y="213947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854767" y="202174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716991" y="178877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859777" y="176623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1470997" y="166352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1581218" y="189398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1673903" y="170861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1721498" y="183386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1871798" y="184138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1568693" y="159589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1734023" y="159338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1380817" y="159088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1420897" y="178877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1563683" y="176623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1175407" y="172114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1305667" y="168607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1220497" y="159338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691941" y="191653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19697" y="158587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1501057" y="212945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1578713" y="233486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1734023" y="217955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1749053" y="231733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1987028" y="238747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1896848" y="228727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1876808" y="253025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2134823" y="235741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1448452" y="250019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1656368" y="207434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1799153" y="205180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1405867" y="203677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2029613" y="225220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1713983" y="244007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1856768" y="241753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1583723" y="246763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1445947" y="223466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1588733" y="221212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2202458" y="211192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2112278" y="203677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2149853" y="223466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1904363" y="216703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2034623" y="213196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a:off x="1949453" y="203927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a:off x="1420897" y="236242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a:off x="1548653" y="203176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1202962" y="257534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1210477" y="232735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1320697" y="255781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a:off x="1067692" y="247765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a:off x="1295647" y="244508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a:off x="804667" y="229478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a:off x="822202" y="252775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a:off x="689436" y="268055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p:nvPr/>
        </p:nvSpPr>
        <p:spPr>
          <a:xfrm>
            <a:off x="1145347" y="270059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a:off x="832222" y="265801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p:nvPr/>
        </p:nvSpPr>
        <p:spPr>
          <a:xfrm>
            <a:off x="711981" y="242254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a:off x="854767" y="239999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a:off x="686931" y="255029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a:off x="1288132" y="268306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a:off x="679416" y="230230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a:off x="1268092" y="220210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a:off x="969997" y="266552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a:off x="1333222" y="230981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a:off x="967492" y="239999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a:off x="1090237" y="234739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a:off x="942442" y="252775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a:off x="1182922" y="245260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a:off x="1072702" y="260290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p:nvPr/>
        </p:nvSpPr>
        <p:spPr>
          <a:xfrm>
            <a:off x="774606" y="278326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p:nvPr/>
        </p:nvSpPr>
        <p:spPr>
          <a:xfrm>
            <a:off x="1055167" y="277574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919897" y="277825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a:off x="2194943" y="171613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a:off x="2137328" y="182635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p:nvPr/>
        </p:nvSpPr>
        <p:spPr>
          <a:xfrm>
            <a:off x="2089733" y="158336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p:cNvSpPr/>
          <p:nvPr/>
        </p:nvSpPr>
        <p:spPr>
          <a:xfrm>
            <a:off x="2217488" y="159839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a:off x="2047148" y="172865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a:off x="2217488" y="192655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p:nvPr/>
        </p:nvSpPr>
        <p:spPr>
          <a:xfrm>
            <a:off x="1964483" y="161843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p:nvPr/>
        </p:nvSpPr>
        <p:spPr>
          <a:xfrm>
            <a:off x="1796648" y="171613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p:nvPr/>
        </p:nvSpPr>
        <p:spPr>
          <a:xfrm>
            <a:off x="1916888" y="172114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p:cNvSpPr/>
          <p:nvPr/>
        </p:nvSpPr>
        <p:spPr>
          <a:xfrm>
            <a:off x="1851758" y="159088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p:cNvSpPr/>
          <p:nvPr/>
        </p:nvSpPr>
        <p:spPr>
          <a:xfrm>
            <a:off x="1698953" y="196663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a:off x="1864283" y="194909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p:cNvSpPr/>
          <p:nvPr/>
        </p:nvSpPr>
        <p:spPr>
          <a:xfrm>
            <a:off x="2099753" y="192905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p:cNvSpPr/>
          <p:nvPr/>
        </p:nvSpPr>
        <p:spPr>
          <a:xfrm>
            <a:off x="1989533" y="183386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p:cNvSpPr/>
          <p:nvPr/>
        </p:nvSpPr>
        <p:spPr>
          <a:xfrm>
            <a:off x="1987028" y="193907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p:cNvSpPr/>
          <p:nvPr/>
        </p:nvSpPr>
        <p:spPr>
          <a:xfrm>
            <a:off x="1433422" y="264047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p:cNvSpPr/>
          <p:nvPr/>
        </p:nvSpPr>
        <p:spPr>
          <a:xfrm>
            <a:off x="1228012" y="279328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p:nvPr/>
        </p:nvSpPr>
        <p:spPr>
          <a:xfrm>
            <a:off x="1581218" y="259789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p:cNvSpPr/>
          <p:nvPr/>
        </p:nvSpPr>
        <p:spPr>
          <a:xfrm>
            <a:off x="1716488" y="257284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p:cNvSpPr/>
          <p:nvPr/>
        </p:nvSpPr>
        <p:spPr>
          <a:xfrm>
            <a:off x="2214983" y="267304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p:cNvSpPr/>
          <p:nvPr/>
        </p:nvSpPr>
        <p:spPr>
          <a:xfrm>
            <a:off x="2139833" y="278576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p:cNvSpPr/>
          <p:nvPr/>
        </p:nvSpPr>
        <p:spPr>
          <a:xfrm>
            <a:off x="1964483" y="277825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p:cNvSpPr/>
          <p:nvPr/>
        </p:nvSpPr>
        <p:spPr>
          <a:xfrm>
            <a:off x="2057168" y="268807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p:cNvSpPr/>
          <p:nvPr/>
        </p:nvSpPr>
        <p:spPr>
          <a:xfrm>
            <a:off x="1405867" y="278827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p:cNvSpPr/>
          <p:nvPr/>
        </p:nvSpPr>
        <p:spPr>
          <a:xfrm>
            <a:off x="1533623" y="273566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p:cNvSpPr/>
          <p:nvPr/>
        </p:nvSpPr>
        <p:spPr>
          <a:xfrm>
            <a:off x="1678913" y="277073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p:cNvSpPr/>
          <p:nvPr/>
        </p:nvSpPr>
        <p:spPr>
          <a:xfrm>
            <a:off x="1786628" y="269308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p:cNvSpPr/>
          <p:nvPr/>
        </p:nvSpPr>
        <p:spPr>
          <a:xfrm>
            <a:off x="1934423" y="266051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p:cNvSpPr/>
          <p:nvPr/>
        </p:nvSpPr>
        <p:spPr>
          <a:xfrm>
            <a:off x="2012078" y="251522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p:cNvSpPr/>
          <p:nvPr/>
        </p:nvSpPr>
        <p:spPr>
          <a:xfrm>
            <a:off x="2132318" y="258286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p:cNvSpPr/>
          <p:nvPr/>
        </p:nvSpPr>
        <p:spPr>
          <a:xfrm>
            <a:off x="2202458" y="246763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TextBox 279"/>
          <p:cNvSpPr txBox="1"/>
          <p:nvPr/>
        </p:nvSpPr>
        <p:spPr>
          <a:xfrm>
            <a:off x="2650084" y="1962078"/>
            <a:ext cx="639216" cy="369332"/>
          </a:xfrm>
          <a:prstGeom prst="rect">
            <a:avLst/>
          </a:prstGeom>
          <a:noFill/>
        </p:spPr>
        <p:txBody>
          <a:bodyPr wrap="square" rtlCol="0">
            <a:spAutoFit/>
          </a:bodyPr>
          <a:lstStyle/>
          <a:p>
            <a:pPr algn="ctr"/>
            <a:r>
              <a:rPr lang="en-US" dirty="0" err="1" smtClean="0">
                <a:solidFill>
                  <a:srgbClr val="FFC000"/>
                </a:solidFill>
              </a:rPr>
              <a:t>h</a:t>
            </a:r>
            <a:r>
              <a:rPr lang="en-US" dirty="0" err="1" smtClean="0">
                <a:solidFill>
                  <a:srgbClr val="FFC000"/>
                </a:solidFill>
                <a:latin typeface="Symbol" pitchFamily="18" charset="2"/>
              </a:rPr>
              <a:t>n</a:t>
            </a:r>
            <a:endParaRPr lang="en-US" dirty="0">
              <a:solidFill>
                <a:srgbClr val="FFC000"/>
              </a:solidFill>
              <a:latin typeface="Symbol" pitchFamily="18" charset="2"/>
            </a:endParaRPr>
          </a:p>
        </p:txBody>
      </p:sp>
      <p:cxnSp>
        <p:nvCxnSpPr>
          <p:cNvPr id="282" name="Straight Arrow Connector 281"/>
          <p:cNvCxnSpPr/>
          <p:nvPr/>
        </p:nvCxnSpPr>
        <p:spPr>
          <a:xfrm>
            <a:off x="2626082" y="2357052"/>
            <a:ext cx="698896" cy="0"/>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805" name="Group 804"/>
          <p:cNvGrpSpPr/>
          <p:nvPr/>
        </p:nvGrpSpPr>
        <p:grpSpPr>
          <a:xfrm>
            <a:off x="6564848" y="1596425"/>
            <a:ext cx="1664752" cy="1310296"/>
            <a:chOff x="6564848" y="1596425"/>
            <a:chExt cx="1664752" cy="1310296"/>
          </a:xfrm>
        </p:grpSpPr>
        <p:sp>
          <p:nvSpPr>
            <p:cNvPr id="283" name="Rectangle 282"/>
            <p:cNvSpPr/>
            <p:nvPr/>
          </p:nvSpPr>
          <p:spPr>
            <a:xfrm>
              <a:off x="6572002" y="1596425"/>
              <a:ext cx="1657598" cy="1310296"/>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Oval 283"/>
            <p:cNvSpPr/>
            <p:nvPr/>
          </p:nvSpPr>
          <p:spPr>
            <a:xfrm>
              <a:off x="6660038" y="169859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Oval 284"/>
            <p:cNvSpPr/>
            <p:nvPr/>
          </p:nvSpPr>
          <p:spPr>
            <a:xfrm>
              <a:off x="6737693" y="190400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286" name="Oval 285"/>
            <p:cNvSpPr/>
            <p:nvPr/>
          </p:nvSpPr>
          <p:spPr>
            <a:xfrm>
              <a:off x="6893004" y="174869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Oval 286"/>
            <p:cNvSpPr/>
            <p:nvPr/>
          </p:nvSpPr>
          <p:spPr>
            <a:xfrm>
              <a:off x="6908034" y="1886471"/>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Oval 287"/>
            <p:cNvSpPr/>
            <p:nvPr/>
          </p:nvSpPr>
          <p:spPr>
            <a:xfrm>
              <a:off x="7018254" y="211693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Oval 288"/>
            <p:cNvSpPr/>
            <p:nvPr/>
          </p:nvSpPr>
          <p:spPr>
            <a:xfrm>
              <a:off x="7146009" y="195661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290" name="Oval 289"/>
            <p:cNvSpPr/>
            <p:nvPr/>
          </p:nvSpPr>
          <p:spPr>
            <a:xfrm>
              <a:off x="7055829" y="185641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Oval 290"/>
            <p:cNvSpPr/>
            <p:nvPr/>
          </p:nvSpPr>
          <p:spPr>
            <a:xfrm>
              <a:off x="7166049" y="208687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292" name="Oval 291"/>
            <p:cNvSpPr/>
            <p:nvPr/>
          </p:nvSpPr>
          <p:spPr>
            <a:xfrm>
              <a:off x="7293804" y="1926551"/>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Oval 292"/>
            <p:cNvSpPr/>
            <p:nvPr/>
          </p:nvSpPr>
          <p:spPr>
            <a:xfrm>
              <a:off x="6607433" y="2069336"/>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Oval 293"/>
            <p:cNvSpPr/>
            <p:nvPr/>
          </p:nvSpPr>
          <p:spPr>
            <a:xfrm>
              <a:off x="6622463" y="220711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295" name="Oval 294"/>
            <p:cNvSpPr/>
            <p:nvPr/>
          </p:nvSpPr>
          <p:spPr>
            <a:xfrm>
              <a:off x="6860439" y="227725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Oval 295"/>
            <p:cNvSpPr/>
            <p:nvPr/>
          </p:nvSpPr>
          <p:spPr>
            <a:xfrm>
              <a:off x="6770258" y="217705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Oval 296"/>
            <p:cNvSpPr/>
            <p:nvPr/>
          </p:nvSpPr>
          <p:spPr>
            <a:xfrm>
              <a:off x="7008234" y="2247191"/>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Oval 297"/>
            <p:cNvSpPr/>
            <p:nvPr/>
          </p:nvSpPr>
          <p:spPr>
            <a:xfrm>
              <a:off x="6815348" y="164348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299" name="Oval 298"/>
            <p:cNvSpPr/>
            <p:nvPr/>
          </p:nvSpPr>
          <p:spPr>
            <a:xfrm>
              <a:off x="6958134" y="162094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300" name="Oval 299"/>
            <p:cNvSpPr/>
            <p:nvPr/>
          </p:nvSpPr>
          <p:spPr>
            <a:xfrm>
              <a:off x="6564848" y="160591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Oval 300"/>
            <p:cNvSpPr/>
            <p:nvPr/>
          </p:nvSpPr>
          <p:spPr>
            <a:xfrm>
              <a:off x="7188594" y="182134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Oval 301"/>
            <p:cNvSpPr/>
            <p:nvPr/>
          </p:nvSpPr>
          <p:spPr>
            <a:xfrm>
              <a:off x="6872964" y="200921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Oval 302"/>
            <p:cNvSpPr/>
            <p:nvPr/>
          </p:nvSpPr>
          <p:spPr>
            <a:xfrm>
              <a:off x="7015749" y="1986671"/>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Oval 303"/>
            <p:cNvSpPr/>
            <p:nvPr/>
          </p:nvSpPr>
          <p:spPr>
            <a:xfrm>
              <a:off x="6895509" y="215450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305" name="Oval 304"/>
            <p:cNvSpPr/>
            <p:nvPr/>
          </p:nvSpPr>
          <p:spPr>
            <a:xfrm>
              <a:off x="6742703" y="203677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306" name="Oval 305"/>
            <p:cNvSpPr/>
            <p:nvPr/>
          </p:nvSpPr>
          <p:spPr>
            <a:xfrm>
              <a:off x="6604928" y="180380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307" name="Oval 306"/>
            <p:cNvSpPr/>
            <p:nvPr/>
          </p:nvSpPr>
          <p:spPr>
            <a:xfrm>
              <a:off x="6747713" y="178126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Oval 307"/>
            <p:cNvSpPr/>
            <p:nvPr/>
          </p:nvSpPr>
          <p:spPr>
            <a:xfrm>
              <a:off x="7358934" y="1678555"/>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Oval 308"/>
            <p:cNvSpPr/>
            <p:nvPr/>
          </p:nvSpPr>
          <p:spPr>
            <a:xfrm>
              <a:off x="7469154" y="190901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Oval 309"/>
            <p:cNvSpPr/>
            <p:nvPr/>
          </p:nvSpPr>
          <p:spPr>
            <a:xfrm>
              <a:off x="7561839" y="172364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Oval 310"/>
            <p:cNvSpPr/>
            <p:nvPr/>
          </p:nvSpPr>
          <p:spPr>
            <a:xfrm>
              <a:off x="7609435" y="184889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312" name="Oval 311"/>
            <p:cNvSpPr/>
            <p:nvPr/>
          </p:nvSpPr>
          <p:spPr>
            <a:xfrm>
              <a:off x="7759735" y="185641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Oval 312"/>
            <p:cNvSpPr/>
            <p:nvPr/>
          </p:nvSpPr>
          <p:spPr>
            <a:xfrm>
              <a:off x="7456629" y="161092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Oval 313"/>
            <p:cNvSpPr/>
            <p:nvPr/>
          </p:nvSpPr>
          <p:spPr>
            <a:xfrm>
              <a:off x="7621960" y="1608415"/>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Oval 314"/>
            <p:cNvSpPr/>
            <p:nvPr/>
          </p:nvSpPr>
          <p:spPr>
            <a:xfrm>
              <a:off x="7268754" y="1605910"/>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Oval 315"/>
            <p:cNvSpPr/>
            <p:nvPr/>
          </p:nvSpPr>
          <p:spPr>
            <a:xfrm>
              <a:off x="7308834" y="1803805"/>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Oval 316"/>
            <p:cNvSpPr/>
            <p:nvPr/>
          </p:nvSpPr>
          <p:spPr>
            <a:xfrm>
              <a:off x="7451619" y="178126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318" name="Oval 317"/>
            <p:cNvSpPr/>
            <p:nvPr/>
          </p:nvSpPr>
          <p:spPr>
            <a:xfrm>
              <a:off x="7063344" y="1736170"/>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Oval 318"/>
            <p:cNvSpPr/>
            <p:nvPr/>
          </p:nvSpPr>
          <p:spPr>
            <a:xfrm>
              <a:off x="7193604" y="170110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Oval 319"/>
            <p:cNvSpPr/>
            <p:nvPr/>
          </p:nvSpPr>
          <p:spPr>
            <a:xfrm>
              <a:off x="7108434" y="160841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Oval 320"/>
            <p:cNvSpPr/>
            <p:nvPr/>
          </p:nvSpPr>
          <p:spPr>
            <a:xfrm>
              <a:off x="6579878" y="193156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Oval 321"/>
            <p:cNvSpPr/>
            <p:nvPr/>
          </p:nvSpPr>
          <p:spPr>
            <a:xfrm>
              <a:off x="6707633" y="1600900"/>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Oval 322"/>
            <p:cNvSpPr/>
            <p:nvPr/>
          </p:nvSpPr>
          <p:spPr>
            <a:xfrm>
              <a:off x="7388994" y="214448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Oval 323"/>
            <p:cNvSpPr/>
            <p:nvPr/>
          </p:nvSpPr>
          <p:spPr>
            <a:xfrm>
              <a:off x="7466649" y="234989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325" name="Oval 324"/>
            <p:cNvSpPr/>
            <p:nvPr/>
          </p:nvSpPr>
          <p:spPr>
            <a:xfrm>
              <a:off x="7621960" y="219458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Oval 325"/>
            <p:cNvSpPr/>
            <p:nvPr/>
          </p:nvSpPr>
          <p:spPr>
            <a:xfrm>
              <a:off x="7636990" y="2332361"/>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Oval 326"/>
            <p:cNvSpPr/>
            <p:nvPr/>
          </p:nvSpPr>
          <p:spPr>
            <a:xfrm>
              <a:off x="7895005" y="2402501"/>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Oval 327"/>
            <p:cNvSpPr/>
            <p:nvPr/>
          </p:nvSpPr>
          <p:spPr>
            <a:xfrm>
              <a:off x="7784785" y="230230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Oval 328"/>
            <p:cNvSpPr/>
            <p:nvPr/>
          </p:nvSpPr>
          <p:spPr>
            <a:xfrm>
              <a:off x="7764745" y="2545286"/>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Oval 329"/>
            <p:cNvSpPr/>
            <p:nvPr/>
          </p:nvSpPr>
          <p:spPr>
            <a:xfrm>
              <a:off x="8022760" y="237244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331" name="Oval 330"/>
            <p:cNvSpPr/>
            <p:nvPr/>
          </p:nvSpPr>
          <p:spPr>
            <a:xfrm>
              <a:off x="7336389" y="2515226"/>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Oval 331"/>
            <p:cNvSpPr/>
            <p:nvPr/>
          </p:nvSpPr>
          <p:spPr>
            <a:xfrm>
              <a:off x="7544304" y="208937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Oval 332"/>
            <p:cNvSpPr/>
            <p:nvPr/>
          </p:nvSpPr>
          <p:spPr>
            <a:xfrm>
              <a:off x="7687090" y="2066831"/>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Oval 333"/>
            <p:cNvSpPr/>
            <p:nvPr/>
          </p:nvSpPr>
          <p:spPr>
            <a:xfrm>
              <a:off x="7293804" y="205180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335" name="Oval 334"/>
            <p:cNvSpPr/>
            <p:nvPr/>
          </p:nvSpPr>
          <p:spPr>
            <a:xfrm>
              <a:off x="7917550" y="226723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Oval 335"/>
            <p:cNvSpPr/>
            <p:nvPr/>
          </p:nvSpPr>
          <p:spPr>
            <a:xfrm>
              <a:off x="7601920" y="245510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Oval 336"/>
            <p:cNvSpPr/>
            <p:nvPr/>
          </p:nvSpPr>
          <p:spPr>
            <a:xfrm>
              <a:off x="7744705" y="243256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338" name="Oval 337"/>
            <p:cNvSpPr/>
            <p:nvPr/>
          </p:nvSpPr>
          <p:spPr>
            <a:xfrm>
              <a:off x="7471659" y="248266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Oval 338"/>
            <p:cNvSpPr/>
            <p:nvPr/>
          </p:nvSpPr>
          <p:spPr>
            <a:xfrm>
              <a:off x="7333884" y="224969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340" name="Oval 339"/>
            <p:cNvSpPr/>
            <p:nvPr/>
          </p:nvSpPr>
          <p:spPr>
            <a:xfrm>
              <a:off x="7476669" y="222715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Oval 340"/>
            <p:cNvSpPr/>
            <p:nvPr/>
          </p:nvSpPr>
          <p:spPr>
            <a:xfrm>
              <a:off x="8090395" y="212695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Oval 341"/>
            <p:cNvSpPr/>
            <p:nvPr/>
          </p:nvSpPr>
          <p:spPr>
            <a:xfrm>
              <a:off x="8000215" y="205180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Oval 342"/>
            <p:cNvSpPr/>
            <p:nvPr/>
          </p:nvSpPr>
          <p:spPr>
            <a:xfrm>
              <a:off x="8037790" y="224969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Oval 343"/>
            <p:cNvSpPr/>
            <p:nvPr/>
          </p:nvSpPr>
          <p:spPr>
            <a:xfrm>
              <a:off x="7812340" y="218206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345" name="Oval 344"/>
            <p:cNvSpPr/>
            <p:nvPr/>
          </p:nvSpPr>
          <p:spPr>
            <a:xfrm>
              <a:off x="7922560" y="2146991"/>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Oval 345"/>
            <p:cNvSpPr/>
            <p:nvPr/>
          </p:nvSpPr>
          <p:spPr>
            <a:xfrm>
              <a:off x="7837390" y="2054306"/>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Oval 346"/>
            <p:cNvSpPr/>
            <p:nvPr/>
          </p:nvSpPr>
          <p:spPr>
            <a:xfrm>
              <a:off x="7308834" y="237745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Oval 347"/>
            <p:cNvSpPr/>
            <p:nvPr/>
          </p:nvSpPr>
          <p:spPr>
            <a:xfrm>
              <a:off x="7436589" y="204679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349" name="Oval 348"/>
            <p:cNvSpPr/>
            <p:nvPr/>
          </p:nvSpPr>
          <p:spPr>
            <a:xfrm>
              <a:off x="7090899" y="259037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Oval 349"/>
            <p:cNvSpPr/>
            <p:nvPr/>
          </p:nvSpPr>
          <p:spPr>
            <a:xfrm>
              <a:off x="7098414" y="234238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Oval 350"/>
            <p:cNvSpPr/>
            <p:nvPr/>
          </p:nvSpPr>
          <p:spPr>
            <a:xfrm>
              <a:off x="7208634" y="257284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Oval 351"/>
            <p:cNvSpPr/>
            <p:nvPr/>
          </p:nvSpPr>
          <p:spPr>
            <a:xfrm>
              <a:off x="6955629" y="249268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Oval 352"/>
            <p:cNvSpPr/>
            <p:nvPr/>
          </p:nvSpPr>
          <p:spPr>
            <a:xfrm>
              <a:off x="7183584" y="246011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354" name="Oval 353"/>
            <p:cNvSpPr/>
            <p:nvPr/>
          </p:nvSpPr>
          <p:spPr>
            <a:xfrm>
              <a:off x="6692603" y="230981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Oval 354"/>
            <p:cNvSpPr/>
            <p:nvPr/>
          </p:nvSpPr>
          <p:spPr>
            <a:xfrm>
              <a:off x="6710138" y="2542781"/>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Oval 355"/>
            <p:cNvSpPr/>
            <p:nvPr/>
          </p:nvSpPr>
          <p:spPr>
            <a:xfrm>
              <a:off x="6577373" y="269558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 name="Oval 356"/>
            <p:cNvSpPr/>
            <p:nvPr/>
          </p:nvSpPr>
          <p:spPr>
            <a:xfrm>
              <a:off x="7033284" y="271562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358" name="Oval 357"/>
            <p:cNvSpPr/>
            <p:nvPr/>
          </p:nvSpPr>
          <p:spPr>
            <a:xfrm>
              <a:off x="6720158" y="2673042"/>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Oval 358"/>
            <p:cNvSpPr/>
            <p:nvPr/>
          </p:nvSpPr>
          <p:spPr>
            <a:xfrm>
              <a:off x="6599918" y="2437571"/>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Oval 359"/>
            <p:cNvSpPr/>
            <p:nvPr/>
          </p:nvSpPr>
          <p:spPr>
            <a:xfrm>
              <a:off x="6742703" y="241502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361" name="Oval 360"/>
            <p:cNvSpPr/>
            <p:nvPr/>
          </p:nvSpPr>
          <p:spPr>
            <a:xfrm>
              <a:off x="6574868" y="256532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Oval 361"/>
            <p:cNvSpPr/>
            <p:nvPr/>
          </p:nvSpPr>
          <p:spPr>
            <a:xfrm>
              <a:off x="7176069" y="2698092"/>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Oval 362"/>
            <p:cNvSpPr/>
            <p:nvPr/>
          </p:nvSpPr>
          <p:spPr>
            <a:xfrm>
              <a:off x="6567353" y="231733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Oval 363"/>
            <p:cNvSpPr/>
            <p:nvPr/>
          </p:nvSpPr>
          <p:spPr>
            <a:xfrm>
              <a:off x="7156029" y="221713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Oval 364"/>
            <p:cNvSpPr/>
            <p:nvPr/>
          </p:nvSpPr>
          <p:spPr>
            <a:xfrm>
              <a:off x="6857934" y="268055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Oval 365"/>
            <p:cNvSpPr/>
            <p:nvPr/>
          </p:nvSpPr>
          <p:spPr>
            <a:xfrm>
              <a:off x="7221159" y="2324846"/>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Oval 366"/>
            <p:cNvSpPr/>
            <p:nvPr/>
          </p:nvSpPr>
          <p:spPr>
            <a:xfrm>
              <a:off x="6855429" y="2415026"/>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Oval 367"/>
            <p:cNvSpPr/>
            <p:nvPr/>
          </p:nvSpPr>
          <p:spPr>
            <a:xfrm>
              <a:off x="6978174" y="236242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369" name="Oval 368"/>
            <p:cNvSpPr/>
            <p:nvPr/>
          </p:nvSpPr>
          <p:spPr>
            <a:xfrm>
              <a:off x="6830379" y="254278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370" name="Oval 369"/>
            <p:cNvSpPr/>
            <p:nvPr/>
          </p:nvSpPr>
          <p:spPr>
            <a:xfrm>
              <a:off x="7070859" y="246763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Oval 370"/>
            <p:cNvSpPr/>
            <p:nvPr/>
          </p:nvSpPr>
          <p:spPr>
            <a:xfrm>
              <a:off x="6960639" y="2617932"/>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Oval 371"/>
            <p:cNvSpPr/>
            <p:nvPr/>
          </p:nvSpPr>
          <p:spPr>
            <a:xfrm>
              <a:off x="6662543" y="279829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Oval 372"/>
            <p:cNvSpPr/>
            <p:nvPr/>
          </p:nvSpPr>
          <p:spPr>
            <a:xfrm>
              <a:off x="6943104" y="279077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Oval 373"/>
            <p:cNvSpPr/>
            <p:nvPr/>
          </p:nvSpPr>
          <p:spPr>
            <a:xfrm>
              <a:off x="6807833" y="2793282"/>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Oval 374"/>
            <p:cNvSpPr/>
            <p:nvPr/>
          </p:nvSpPr>
          <p:spPr>
            <a:xfrm>
              <a:off x="8082880" y="173116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 name="Oval 375"/>
            <p:cNvSpPr/>
            <p:nvPr/>
          </p:nvSpPr>
          <p:spPr>
            <a:xfrm>
              <a:off x="8025265" y="184138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Oval 376"/>
            <p:cNvSpPr/>
            <p:nvPr/>
          </p:nvSpPr>
          <p:spPr>
            <a:xfrm>
              <a:off x="7977670" y="159839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Oval 377"/>
            <p:cNvSpPr/>
            <p:nvPr/>
          </p:nvSpPr>
          <p:spPr>
            <a:xfrm>
              <a:off x="8105425" y="161342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 name="Oval 378"/>
            <p:cNvSpPr/>
            <p:nvPr/>
          </p:nvSpPr>
          <p:spPr>
            <a:xfrm>
              <a:off x="7935085" y="174368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380" name="Oval 379"/>
            <p:cNvSpPr/>
            <p:nvPr/>
          </p:nvSpPr>
          <p:spPr>
            <a:xfrm>
              <a:off x="8105425" y="1941581"/>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 name="Oval 380"/>
            <p:cNvSpPr/>
            <p:nvPr/>
          </p:nvSpPr>
          <p:spPr>
            <a:xfrm>
              <a:off x="7852420" y="163346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382" name="Oval 381"/>
            <p:cNvSpPr/>
            <p:nvPr/>
          </p:nvSpPr>
          <p:spPr>
            <a:xfrm>
              <a:off x="7684585" y="1731160"/>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 name="Oval 382"/>
            <p:cNvSpPr/>
            <p:nvPr/>
          </p:nvSpPr>
          <p:spPr>
            <a:xfrm>
              <a:off x="7804825" y="173617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 name="Oval 383"/>
            <p:cNvSpPr/>
            <p:nvPr/>
          </p:nvSpPr>
          <p:spPr>
            <a:xfrm>
              <a:off x="7739695" y="160591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 name="Oval 384"/>
            <p:cNvSpPr/>
            <p:nvPr/>
          </p:nvSpPr>
          <p:spPr>
            <a:xfrm>
              <a:off x="7606930" y="1981661"/>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Oval 385"/>
            <p:cNvSpPr/>
            <p:nvPr/>
          </p:nvSpPr>
          <p:spPr>
            <a:xfrm>
              <a:off x="7752220" y="196412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Oval 386"/>
            <p:cNvSpPr/>
            <p:nvPr/>
          </p:nvSpPr>
          <p:spPr>
            <a:xfrm>
              <a:off x="7987690" y="194408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388" name="Oval 387"/>
            <p:cNvSpPr/>
            <p:nvPr/>
          </p:nvSpPr>
          <p:spPr>
            <a:xfrm>
              <a:off x="7877470" y="1848895"/>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 name="Oval 388"/>
            <p:cNvSpPr/>
            <p:nvPr/>
          </p:nvSpPr>
          <p:spPr>
            <a:xfrm>
              <a:off x="7874965" y="195410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390" name="Oval 389"/>
            <p:cNvSpPr/>
            <p:nvPr/>
          </p:nvSpPr>
          <p:spPr>
            <a:xfrm>
              <a:off x="7321359" y="265550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1" name="Oval 390"/>
            <p:cNvSpPr/>
            <p:nvPr/>
          </p:nvSpPr>
          <p:spPr>
            <a:xfrm>
              <a:off x="7115949" y="280831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2" name="Oval 391"/>
            <p:cNvSpPr/>
            <p:nvPr/>
          </p:nvSpPr>
          <p:spPr>
            <a:xfrm>
              <a:off x="7469154" y="261292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393" name="Oval 392"/>
            <p:cNvSpPr/>
            <p:nvPr/>
          </p:nvSpPr>
          <p:spPr>
            <a:xfrm>
              <a:off x="7604425" y="258787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4" name="Oval 393"/>
            <p:cNvSpPr/>
            <p:nvPr/>
          </p:nvSpPr>
          <p:spPr>
            <a:xfrm>
              <a:off x="8102920" y="268807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5" name="Oval 394"/>
            <p:cNvSpPr/>
            <p:nvPr/>
          </p:nvSpPr>
          <p:spPr>
            <a:xfrm>
              <a:off x="8027770" y="280079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396" name="Oval 395"/>
            <p:cNvSpPr/>
            <p:nvPr/>
          </p:nvSpPr>
          <p:spPr>
            <a:xfrm>
              <a:off x="7852420" y="279328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397" name="Oval 396"/>
            <p:cNvSpPr/>
            <p:nvPr/>
          </p:nvSpPr>
          <p:spPr>
            <a:xfrm>
              <a:off x="7945105" y="2703102"/>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 name="Oval 397"/>
            <p:cNvSpPr/>
            <p:nvPr/>
          </p:nvSpPr>
          <p:spPr>
            <a:xfrm>
              <a:off x="7293804" y="280330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Oval 398"/>
            <p:cNvSpPr/>
            <p:nvPr/>
          </p:nvSpPr>
          <p:spPr>
            <a:xfrm>
              <a:off x="7421559" y="275069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0" name="Oval 399"/>
            <p:cNvSpPr/>
            <p:nvPr/>
          </p:nvSpPr>
          <p:spPr>
            <a:xfrm>
              <a:off x="7566849" y="278576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1" name="Oval 400"/>
            <p:cNvSpPr/>
            <p:nvPr/>
          </p:nvSpPr>
          <p:spPr>
            <a:xfrm>
              <a:off x="7674565" y="2708112"/>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2" name="Oval 401"/>
            <p:cNvSpPr/>
            <p:nvPr/>
          </p:nvSpPr>
          <p:spPr>
            <a:xfrm>
              <a:off x="7822360" y="267554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 name="Oval 402"/>
            <p:cNvSpPr/>
            <p:nvPr/>
          </p:nvSpPr>
          <p:spPr>
            <a:xfrm>
              <a:off x="7920055" y="253025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4" name="Oval 403"/>
            <p:cNvSpPr/>
            <p:nvPr/>
          </p:nvSpPr>
          <p:spPr>
            <a:xfrm>
              <a:off x="8020255" y="259789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405" name="Oval 404"/>
            <p:cNvSpPr/>
            <p:nvPr/>
          </p:nvSpPr>
          <p:spPr>
            <a:xfrm>
              <a:off x="8090395" y="248266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6" name="TextBox 405"/>
          <p:cNvSpPr txBox="1"/>
          <p:nvPr/>
        </p:nvSpPr>
        <p:spPr>
          <a:xfrm>
            <a:off x="5560206" y="1961262"/>
            <a:ext cx="865993" cy="369332"/>
          </a:xfrm>
          <a:prstGeom prst="rect">
            <a:avLst/>
          </a:prstGeom>
          <a:noFill/>
        </p:spPr>
        <p:txBody>
          <a:bodyPr wrap="square" rtlCol="0">
            <a:spAutoFit/>
          </a:bodyPr>
          <a:lstStyle/>
          <a:p>
            <a:r>
              <a:rPr lang="en-US" dirty="0" smtClean="0"/>
              <a:t>Time 1</a:t>
            </a:r>
            <a:endParaRPr lang="en-US" dirty="0">
              <a:latin typeface="Symbol" pitchFamily="18" charset="2"/>
            </a:endParaRPr>
          </a:p>
        </p:txBody>
      </p:sp>
      <p:cxnSp>
        <p:nvCxnSpPr>
          <p:cNvPr id="407" name="Straight Arrow Connector 406"/>
          <p:cNvCxnSpPr/>
          <p:nvPr/>
        </p:nvCxnSpPr>
        <p:spPr>
          <a:xfrm>
            <a:off x="5574886" y="2357052"/>
            <a:ext cx="698896"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1" name="Straight Arrow Connector 410"/>
          <p:cNvCxnSpPr/>
          <p:nvPr/>
        </p:nvCxnSpPr>
        <p:spPr>
          <a:xfrm>
            <a:off x="7381875" y="2966603"/>
            <a:ext cx="0" cy="77808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804" name="Group 803"/>
          <p:cNvGrpSpPr/>
          <p:nvPr/>
        </p:nvGrpSpPr>
        <p:grpSpPr>
          <a:xfrm>
            <a:off x="3667126" y="1160479"/>
            <a:ext cx="1771650" cy="1731212"/>
            <a:chOff x="3667126" y="1160479"/>
            <a:chExt cx="1771650" cy="1731212"/>
          </a:xfrm>
        </p:grpSpPr>
        <p:sp>
          <p:nvSpPr>
            <p:cNvPr id="155" name="Rectangle 154"/>
            <p:cNvSpPr/>
            <p:nvPr/>
          </p:nvSpPr>
          <p:spPr>
            <a:xfrm>
              <a:off x="3722993" y="1581395"/>
              <a:ext cx="1657598" cy="1310296"/>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p:cNvSpPr/>
            <p:nvPr/>
          </p:nvSpPr>
          <p:spPr>
            <a:xfrm>
              <a:off x="3811030" y="168356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p:cNvSpPr/>
            <p:nvPr/>
          </p:nvSpPr>
          <p:spPr>
            <a:xfrm>
              <a:off x="3888685" y="1888976"/>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p:cNvSpPr/>
            <p:nvPr/>
          </p:nvSpPr>
          <p:spPr>
            <a:xfrm>
              <a:off x="4043995" y="173366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p:cNvSpPr/>
            <p:nvPr/>
          </p:nvSpPr>
          <p:spPr>
            <a:xfrm>
              <a:off x="4059025" y="1871440"/>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p:cNvSpPr/>
            <p:nvPr/>
          </p:nvSpPr>
          <p:spPr>
            <a:xfrm>
              <a:off x="4169245" y="210190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p:cNvSpPr/>
            <p:nvPr/>
          </p:nvSpPr>
          <p:spPr>
            <a:xfrm>
              <a:off x="4297000" y="1941581"/>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161"/>
            <p:cNvSpPr/>
            <p:nvPr/>
          </p:nvSpPr>
          <p:spPr>
            <a:xfrm>
              <a:off x="4206820" y="184138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162"/>
            <p:cNvSpPr/>
            <p:nvPr/>
          </p:nvSpPr>
          <p:spPr>
            <a:xfrm>
              <a:off x="4317040" y="2071841"/>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Oval 163"/>
            <p:cNvSpPr/>
            <p:nvPr/>
          </p:nvSpPr>
          <p:spPr>
            <a:xfrm>
              <a:off x="4444796" y="1911521"/>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p:cNvSpPr/>
            <p:nvPr/>
          </p:nvSpPr>
          <p:spPr>
            <a:xfrm>
              <a:off x="3758425" y="2054306"/>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p:cNvSpPr/>
            <p:nvPr/>
          </p:nvSpPr>
          <p:spPr>
            <a:xfrm>
              <a:off x="3773455" y="2192081"/>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166"/>
            <p:cNvSpPr/>
            <p:nvPr/>
          </p:nvSpPr>
          <p:spPr>
            <a:xfrm>
              <a:off x="4011430" y="226222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7"/>
            <p:cNvSpPr/>
            <p:nvPr/>
          </p:nvSpPr>
          <p:spPr>
            <a:xfrm>
              <a:off x="3921250" y="216202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p:cNvSpPr/>
            <p:nvPr/>
          </p:nvSpPr>
          <p:spPr>
            <a:xfrm>
              <a:off x="4159225" y="2232161"/>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Oval 169"/>
            <p:cNvSpPr/>
            <p:nvPr/>
          </p:nvSpPr>
          <p:spPr>
            <a:xfrm>
              <a:off x="3966340" y="1628455"/>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Oval 170"/>
            <p:cNvSpPr/>
            <p:nvPr/>
          </p:nvSpPr>
          <p:spPr>
            <a:xfrm>
              <a:off x="4109125" y="1605910"/>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p:cNvSpPr/>
            <p:nvPr/>
          </p:nvSpPr>
          <p:spPr>
            <a:xfrm>
              <a:off x="3715840" y="159088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172"/>
            <p:cNvSpPr/>
            <p:nvPr/>
          </p:nvSpPr>
          <p:spPr>
            <a:xfrm>
              <a:off x="4339585" y="180631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Oval 173"/>
            <p:cNvSpPr/>
            <p:nvPr/>
          </p:nvSpPr>
          <p:spPr>
            <a:xfrm>
              <a:off x="4023955" y="199418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174"/>
            <p:cNvSpPr/>
            <p:nvPr/>
          </p:nvSpPr>
          <p:spPr>
            <a:xfrm>
              <a:off x="4166740" y="1971641"/>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Oval 175"/>
            <p:cNvSpPr/>
            <p:nvPr/>
          </p:nvSpPr>
          <p:spPr>
            <a:xfrm>
              <a:off x="4046500" y="2139476"/>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p:cNvSpPr/>
            <p:nvPr/>
          </p:nvSpPr>
          <p:spPr>
            <a:xfrm>
              <a:off x="3893695" y="2021741"/>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77"/>
            <p:cNvSpPr/>
            <p:nvPr/>
          </p:nvSpPr>
          <p:spPr>
            <a:xfrm>
              <a:off x="3755920" y="1788775"/>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p:cNvSpPr/>
            <p:nvPr/>
          </p:nvSpPr>
          <p:spPr>
            <a:xfrm>
              <a:off x="3898705" y="176623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p:cNvSpPr/>
            <p:nvPr/>
          </p:nvSpPr>
          <p:spPr>
            <a:xfrm>
              <a:off x="4509926" y="1663525"/>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p:cNvSpPr/>
            <p:nvPr/>
          </p:nvSpPr>
          <p:spPr>
            <a:xfrm>
              <a:off x="4620146" y="189398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Oval 181"/>
            <p:cNvSpPr/>
            <p:nvPr/>
          </p:nvSpPr>
          <p:spPr>
            <a:xfrm>
              <a:off x="4712831" y="170861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p:cNvSpPr/>
            <p:nvPr/>
          </p:nvSpPr>
          <p:spPr>
            <a:xfrm>
              <a:off x="4760426" y="1833865"/>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p:cNvSpPr/>
            <p:nvPr/>
          </p:nvSpPr>
          <p:spPr>
            <a:xfrm>
              <a:off x="4910726" y="184138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p:cNvSpPr/>
            <p:nvPr/>
          </p:nvSpPr>
          <p:spPr>
            <a:xfrm>
              <a:off x="4607621" y="159589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Oval 185"/>
            <p:cNvSpPr/>
            <p:nvPr/>
          </p:nvSpPr>
          <p:spPr>
            <a:xfrm>
              <a:off x="4772951" y="1593385"/>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Oval 186"/>
            <p:cNvSpPr/>
            <p:nvPr/>
          </p:nvSpPr>
          <p:spPr>
            <a:xfrm>
              <a:off x="4419746" y="1590880"/>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Oval 187"/>
            <p:cNvSpPr/>
            <p:nvPr/>
          </p:nvSpPr>
          <p:spPr>
            <a:xfrm>
              <a:off x="4459826" y="1788775"/>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Oval 188"/>
            <p:cNvSpPr/>
            <p:nvPr/>
          </p:nvSpPr>
          <p:spPr>
            <a:xfrm>
              <a:off x="4602611" y="1766230"/>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89"/>
            <p:cNvSpPr/>
            <p:nvPr/>
          </p:nvSpPr>
          <p:spPr>
            <a:xfrm>
              <a:off x="4214335" y="1721140"/>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Oval 190"/>
            <p:cNvSpPr/>
            <p:nvPr/>
          </p:nvSpPr>
          <p:spPr>
            <a:xfrm>
              <a:off x="4344596" y="168607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Oval 191"/>
            <p:cNvSpPr/>
            <p:nvPr/>
          </p:nvSpPr>
          <p:spPr>
            <a:xfrm>
              <a:off x="4259425" y="159338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Oval 192"/>
            <p:cNvSpPr/>
            <p:nvPr/>
          </p:nvSpPr>
          <p:spPr>
            <a:xfrm>
              <a:off x="3730870" y="191653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Oval 193"/>
            <p:cNvSpPr/>
            <p:nvPr/>
          </p:nvSpPr>
          <p:spPr>
            <a:xfrm>
              <a:off x="3858625" y="1585870"/>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Oval 194"/>
            <p:cNvSpPr/>
            <p:nvPr/>
          </p:nvSpPr>
          <p:spPr>
            <a:xfrm>
              <a:off x="4539986" y="212945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Oval 195"/>
            <p:cNvSpPr/>
            <p:nvPr/>
          </p:nvSpPr>
          <p:spPr>
            <a:xfrm>
              <a:off x="4617641" y="2334866"/>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Oval 196"/>
            <p:cNvSpPr/>
            <p:nvPr/>
          </p:nvSpPr>
          <p:spPr>
            <a:xfrm>
              <a:off x="4772951" y="217955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Oval 197"/>
            <p:cNvSpPr/>
            <p:nvPr/>
          </p:nvSpPr>
          <p:spPr>
            <a:xfrm>
              <a:off x="4787981" y="2317331"/>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Oval 198"/>
            <p:cNvSpPr/>
            <p:nvPr/>
          </p:nvSpPr>
          <p:spPr>
            <a:xfrm>
              <a:off x="5045996" y="2387471"/>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Oval 199"/>
            <p:cNvSpPr/>
            <p:nvPr/>
          </p:nvSpPr>
          <p:spPr>
            <a:xfrm>
              <a:off x="4935776" y="228727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Oval 200"/>
            <p:cNvSpPr/>
            <p:nvPr/>
          </p:nvSpPr>
          <p:spPr>
            <a:xfrm>
              <a:off x="4915736" y="2530256"/>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Oval 201"/>
            <p:cNvSpPr/>
            <p:nvPr/>
          </p:nvSpPr>
          <p:spPr>
            <a:xfrm>
              <a:off x="5173752" y="2357411"/>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p:cNvSpPr/>
            <p:nvPr/>
          </p:nvSpPr>
          <p:spPr>
            <a:xfrm>
              <a:off x="4487381" y="2500196"/>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p:cNvSpPr/>
            <p:nvPr/>
          </p:nvSpPr>
          <p:spPr>
            <a:xfrm>
              <a:off x="4695296" y="207434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p:cNvSpPr/>
            <p:nvPr/>
          </p:nvSpPr>
          <p:spPr>
            <a:xfrm>
              <a:off x="4838081" y="2051801"/>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Oval 205"/>
            <p:cNvSpPr/>
            <p:nvPr/>
          </p:nvSpPr>
          <p:spPr>
            <a:xfrm>
              <a:off x="4444796" y="2036771"/>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p:cNvSpPr/>
            <p:nvPr/>
          </p:nvSpPr>
          <p:spPr>
            <a:xfrm>
              <a:off x="5068541" y="225220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p:cNvSpPr/>
            <p:nvPr/>
          </p:nvSpPr>
          <p:spPr>
            <a:xfrm>
              <a:off x="4752911" y="244007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p:cNvSpPr/>
            <p:nvPr/>
          </p:nvSpPr>
          <p:spPr>
            <a:xfrm>
              <a:off x="4895696" y="2417531"/>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Oval 209"/>
            <p:cNvSpPr/>
            <p:nvPr/>
          </p:nvSpPr>
          <p:spPr>
            <a:xfrm>
              <a:off x="4622651" y="246763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Oval 210"/>
            <p:cNvSpPr/>
            <p:nvPr/>
          </p:nvSpPr>
          <p:spPr>
            <a:xfrm>
              <a:off x="4484876" y="2234666"/>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Oval 211"/>
            <p:cNvSpPr/>
            <p:nvPr/>
          </p:nvSpPr>
          <p:spPr>
            <a:xfrm>
              <a:off x="4627661" y="221212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Oval 212"/>
            <p:cNvSpPr/>
            <p:nvPr/>
          </p:nvSpPr>
          <p:spPr>
            <a:xfrm>
              <a:off x="5241387" y="211192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Oval 213"/>
            <p:cNvSpPr/>
            <p:nvPr/>
          </p:nvSpPr>
          <p:spPr>
            <a:xfrm>
              <a:off x="5151207" y="203677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Oval 214"/>
            <p:cNvSpPr/>
            <p:nvPr/>
          </p:nvSpPr>
          <p:spPr>
            <a:xfrm>
              <a:off x="5188782" y="223466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Oval 215"/>
            <p:cNvSpPr/>
            <p:nvPr/>
          </p:nvSpPr>
          <p:spPr>
            <a:xfrm>
              <a:off x="4963331" y="2167031"/>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Oval 216"/>
            <p:cNvSpPr/>
            <p:nvPr/>
          </p:nvSpPr>
          <p:spPr>
            <a:xfrm>
              <a:off x="5073551" y="2131961"/>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Oval 217"/>
            <p:cNvSpPr/>
            <p:nvPr/>
          </p:nvSpPr>
          <p:spPr>
            <a:xfrm>
              <a:off x="4988381" y="2039276"/>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Oval 218"/>
            <p:cNvSpPr/>
            <p:nvPr/>
          </p:nvSpPr>
          <p:spPr>
            <a:xfrm>
              <a:off x="4459826" y="236242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Oval 219"/>
            <p:cNvSpPr/>
            <p:nvPr/>
          </p:nvSpPr>
          <p:spPr>
            <a:xfrm>
              <a:off x="4587581" y="2031761"/>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Oval 220"/>
            <p:cNvSpPr/>
            <p:nvPr/>
          </p:nvSpPr>
          <p:spPr>
            <a:xfrm>
              <a:off x="4241890" y="257534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Oval 221"/>
            <p:cNvSpPr/>
            <p:nvPr/>
          </p:nvSpPr>
          <p:spPr>
            <a:xfrm>
              <a:off x="4249405" y="232735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Oval 222"/>
            <p:cNvSpPr/>
            <p:nvPr/>
          </p:nvSpPr>
          <p:spPr>
            <a:xfrm>
              <a:off x="4359626" y="255781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Oval 223"/>
            <p:cNvSpPr/>
            <p:nvPr/>
          </p:nvSpPr>
          <p:spPr>
            <a:xfrm>
              <a:off x="4106620" y="247765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Oval 224"/>
            <p:cNvSpPr/>
            <p:nvPr/>
          </p:nvSpPr>
          <p:spPr>
            <a:xfrm>
              <a:off x="4334575" y="2445086"/>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Oval 225"/>
            <p:cNvSpPr/>
            <p:nvPr/>
          </p:nvSpPr>
          <p:spPr>
            <a:xfrm>
              <a:off x="3843595" y="229478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Oval 226"/>
            <p:cNvSpPr/>
            <p:nvPr/>
          </p:nvSpPr>
          <p:spPr>
            <a:xfrm>
              <a:off x="3861130" y="2527751"/>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Oval 227"/>
            <p:cNvSpPr/>
            <p:nvPr/>
          </p:nvSpPr>
          <p:spPr>
            <a:xfrm>
              <a:off x="3728365" y="268055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Oval 228"/>
            <p:cNvSpPr/>
            <p:nvPr/>
          </p:nvSpPr>
          <p:spPr>
            <a:xfrm>
              <a:off x="4184275" y="2700597"/>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Oval 229"/>
            <p:cNvSpPr/>
            <p:nvPr/>
          </p:nvSpPr>
          <p:spPr>
            <a:xfrm>
              <a:off x="3871150" y="2658012"/>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Oval 230"/>
            <p:cNvSpPr/>
            <p:nvPr/>
          </p:nvSpPr>
          <p:spPr>
            <a:xfrm>
              <a:off x="3750910" y="2422541"/>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Oval 231"/>
            <p:cNvSpPr/>
            <p:nvPr/>
          </p:nvSpPr>
          <p:spPr>
            <a:xfrm>
              <a:off x="3893695" y="2399996"/>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Oval 232"/>
            <p:cNvSpPr/>
            <p:nvPr/>
          </p:nvSpPr>
          <p:spPr>
            <a:xfrm>
              <a:off x="3725860" y="255029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Oval 233"/>
            <p:cNvSpPr/>
            <p:nvPr/>
          </p:nvSpPr>
          <p:spPr>
            <a:xfrm>
              <a:off x="4327060" y="2683062"/>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Oval 234"/>
            <p:cNvSpPr/>
            <p:nvPr/>
          </p:nvSpPr>
          <p:spPr>
            <a:xfrm>
              <a:off x="3718345" y="230230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Oval 235"/>
            <p:cNvSpPr/>
            <p:nvPr/>
          </p:nvSpPr>
          <p:spPr>
            <a:xfrm>
              <a:off x="4307020" y="220210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Oval 236"/>
            <p:cNvSpPr/>
            <p:nvPr/>
          </p:nvSpPr>
          <p:spPr>
            <a:xfrm>
              <a:off x="4008925" y="266552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Oval 237"/>
            <p:cNvSpPr/>
            <p:nvPr/>
          </p:nvSpPr>
          <p:spPr>
            <a:xfrm>
              <a:off x="4372151" y="2309816"/>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Oval 238"/>
            <p:cNvSpPr/>
            <p:nvPr/>
          </p:nvSpPr>
          <p:spPr>
            <a:xfrm>
              <a:off x="4006420" y="2399996"/>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Oval 239"/>
            <p:cNvSpPr/>
            <p:nvPr/>
          </p:nvSpPr>
          <p:spPr>
            <a:xfrm>
              <a:off x="4129165" y="2347391"/>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Oval 240"/>
            <p:cNvSpPr/>
            <p:nvPr/>
          </p:nvSpPr>
          <p:spPr>
            <a:xfrm>
              <a:off x="3981370" y="2527751"/>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Oval 241"/>
            <p:cNvSpPr/>
            <p:nvPr/>
          </p:nvSpPr>
          <p:spPr>
            <a:xfrm>
              <a:off x="4221850" y="245260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Oval 242"/>
            <p:cNvSpPr/>
            <p:nvPr/>
          </p:nvSpPr>
          <p:spPr>
            <a:xfrm>
              <a:off x="4111630" y="2602902"/>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Oval 243"/>
            <p:cNvSpPr/>
            <p:nvPr/>
          </p:nvSpPr>
          <p:spPr>
            <a:xfrm>
              <a:off x="3813535" y="278326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Oval 244"/>
            <p:cNvSpPr/>
            <p:nvPr/>
          </p:nvSpPr>
          <p:spPr>
            <a:xfrm>
              <a:off x="4094095" y="277574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Oval 245"/>
            <p:cNvSpPr/>
            <p:nvPr/>
          </p:nvSpPr>
          <p:spPr>
            <a:xfrm>
              <a:off x="3958825" y="2778252"/>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Oval 246"/>
            <p:cNvSpPr/>
            <p:nvPr/>
          </p:nvSpPr>
          <p:spPr>
            <a:xfrm>
              <a:off x="5233872" y="171613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Oval 247"/>
            <p:cNvSpPr/>
            <p:nvPr/>
          </p:nvSpPr>
          <p:spPr>
            <a:xfrm>
              <a:off x="5176257" y="182635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Oval 248"/>
            <p:cNvSpPr/>
            <p:nvPr/>
          </p:nvSpPr>
          <p:spPr>
            <a:xfrm>
              <a:off x="5128662" y="158336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Oval 249"/>
            <p:cNvSpPr/>
            <p:nvPr/>
          </p:nvSpPr>
          <p:spPr>
            <a:xfrm>
              <a:off x="5256417" y="159839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Oval 250"/>
            <p:cNvSpPr/>
            <p:nvPr/>
          </p:nvSpPr>
          <p:spPr>
            <a:xfrm>
              <a:off x="5086076" y="1728655"/>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Oval 251"/>
            <p:cNvSpPr/>
            <p:nvPr/>
          </p:nvSpPr>
          <p:spPr>
            <a:xfrm>
              <a:off x="5256417" y="1926551"/>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Oval 252"/>
            <p:cNvSpPr/>
            <p:nvPr/>
          </p:nvSpPr>
          <p:spPr>
            <a:xfrm>
              <a:off x="5003411" y="1618435"/>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Oval 253"/>
            <p:cNvSpPr/>
            <p:nvPr/>
          </p:nvSpPr>
          <p:spPr>
            <a:xfrm>
              <a:off x="4835576" y="1716130"/>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Oval 254"/>
            <p:cNvSpPr/>
            <p:nvPr/>
          </p:nvSpPr>
          <p:spPr>
            <a:xfrm>
              <a:off x="4955816" y="172114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Oval 255"/>
            <p:cNvSpPr/>
            <p:nvPr/>
          </p:nvSpPr>
          <p:spPr>
            <a:xfrm>
              <a:off x="4890686" y="159088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Oval 256"/>
            <p:cNvSpPr/>
            <p:nvPr/>
          </p:nvSpPr>
          <p:spPr>
            <a:xfrm>
              <a:off x="4757921" y="1966631"/>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Oval 257"/>
            <p:cNvSpPr/>
            <p:nvPr/>
          </p:nvSpPr>
          <p:spPr>
            <a:xfrm>
              <a:off x="4903211" y="194909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Oval 258"/>
            <p:cNvSpPr/>
            <p:nvPr/>
          </p:nvSpPr>
          <p:spPr>
            <a:xfrm>
              <a:off x="5138682" y="1929056"/>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Oval 259"/>
            <p:cNvSpPr/>
            <p:nvPr/>
          </p:nvSpPr>
          <p:spPr>
            <a:xfrm>
              <a:off x="5028461" y="1833865"/>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Oval 260"/>
            <p:cNvSpPr/>
            <p:nvPr/>
          </p:nvSpPr>
          <p:spPr>
            <a:xfrm>
              <a:off x="5025956" y="1939076"/>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Oval 261"/>
            <p:cNvSpPr/>
            <p:nvPr/>
          </p:nvSpPr>
          <p:spPr>
            <a:xfrm>
              <a:off x="4472351" y="264047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Oval 262"/>
            <p:cNvSpPr/>
            <p:nvPr/>
          </p:nvSpPr>
          <p:spPr>
            <a:xfrm>
              <a:off x="4266940" y="279328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Oval 263"/>
            <p:cNvSpPr/>
            <p:nvPr/>
          </p:nvSpPr>
          <p:spPr>
            <a:xfrm>
              <a:off x="4620146" y="2597892"/>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Oval 264"/>
            <p:cNvSpPr/>
            <p:nvPr/>
          </p:nvSpPr>
          <p:spPr>
            <a:xfrm>
              <a:off x="4755416" y="257284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Oval 265"/>
            <p:cNvSpPr/>
            <p:nvPr/>
          </p:nvSpPr>
          <p:spPr>
            <a:xfrm>
              <a:off x="5253912" y="267304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Oval 266"/>
            <p:cNvSpPr/>
            <p:nvPr/>
          </p:nvSpPr>
          <p:spPr>
            <a:xfrm>
              <a:off x="5178762" y="2785767"/>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Oval 267"/>
            <p:cNvSpPr/>
            <p:nvPr/>
          </p:nvSpPr>
          <p:spPr>
            <a:xfrm>
              <a:off x="5003411" y="2778252"/>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Oval 268"/>
            <p:cNvSpPr/>
            <p:nvPr/>
          </p:nvSpPr>
          <p:spPr>
            <a:xfrm>
              <a:off x="5096097" y="2688072"/>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Oval 269"/>
            <p:cNvSpPr/>
            <p:nvPr/>
          </p:nvSpPr>
          <p:spPr>
            <a:xfrm>
              <a:off x="4444796" y="278827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Oval 270"/>
            <p:cNvSpPr/>
            <p:nvPr/>
          </p:nvSpPr>
          <p:spPr>
            <a:xfrm>
              <a:off x="4572551" y="273566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Oval 271"/>
            <p:cNvSpPr/>
            <p:nvPr/>
          </p:nvSpPr>
          <p:spPr>
            <a:xfrm>
              <a:off x="4717841" y="277073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Oval 272"/>
            <p:cNvSpPr/>
            <p:nvPr/>
          </p:nvSpPr>
          <p:spPr>
            <a:xfrm>
              <a:off x="4825556" y="2693082"/>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Oval 273"/>
            <p:cNvSpPr/>
            <p:nvPr/>
          </p:nvSpPr>
          <p:spPr>
            <a:xfrm>
              <a:off x="4973351" y="266051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Oval 274"/>
            <p:cNvSpPr/>
            <p:nvPr/>
          </p:nvSpPr>
          <p:spPr>
            <a:xfrm>
              <a:off x="5071046" y="251522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Oval 275"/>
            <p:cNvSpPr/>
            <p:nvPr/>
          </p:nvSpPr>
          <p:spPr>
            <a:xfrm>
              <a:off x="5171247" y="2582862"/>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Oval 276"/>
            <p:cNvSpPr/>
            <p:nvPr/>
          </p:nvSpPr>
          <p:spPr>
            <a:xfrm>
              <a:off x="5241387" y="246763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7" name="TextBox 416"/>
            <p:cNvSpPr txBox="1"/>
            <p:nvPr/>
          </p:nvSpPr>
          <p:spPr>
            <a:xfrm>
              <a:off x="3667126" y="1160479"/>
              <a:ext cx="1771650" cy="369332"/>
            </a:xfrm>
            <a:prstGeom prst="rect">
              <a:avLst/>
            </a:prstGeom>
            <a:noFill/>
          </p:spPr>
          <p:txBody>
            <a:bodyPr wrap="square" rtlCol="0">
              <a:spAutoFit/>
            </a:bodyPr>
            <a:lstStyle/>
            <a:p>
              <a:pPr algn="ctr"/>
              <a:r>
                <a:rPr lang="en-US" dirty="0" smtClean="0"/>
                <a:t>64 excited states</a:t>
              </a:r>
              <a:endParaRPr lang="en-US" dirty="0"/>
            </a:p>
          </p:txBody>
        </p:sp>
      </p:grpSp>
      <p:sp>
        <p:nvSpPr>
          <p:cNvPr id="418" name="TextBox 417"/>
          <p:cNvSpPr txBox="1"/>
          <p:nvPr/>
        </p:nvSpPr>
        <p:spPr>
          <a:xfrm>
            <a:off x="6534145" y="952972"/>
            <a:ext cx="1771650" cy="584775"/>
          </a:xfrm>
          <a:prstGeom prst="rect">
            <a:avLst/>
          </a:prstGeom>
          <a:noFill/>
        </p:spPr>
        <p:txBody>
          <a:bodyPr wrap="square" rtlCol="0">
            <a:spAutoFit/>
          </a:bodyPr>
          <a:lstStyle/>
          <a:p>
            <a:pPr algn="ctr"/>
            <a:r>
              <a:rPr lang="en-US" sz="1600" dirty="0" smtClean="0"/>
              <a:t>32 excited states </a:t>
            </a:r>
          </a:p>
          <a:p>
            <a:pPr algn="ctr"/>
            <a:r>
              <a:rPr lang="en-US" sz="1600" dirty="0" smtClean="0"/>
              <a:t>+ 32 photons</a:t>
            </a:r>
            <a:endParaRPr lang="en-US" sz="1600" dirty="0"/>
          </a:p>
        </p:txBody>
      </p:sp>
      <p:grpSp>
        <p:nvGrpSpPr>
          <p:cNvPr id="806" name="Group 805"/>
          <p:cNvGrpSpPr/>
          <p:nvPr/>
        </p:nvGrpSpPr>
        <p:grpSpPr>
          <a:xfrm>
            <a:off x="6553963" y="3821135"/>
            <a:ext cx="1664752" cy="1310296"/>
            <a:chOff x="6553963" y="3821135"/>
            <a:chExt cx="1664752" cy="1310296"/>
          </a:xfrm>
        </p:grpSpPr>
        <p:sp>
          <p:nvSpPr>
            <p:cNvPr id="422" name="Rectangle 421"/>
            <p:cNvSpPr/>
            <p:nvPr/>
          </p:nvSpPr>
          <p:spPr>
            <a:xfrm>
              <a:off x="6561117" y="3821135"/>
              <a:ext cx="1657598" cy="1310296"/>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3" name="Oval 422"/>
            <p:cNvSpPr/>
            <p:nvPr/>
          </p:nvSpPr>
          <p:spPr>
            <a:xfrm>
              <a:off x="6649153" y="392330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4" name="Oval 423"/>
            <p:cNvSpPr/>
            <p:nvPr/>
          </p:nvSpPr>
          <p:spPr>
            <a:xfrm>
              <a:off x="6726808" y="412871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425" name="Oval 424"/>
            <p:cNvSpPr/>
            <p:nvPr/>
          </p:nvSpPr>
          <p:spPr>
            <a:xfrm>
              <a:off x="6882119" y="397340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 name="Oval 425"/>
            <p:cNvSpPr/>
            <p:nvPr/>
          </p:nvSpPr>
          <p:spPr>
            <a:xfrm>
              <a:off x="6897149" y="4111181"/>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7" name="Oval 426"/>
            <p:cNvSpPr/>
            <p:nvPr/>
          </p:nvSpPr>
          <p:spPr>
            <a:xfrm>
              <a:off x="7007369" y="434164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8" name="Oval 427"/>
            <p:cNvSpPr/>
            <p:nvPr/>
          </p:nvSpPr>
          <p:spPr>
            <a:xfrm>
              <a:off x="7135124" y="418132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429" name="Oval 428"/>
            <p:cNvSpPr/>
            <p:nvPr/>
          </p:nvSpPr>
          <p:spPr>
            <a:xfrm>
              <a:off x="7044944" y="408112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 name="Oval 429"/>
            <p:cNvSpPr/>
            <p:nvPr/>
          </p:nvSpPr>
          <p:spPr>
            <a:xfrm>
              <a:off x="7155164" y="431158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431" name="Oval 430"/>
            <p:cNvSpPr/>
            <p:nvPr/>
          </p:nvSpPr>
          <p:spPr>
            <a:xfrm>
              <a:off x="7282919" y="415126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2" name="Oval 431"/>
            <p:cNvSpPr/>
            <p:nvPr/>
          </p:nvSpPr>
          <p:spPr>
            <a:xfrm>
              <a:off x="6596548" y="429404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3" name="Oval 432"/>
            <p:cNvSpPr/>
            <p:nvPr/>
          </p:nvSpPr>
          <p:spPr>
            <a:xfrm>
              <a:off x="6611578" y="443182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434" name="Oval 433"/>
            <p:cNvSpPr/>
            <p:nvPr/>
          </p:nvSpPr>
          <p:spPr>
            <a:xfrm>
              <a:off x="6849554" y="450196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5" name="Oval 434"/>
            <p:cNvSpPr/>
            <p:nvPr/>
          </p:nvSpPr>
          <p:spPr>
            <a:xfrm>
              <a:off x="6759373" y="440176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6" name="Oval 435"/>
            <p:cNvSpPr/>
            <p:nvPr/>
          </p:nvSpPr>
          <p:spPr>
            <a:xfrm>
              <a:off x="6997349" y="4471901"/>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7" name="Oval 436"/>
            <p:cNvSpPr/>
            <p:nvPr/>
          </p:nvSpPr>
          <p:spPr>
            <a:xfrm>
              <a:off x="6804463" y="386819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438" name="Oval 437"/>
            <p:cNvSpPr/>
            <p:nvPr/>
          </p:nvSpPr>
          <p:spPr>
            <a:xfrm>
              <a:off x="6947249" y="384565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439" name="Oval 438"/>
            <p:cNvSpPr/>
            <p:nvPr/>
          </p:nvSpPr>
          <p:spPr>
            <a:xfrm>
              <a:off x="6553963" y="383062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0" name="Oval 439"/>
            <p:cNvSpPr/>
            <p:nvPr/>
          </p:nvSpPr>
          <p:spPr>
            <a:xfrm>
              <a:off x="7177709" y="404605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1" name="Oval 440"/>
            <p:cNvSpPr/>
            <p:nvPr/>
          </p:nvSpPr>
          <p:spPr>
            <a:xfrm>
              <a:off x="6862079" y="423392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2" name="Oval 441"/>
            <p:cNvSpPr/>
            <p:nvPr/>
          </p:nvSpPr>
          <p:spPr>
            <a:xfrm>
              <a:off x="7004864" y="421138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3" name="Oval 442"/>
            <p:cNvSpPr/>
            <p:nvPr/>
          </p:nvSpPr>
          <p:spPr>
            <a:xfrm>
              <a:off x="6884624" y="437921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444" name="Oval 443"/>
            <p:cNvSpPr/>
            <p:nvPr/>
          </p:nvSpPr>
          <p:spPr>
            <a:xfrm>
              <a:off x="6731818" y="426148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445" name="Oval 444"/>
            <p:cNvSpPr/>
            <p:nvPr/>
          </p:nvSpPr>
          <p:spPr>
            <a:xfrm>
              <a:off x="6594043" y="402851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446" name="Oval 445"/>
            <p:cNvSpPr/>
            <p:nvPr/>
          </p:nvSpPr>
          <p:spPr>
            <a:xfrm>
              <a:off x="6736828" y="400597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7" name="Oval 446"/>
            <p:cNvSpPr/>
            <p:nvPr/>
          </p:nvSpPr>
          <p:spPr>
            <a:xfrm>
              <a:off x="7348049" y="390326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8" name="Oval 447"/>
            <p:cNvSpPr/>
            <p:nvPr/>
          </p:nvSpPr>
          <p:spPr>
            <a:xfrm>
              <a:off x="7458269" y="413372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9" name="Oval 448"/>
            <p:cNvSpPr/>
            <p:nvPr/>
          </p:nvSpPr>
          <p:spPr>
            <a:xfrm>
              <a:off x="7550954" y="394835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Oval 449"/>
            <p:cNvSpPr/>
            <p:nvPr/>
          </p:nvSpPr>
          <p:spPr>
            <a:xfrm>
              <a:off x="7598550" y="407360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451" name="Oval 450"/>
            <p:cNvSpPr/>
            <p:nvPr/>
          </p:nvSpPr>
          <p:spPr>
            <a:xfrm>
              <a:off x="7748850" y="408112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2" name="Oval 451"/>
            <p:cNvSpPr/>
            <p:nvPr/>
          </p:nvSpPr>
          <p:spPr>
            <a:xfrm>
              <a:off x="7445744" y="383563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Oval 452"/>
            <p:cNvSpPr/>
            <p:nvPr/>
          </p:nvSpPr>
          <p:spPr>
            <a:xfrm>
              <a:off x="7611075" y="3833125"/>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Oval 453"/>
            <p:cNvSpPr/>
            <p:nvPr/>
          </p:nvSpPr>
          <p:spPr>
            <a:xfrm>
              <a:off x="7257869" y="3830620"/>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5" name="Oval 454"/>
            <p:cNvSpPr/>
            <p:nvPr/>
          </p:nvSpPr>
          <p:spPr>
            <a:xfrm>
              <a:off x="7297949" y="4028515"/>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Oval 455"/>
            <p:cNvSpPr/>
            <p:nvPr/>
          </p:nvSpPr>
          <p:spPr>
            <a:xfrm>
              <a:off x="7440734" y="400597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457" name="Oval 456"/>
            <p:cNvSpPr/>
            <p:nvPr/>
          </p:nvSpPr>
          <p:spPr>
            <a:xfrm>
              <a:off x="7052459" y="3960880"/>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8" name="Oval 457"/>
            <p:cNvSpPr/>
            <p:nvPr/>
          </p:nvSpPr>
          <p:spPr>
            <a:xfrm>
              <a:off x="7182719" y="392581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Oval 458"/>
            <p:cNvSpPr/>
            <p:nvPr/>
          </p:nvSpPr>
          <p:spPr>
            <a:xfrm>
              <a:off x="7097549" y="383312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Oval 459"/>
            <p:cNvSpPr/>
            <p:nvPr/>
          </p:nvSpPr>
          <p:spPr>
            <a:xfrm>
              <a:off x="6568993" y="415627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Oval 460"/>
            <p:cNvSpPr/>
            <p:nvPr/>
          </p:nvSpPr>
          <p:spPr>
            <a:xfrm>
              <a:off x="6696748" y="382561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2" name="Oval 461"/>
            <p:cNvSpPr/>
            <p:nvPr/>
          </p:nvSpPr>
          <p:spPr>
            <a:xfrm>
              <a:off x="7378109" y="436919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3" name="Oval 462"/>
            <p:cNvSpPr/>
            <p:nvPr/>
          </p:nvSpPr>
          <p:spPr>
            <a:xfrm>
              <a:off x="7455764" y="457460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464" name="Oval 463"/>
            <p:cNvSpPr/>
            <p:nvPr/>
          </p:nvSpPr>
          <p:spPr>
            <a:xfrm>
              <a:off x="7611075" y="441929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5" name="Oval 464"/>
            <p:cNvSpPr/>
            <p:nvPr/>
          </p:nvSpPr>
          <p:spPr>
            <a:xfrm>
              <a:off x="7626105" y="4557071"/>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Oval 465"/>
            <p:cNvSpPr/>
            <p:nvPr/>
          </p:nvSpPr>
          <p:spPr>
            <a:xfrm>
              <a:off x="7884120" y="462721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7" name="Oval 466"/>
            <p:cNvSpPr/>
            <p:nvPr/>
          </p:nvSpPr>
          <p:spPr>
            <a:xfrm>
              <a:off x="7773900" y="452701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8" name="Oval 467"/>
            <p:cNvSpPr/>
            <p:nvPr/>
          </p:nvSpPr>
          <p:spPr>
            <a:xfrm>
              <a:off x="7753860" y="4769996"/>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9" name="Oval 468"/>
            <p:cNvSpPr/>
            <p:nvPr/>
          </p:nvSpPr>
          <p:spPr>
            <a:xfrm>
              <a:off x="8011875" y="459715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470" name="Oval 469"/>
            <p:cNvSpPr/>
            <p:nvPr/>
          </p:nvSpPr>
          <p:spPr>
            <a:xfrm>
              <a:off x="7325504" y="473993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1" name="Oval 470"/>
            <p:cNvSpPr/>
            <p:nvPr/>
          </p:nvSpPr>
          <p:spPr>
            <a:xfrm>
              <a:off x="7533419" y="431408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2" name="Oval 471"/>
            <p:cNvSpPr/>
            <p:nvPr/>
          </p:nvSpPr>
          <p:spPr>
            <a:xfrm>
              <a:off x="7676205" y="429154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3" name="Oval 472"/>
            <p:cNvSpPr/>
            <p:nvPr/>
          </p:nvSpPr>
          <p:spPr>
            <a:xfrm>
              <a:off x="7282919" y="427651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474" name="Oval 473"/>
            <p:cNvSpPr/>
            <p:nvPr/>
          </p:nvSpPr>
          <p:spPr>
            <a:xfrm>
              <a:off x="7906665" y="449194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5" name="Oval 474"/>
            <p:cNvSpPr/>
            <p:nvPr/>
          </p:nvSpPr>
          <p:spPr>
            <a:xfrm>
              <a:off x="7591035" y="467981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6" name="Oval 475"/>
            <p:cNvSpPr/>
            <p:nvPr/>
          </p:nvSpPr>
          <p:spPr>
            <a:xfrm>
              <a:off x="7733820" y="465727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477" name="Oval 476"/>
            <p:cNvSpPr/>
            <p:nvPr/>
          </p:nvSpPr>
          <p:spPr>
            <a:xfrm>
              <a:off x="7460774" y="470737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8" name="Oval 477"/>
            <p:cNvSpPr/>
            <p:nvPr/>
          </p:nvSpPr>
          <p:spPr>
            <a:xfrm>
              <a:off x="7322999" y="447440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479" name="Oval 478"/>
            <p:cNvSpPr/>
            <p:nvPr/>
          </p:nvSpPr>
          <p:spPr>
            <a:xfrm>
              <a:off x="7465784" y="445186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0" name="Oval 479"/>
            <p:cNvSpPr/>
            <p:nvPr/>
          </p:nvSpPr>
          <p:spPr>
            <a:xfrm>
              <a:off x="8079510" y="435166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1" name="Oval 480"/>
            <p:cNvSpPr/>
            <p:nvPr/>
          </p:nvSpPr>
          <p:spPr>
            <a:xfrm>
              <a:off x="7989330" y="427651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2" name="Oval 481"/>
            <p:cNvSpPr/>
            <p:nvPr/>
          </p:nvSpPr>
          <p:spPr>
            <a:xfrm>
              <a:off x="8026905" y="447440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3" name="Oval 482"/>
            <p:cNvSpPr/>
            <p:nvPr/>
          </p:nvSpPr>
          <p:spPr>
            <a:xfrm>
              <a:off x="7801455" y="440677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484" name="Oval 483"/>
            <p:cNvSpPr/>
            <p:nvPr/>
          </p:nvSpPr>
          <p:spPr>
            <a:xfrm>
              <a:off x="7911675" y="4371701"/>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5" name="Oval 484"/>
            <p:cNvSpPr/>
            <p:nvPr/>
          </p:nvSpPr>
          <p:spPr>
            <a:xfrm>
              <a:off x="7826505" y="4279016"/>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6" name="Oval 485"/>
            <p:cNvSpPr/>
            <p:nvPr/>
          </p:nvSpPr>
          <p:spPr>
            <a:xfrm>
              <a:off x="7297949" y="460216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7" name="Oval 486"/>
            <p:cNvSpPr/>
            <p:nvPr/>
          </p:nvSpPr>
          <p:spPr>
            <a:xfrm>
              <a:off x="7425704" y="427150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488" name="Oval 487"/>
            <p:cNvSpPr/>
            <p:nvPr/>
          </p:nvSpPr>
          <p:spPr>
            <a:xfrm>
              <a:off x="7080014" y="481508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9" name="Oval 488"/>
            <p:cNvSpPr/>
            <p:nvPr/>
          </p:nvSpPr>
          <p:spPr>
            <a:xfrm>
              <a:off x="7087529" y="456709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0" name="Oval 489"/>
            <p:cNvSpPr/>
            <p:nvPr/>
          </p:nvSpPr>
          <p:spPr>
            <a:xfrm>
              <a:off x="7197749" y="479755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1" name="Oval 490"/>
            <p:cNvSpPr/>
            <p:nvPr/>
          </p:nvSpPr>
          <p:spPr>
            <a:xfrm>
              <a:off x="6944744" y="471739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2" name="Oval 491"/>
            <p:cNvSpPr/>
            <p:nvPr/>
          </p:nvSpPr>
          <p:spPr>
            <a:xfrm>
              <a:off x="7172699" y="468482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493" name="Oval 492"/>
            <p:cNvSpPr/>
            <p:nvPr/>
          </p:nvSpPr>
          <p:spPr>
            <a:xfrm>
              <a:off x="6681718" y="453452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4" name="Oval 493"/>
            <p:cNvSpPr/>
            <p:nvPr/>
          </p:nvSpPr>
          <p:spPr>
            <a:xfrm>
              <a:off x="6699253" y="476749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5" name="Oval 494"/>
            <p:cNvSpPr/>
            <p:nvPr/>
          </p:nvSpPr>
          <p:spPr>
            <a:xfrm>
              <a:off x="6566488" y="492029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6" name="Oval 495"/>
            <p:cNvSpPr/>
            <p:nvPr/>
          </p:nvSpPr>
          <p:spPr>
            <a:xfrm>
              <a:off x="7022399" y="494033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497" name="Oval 496"/>
            <p:cNvSpPr/>
            <p:nvPr/>
          </p:nvSpPr>
          <p:spPr>
            <a:xfrm>
              <a:off x="6709273" y="4897752"/>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8" name="Oval 497"/>
            <p:cNvSpPr/>
            <p:nvPr/>
          </p:nvSpPr>
          <p:spPr>
            <a:xfrm>
              <a:off x="6589033" y="4662281"/>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9" name="Oval 498"/>
            <p:cNvSpPr/>
            <p:nvPr/>
          </p:nvSpPr>
          <p:spPr>
            <a:xfrm>
              <a:off x="6731818" y="463973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500" name="Oval 499"/>
            <p:cNvSpPr/>
            <p:nvPr/>
          </p:nvSpPr>
          <p:spPr>
            <a:xfrm>
              <a:off x="6563983" y="479003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1" name="Oval 500"/>
            <p:cNvSpPr/>
            <p:nvPr/>
          </p:nvSpPr>
          <p:spPr>
            <a:xfrm>
              <a:off x="7165184" y="4922802"/>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2" name="Oval 501"/>
            <p:cNvSpPr/>
            <p:nvPr/>
          </p:nvSpPr>
          <p:spPr>
            <a:xfrm>
              <a:off x="6556468" y="454204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3" name="Oval 502"/>
            <p:cNvSpPr/>
            <p:nvPr/>
          </p:nvSpPr>
          <p:spPr>
            <a:xfrm>
              <a:off x="7145144" y="444184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4" name="Oval 503"/>
            <p:cNvSpPr/>
            <p:nvPr/>
          </p:nvSpPr>
          <p:spPr>
            <a:xfrm>
              <a:off x="6847049" y="490526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5" name="Oval 504"/>
            <p:cNvSpPr/>
            <p:nvPr/>
          </p:nvSpPr>
          <p:spPr>
            <a:xfrm>
              <a:off x="7210274" y="4549556"/>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6" name="Oval 505"/>
            <p:cNvSpPr/>
            <p:nvPr/>
          </p:nvSpPr>
          <p:spPr>
            <a:xfrm>
              <a:off x="6844544" y="463973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7" name="Oval 506"/>
            <p:cNvSpPr/>
            <p:nvPr/>
          </p:nvSpPr>
          <p:spPr>
            <a:xfrm>
              <a:off x="6967289" y="458713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508" name="Oval 507"/>
            <p:cNvSpPr/>
            <p:nvPr/>
          </p:nvSpPr>
          <p:spPr>
            <a:xfrm>
              <a:off x="6819494" y="476749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509" name="Oval 508"/>
            <p:cNvSpPr/>
            <p:nvPr/>
          </p:nvSpPr>
          <p:spPr>
            <a:xfrm>
              <a:off x="7059974" y="469234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0" name="Oval 509"/>
            <p:cNvSpPr/>
            <p:nvPr/>
          </p:nvSpPr>
          <p:spPr>
            <a:xfrm>
              <a:off x="6949754" y="484264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1" name="Oval 510"/>
            <p:cNvSpPr/>
            <p:nvPr/>
          </p:nvSpPr>
          <p:spPr>
            <a:xfrm>
              <a:off x="6651658" y="502300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 name="Oval 511"/>
            <p:cNvSpPr/>
            <p:nvPr/>
          </p:nvSpPr>
          <p:spPr>
            <a:xfrm>
              <a:off x="6932219" y="501548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 name="Oval 512"/>
            <p:cNvSpPr/>
            <p:nvPr/>
          </p:nvSpPr>
          <p:spPr>
            <a:xfrm>
              <a:off x="6796948" y="501799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4" name="Oval 513"/>
            <p:cNvSpPr/>
            <p:nvPr/>
          </p:nvSpPr>
          <p:spPr>
            <a:xfrm>
              <a:off x="8071995" y="395587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5" name="Oval 514"/>
            <p:cNvSpPr/>
            <p:nvPr/>
          </p:nvSpPr>
          <p:spPr>
            <a:xfrm>
              <a:off x="8014380" y="406609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6" name="Oval 515"/>
            <p:cNvSpPr/>
            <p:nvPr/>
          </p:nvSpPr>
          <p:spPr>
            <a:xfrm>
              <a:off x="7966785" y="382310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7" name="Oval 516"/>
            <p:cNvSpPr/>
            <p:nvPr/>
          </p:nvSpPr>
          <p:spPr>
            <a:xfrm>
              <a:off x="8094540" y="383813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8" name="Oval 517"/>
            <p:cNvSpPr/>
            <p:nvPr/>
          </p:nvSpPr>
          <p:spPr>
            <a:xfrm>
              <a:off x="7924200" y="396839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519" name="Oval 518"/>
            <p:cNvSpPr/>
            <p:nvPr/>
          </p:nvSpPr>
          <p:spPr>
            <a:xfrm>
              <a:off x="8094540" y="4166291"/>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0" name="Oval 519"/>
            <p:cNvSpPr/>
            <p:nvPr/>
          </p:nvSpPr>
          <p:spPr>
            <a:xfrm>
              <a:off x="7841535" y="385817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521" name="Oval 520"/>
            <p:cNvSpPr/>
            <p:nvPr/>
          </p:nvSpPr>
          <p:spPr>
            <a:xfrm>
              <a:off x="7673700" y="395587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2" name="Oval 521"/>
            <p:cNvSpPr/>
            <p:nvPr/>
          </p:nvSpPr>
          <p:spPr>
            <a:xfrm>
              <a:off x="7793940" y="396088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3" name="Oval 522"/>
            <p:cNvSpPr/>
            <p:nvPr/>
          </p:nvSpPr>
          <p:spPr>
            <a:xfrm>
              <a:off x="7728810" y="383062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4" name="Oval 523"/>
            <p:cNvSpPr/>
            <p:nvPr/>
          </p:nvSpPr>
          <p:spPr>
            <a:xfrm>
              <a:off x="7596045" y="4206371"/>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5" name="Oval 524"/>
            <p:cNvSpPr/>
            <p:nvPr/>
          </p:nvSpPr>
          <p:spPr>
            <a:xfrm>
              <a:off x="7741335" y="418883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6" name="Oval 525"/>
            <p:cNvSpPr/>
            <p:nvPr/>
          </p:nvSpPr>
          <p:spPr>
            <a:xfrm>
              <a:off x="7976805" y="416879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527" name="Oval 526"/>
            <p:cNvSpPr/>
            <p:nvPr/>
          </p:nvSpPr>
          <p:spPr>
            <a:xfrm>
              <a:off x="7866585" y="407360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8" name="Oval 527"/>
            <p:cNvSpPr/>
            <p:nvPr/>
          </p:nvSpPr>
          <p:spPr>
            <a:xfrm>
              <a:off x="7864080" y="417881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529" name="Oval 528"/>
            <p:cNvSpPr/>
            <p:nvPr/>
          </p:nvSpPr>
          <p:spPr>
            <a:xfrm>
              <a:off x="7310474" y="488021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0" name="Oval 529"/>
            <p:cNvSpPr/>
            <p:nvPr/>
          </p:nvSpPr>
          <p:spPr>
            <a:xfrm>
              <a:off x="7105064" y="503302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1" name="Oval 530"/>
            <p:cNvSpPr/>
            <p:nvPr/>
          </p:nvSpPr>
          <p:spPr>
            <a:xfrm>
              <a:off x="7458269" y="483763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532" name="Oval 531"/>
            <p:cNvSpPr/>
            <p:nvPr/>
          </p:nvSpPr>
          <p:spPr>
            <a:xfrm>
              <a:off x="7593540" y="481258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3" name="Oval 532"/>
            <p:cNvSpPr/>
            <p:nvPr/>
          </p:nvSpPr>
          <p:spPr>
            <a:xfrm>
              <a:off x="8092035" y="491278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4" name="Oval 533"/>
            <p:cNvSpPr/>
            <p:nvPr/>
          </p:nvSpPr>
          <p:spPr>
            <a:xfrm>
              <a:off x="8016885" y="502550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535" name="Oval 534"/>
            <p:cNvSpPr/>
            <p:nvPr/>
          </p:nvSpPr>
          <p:spPr>
            <a:xfrm>
              <a:off x="7841535" y="501799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536" name="Oval 535"/>
            <p:cNvSpPr/>
            <p:nvPr/>
          </p:nvSpPr>
          <p:spPr>
            <a:xfrm>
              <a:off x="7934220" y="492781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7" name="Oval 536"/>
            <p:cNvSpPr/>
            <p:nvPr/>
          </p:nvSpPr>
          <p:spPr>
            <a:xfrm>
              <a:off x="7282919" y="502801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8" name="Oval 537"/>
            <p:cNvSpPr/>
            <p:nvPr/>
          </p:nvSpPr>
          <p:spPr>
            <a:xfrm>
              <a:off x="7410674" y="497540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9" name="Oval 538"/>
            <p:cNvSpPr/>
            <p:nvPr/>
          </p:nvSpPr>
          <p:spPr>
            <a:xfrm>
              <a:off x="7555964" y="501047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0" name="Oval 539"/>
            <p:cNvSpPr/>
            <p:nvPr/>
          </p:nvSpPr>
          <p:spPr>
            <a:xfrm>
              <a:off x="7663680" y="493282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1" name="Oval 540"/>
            <p:cNvSpPr/>
            <p:nvPr/>
          </p:nvSpPr>
          <p:spPr>
            <a:xfrm>
              <a:off x="7811475" y="490025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2" name="Oval 541"/>
            <p:cNvSpPr/>
            <p:nvPr/>
          </p:nvSpPr>
          <p:spPr>
            <a:xfrm>
              <a:off x="7909170" y="475496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3" name="Oval 542"/>
            <p:cNvSpPr/>
            <p:nvPr/>
          </p:nvSpPr>
          <p:spPr>
            <a:xfrm>
              <a:off x="8009370" y="482260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544" name="Oval 543"/>
            <p:cNvSpPr/>
            <p:nvPr/>
          </p:nvSpPr>
          <p:spPr>
            <a:xfrm>
              <a:off x="8079510" y="470737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5" name="TextBox 544"/>
          <p:cNvSpPr txBox="1"/>
          <p:nvPr/>
        </p:nvSpPr>
        <p:spPr>
          <a:xfrm>
            <a:off x="6515727" y="3017175"/>
            <a:ext cx="865993" cy="369332"/>
          </a:xfrm>
          <a:prstGeom prst="rect">
            <a:avLst/>
          </a:prstGeom>
          <a:noFill/>
        </p:spPr>
        <p:txBody>
          <a:bodyPr wrap="square" rtlCol="0">
            <a:spAutoFit/>
          </a:bodyPr>
          <a:lstStyle/>
          <a:p>
            <a:pPr algn="r"/>
            <a:r>
              <a:rPr lang="en-US" dirty="0" smtClean="0"/>
              <a:t>Time 2</a:t>
            </a:r>
            <a:endParaRPr lang="en-US" dirty="0">
              <a:latin typeface="Symbol" pitchFamily="18" charset="2"/>
            </a:endParaRPr>
          </a:p>
        </p:txBody>
      </p:sp>
      <p:cxnSp>
        <p:nvCxnSpPr>
          <p:cNvPr id="546" name="Straight Arrow Connector 545"/>
          <p:cNvCxnSpPr/>
          <p:nvPr/>
        </p:nvCxnSpPr>
        <p:spPr>
          <a:xfrm flipH="1">
            <a:off x="5584373" y="4523322"/>
            <a:ext cx="719857"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48" name="TextBox 547"/>
          <p:cNvSpPr txBox="1"/>
          <p:nvPr/>
        </p:nvSpPr>
        <p:spPr>
          <a:xfrm>
            <a:off x="5566228" y="4160183"/>
            <a:ext cx="865993" cy="369332"/>
          </a:xfrm>
          <a:prstGeom prst="rect">
            <a:avLst/>
          </a:prstGeom>
          <a:noFill/>
        </p:spPr>
        <p:txBody>
          <a:bodyPr wrap="square" rtlCol="0">
            <a:spAutoFit/>
          </a:bodyPr>
          <a:lstStyle/>
          <a:p>
            <a:pPr algn="r"/>
            <a:r>
              <a:rPr lang="en-US" dirty="0" smtClean="0"/>
              <a:t>Time 3</a:t>
            </a:r>
            <a:endParaRPr lang="en-US" dirty="0">
              <a:latin typeface="Symbol" pitchFamily="18" charset="2"/>
            </a:endParaRPr>
          </a:p>
        </p:txBody>
      </p:sp>
      <p:sp>
        <p:nvSpPr>
          <p:cNvPr id="550" name="TextBox 549"/>
          <p:cNvSpPr txBox="1"/>
          <p:nvPr/>
        </p:nvSpPr>
        <p:spPr>
          <a:xfrm>
            <a:off x="6523258" y="5198399"/>
            <a:ext cx="1771650" cy="584775"/>
          </a:xfrm>
          <a:prstGeom prst="rect">
            <a:avLst/>
          </a:prstGeom>
          <a:noFill/>
        </p:spPr>
        <p:txBody>
          <a:bodyPr wrap="square" rtlCol="0">
            <a:spAutoFit/>
          </a:bodyPr>
          <a:lstStyle/>
          <a:p>
            <a:pPr algn="ctr"/>
            <a:r>
              <a:rPr lang="en-US" sz="1600" dirty="0" smtClean="0"/>
              <a:t>16 excited states </a:t>
            </a:r>
          </a:p>
          <a:p>
            <a:pPr algn="ctr"/>
            <a:r>
              <a:rPr lang="en-US" sz="1600" dirty="0" smtClean="0"/>
              <a:t>+ 16 photons</a:t>
            </a:r>
            <a:endParaRPr lang="en-US" sz="1600" dirty="0"/>
          </a:p>
        </p:txBody>
      </p:sp>
      <p:grpSp>
        <p:nvGrpSpPr>
          <p:cNvPr id="807" name="Group 806"/>
          <p:cNvGrpSpPr/>
          <p:nvPr/>
        </p:nvGrpSpPr>
        <p:grpSpPr>
          <a:xfrm>
            <a:off x="3715748" y="3821134"/>
            <a:ext cx="1664752" cy="1310296"/>
            <a:chOff x="3715748" y="3821134"/>
            <a:chExt cx="1664752" cy="1310296"/>
          </a:xfrm>
        </p:grpSpPr>
        <p:sp>
          <p:nvSpPr>
            <p:cNvPr id="551" name="Rectangle 550"/>
            <p:cNvSpPr/>
            <p:nvPr/>
          </p:nvSpPr>
          <p:spPr>
            <a:xfrm>
              <a:off x="3722902" y="3821134"/>
              <a:ext cx="1657598" cy="1310296"/>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2" name="Oval 551"/>
            <p:cNvSpPr/>
            <p:nvPr/>
          </p:nvSpPr>
          <p:spPr>
            <a:xfrm>
              <a:off x="3810938" y="3923304"/>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3" name="Oval 552"/>
            <p:cNvSpPr/>
            <p:nvPr/>
          </p:nvSpPr>
          <p:spPr>
            <a:xfrm>
              <a:off x="3888593" y="412871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554" name="Oval 553"/>
            <p:cNvSpPr/>
            <p:nvPr/>
          </p:nvSpPr>
          <p:spPr>
            <a:xfrm>
              <a:off x="4043904" y="3973404"/>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5" name="Oval 554"/>
            <p:cNvSpPr/>
            <p:nvPr/>
          </p:nvSpPr>
          <p:spPr>
            <a:xfrm>
              <a:off x="4058934" y="4111180"/>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6" name="Oval 555"/>
            <p:cNvSpPr/>
            <p:nvPr/>
          </p:nvSpPr>
          <p:spPr>
            <a:xfrm>
              <a:off x="4169154" y="434164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7" name="Oval 556"/>
            <p:cNvSpPr/>
            <p:nvPr/>
          </p:nvSpPr>
          <p:spPr>
            <a:xfrm>
              <a:off x="4296909" y="418132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558" name="Oval 557"/>
            <p:cNvSpPr/>
            <p:nvPr/>
          </p:nvSpPr>
          <p:spPr>
            <a:xfrm>
              <a:off x="4206729" y="4081119"/>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9" name="Oval 558"/>
            <p:cNvSpPr/>
            <p:nvPr/>
          </p:nvSpPr>
          <p:spPr>
            <a:xfrm>
              <a:off x="4316949" y="431158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560" name="Oval 559"/>
            <p:cNvSpPr/>
            <p:nvPr/>
          </p:nvSpPr>
          <p:spPr>
            <a:xfrm>
              <a:off x="4444704" y="415126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1" name="Oval 560"/>
            <p:cNvSpPr/>
            <p:nvPr/>
          </p:nvSpPr>
          <p:spPr>
            <a:xfrm>
              <a:off x="3758333" y="429404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2" name="Oval 561"/>
            <p:cNvSpPr/>
            <p:nvPr/>
          </p:nvSpPr>
          <p:spPr>
            <a:xfrm>
              <a:off x="3773363" y="443182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563" name="Oval 562"/>
            <p:cNvSpPr/>
            <p:nvPr/>
          </p:nvSpPr>
          <p:spPr>
            <a:xfrm>
              <a:off x="4011339" y="450196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4" name="Oval 563"/>
            <p:cNvSpPr/>
            <p:nvPr/>
          </p:nvSpPr>
          <p:spPr>
            <a:xfrm>
              <a:off x="3921158" y="440176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5" name="Oval 564"/>
            <p:cNvSpPr/>
            <p:nvPr/>
          </p:nvSpPr>
          <p:spPr>
            <a:xfrm>
              <a:off x="4159134" y="4471900"/>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6" name="Oval 565"/>
            <p:cNvSpPr/>
            <p:nvPr/>
          </p:nvSpPr>
          <p:spPr>
            <a:xfrm>
              <a:off x="3966248" y="3868194"/>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567" name="Oval 566"/>
            <p:cNvSpPr/>
            <p:nvPr/>
          </p:nvSpPr>
          <p:spPr>
            <a:xfrm>
              <a:off x="4109034" y="3845649"/>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568" name="Oval 567"/>
            <p:cNvSpPr/>
            <p:nvPr/>
          </p:nvSpPr>
          <p:spPr>
            <a:xfrm>
              <a:off x="3715748" y="3830619"/>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9" name="Oval 568"/>
            <p:cNvSpPr/>
            <p:nvPr/>
          </p:nvSpPr>
          <p:spPr>
            <a:xfrm>
              <a:off x="4339494" y="4046049"/>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0" name="Oval 569"/>
            <p:cNvSpPr/>
            <p:nvPr/>
          </p:nvSpPr>
          <p:spPr>
            <a:xfrm>
              <a:off x="4023864" y="423392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1" name="Oval 570"/>
            <p:cNvSpPr/>
            <p:nvPr/>
          </p:nvSpPr>
          <p:spPr>
            <a:xfrm>
              <a:off x="4166649" y="421138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2" name="Oval 571"/>
            <p:cNvSpPr/>
            <p:nvPr/>
          </p:nvSpPr>
          <p:spPr>
            <a:xfrm>
              <a:off x="4046409" y="437921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573" name="Oval 572"/>
            <p:cNvSpPr/>
            <p:nvPr/>
          </p:nvSpPr>
          <p:spPr>
            <a:xfrm>
              <a:off x="3893603" y="426148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574" name="Oval 573"/>
            <p:cNvSpPr/>
            <p:nvPr/>
          </p:nvSpPr>
          <p:spPr>
            <a:xfrm>
              <a:off x="3755828" y="4028514"/>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575" name="Oval 574"/>
            <p:cNvSpPr/>
            <p:nvPr/>
          </p:nvSpPr>
          <p:spPr>
            <a:xfrm>
              <a:off x="3898613" y="4005969"/>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6" name="Oval 575"/>
            <p:cNvSpPr/>
            <p:nvPr/>
          </p:nvSpPr>
          <p:spPr>
            <a:xfrm>
              <a:off x="4509834" y="3903264"/>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7" name="Oval 576"/>
            <p:cNvSpPr/>
            <p:nvPr/>
          </p:nvSpPr>
          <p:spPr>
            <a:xfrm>
              <a:off x="4620054" y="413372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8" name="Oval 577"/>
            <p:cNvSpPr/>
            <p:nvPr/>
          </p:nvSpPr>
          <p:spPr>
            <a:xfrm>
              <a:off x="4712739" y="3948354"/>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9" name="Oval 578"/>
            <p:cNvSpPr/>
            <p:nvPr/>
          </p:nvSpPr>
          <p:spPr>
            <a:xfrm>
              <a:off x="4760335" y="4073604"/>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580" name="Oval 579"/>
            <p:cNvSpPr/>
            <p:nvPr/>
          </p:nvSpPr>
          <p:spPr>
            <a:xfrm>
              <a:off x="4910635" y="4081119"/>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1" name="Oval 580"/>
            <p:cNvSpPr/>
            <p:nvPr/>
          </p:nvSpPr>
          <p:spPr>
            <a:xfrm>
              <a:off x="4607529" y="3835629"/>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2" name="Oval 581"/>
            <p:cNvSpPr/>
            <p:nvPr/>
          </p:nvSpPr>
          <p:spPr>
            <a:xfrm>
              <a:off x="4772860" y="3833124"/>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3" name="Oval 582"/>
            <p:cNvSpPr/>
            <p:nvPr/>
          </p:nvSpPr>
          <p:spPr>
            <a:xfrm>
              <a:off x="4419654" y="3830619"/>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4" name="Oval 583"/>
            <p:cNvSpPr/>
            <p:nvPr/>
          </p:nvSpPr>
          <p:spPr>
            <a:xfrm>
              <a:off x="4459734" y="4028514"/>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5" name="Oval 584"/>
            <p:cNvSpPr/>
            <p:nvPr/>
          </p:nvSpPr>
          <p:spPr>
            <a:xfrm>
              <a:off x="4602519" y="4005969"/>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586" name="Oval 585"/>
            <p:cNvSpPr/>
            <p:nvPr/>
          </p:nvSpPr>
          <p:spPr>
            <a:xfrm>
              <a:off x="4214244" y="3960879"/>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7" name="Oval 586"/>
            <p:cNvSpPr/>
            <p:nvPr/>
          </p:nvSpPr>
          <p:spPr>
            <a:xfrm>
              <a:off x="4344504" y="3925809"/>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8" name="Oval 587"/>
            <p:cNvSpPr/>
            <p:nvPr/>
          </p:nvSpPr>
          <p:spPr>
            <a:xfrm>
              <a:off x="4259334" y="3833124"/>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9" name="Oval 588"/>
            <p:cNvSpPr/>
            <p:nvPr/>
          </p:nvSpPr>
          <p:spPr>
            <a:xfrm>
              <a:off x="3730778" y="415627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0" name="Oval 589"/>
            <p:cNvSpPr/>
            <p:nvPr/>
          </p:nvSpPr>
          <p:spPr>
            <a:xfrm>
              <a:off x="3858533" y="3825609"/>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1" name="Oval 590"/>
            <p:cNvSpPr/>
            <p:nvPr/>
          </p:nvSpPr>
          <p:spPr>
            <a:xfrm>
              <a:off x="4539894" y="436919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2" name="Oval 591"/>
            <p:cNvSpPr/>
            <p:nvPr/>
          </p:nvSpPr>
          <p:spPr>
            <a:xfrm>
              <a:off x="4617549" y="457460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593" name="Oval 592"/>
            <p:cNvSpPr/>
            <p:nvPr/>
          </p:nvSpPr>
          <p:spPr>
            <a:xfrm>
              <a:off x="4772860" y="441929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4" name="Oval 593"/>
            <p:cNvSpPr/>
            <p:nvPr/>
          </p:nvSpPr>
          <p:spPr>
            <a:xfrm>
              <a:off x="4787890" y="455707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5" name="Oval 594"/>
            <p:cNvSpPr/>
            <p:nvPr/>
          </p:nvSpPr>
          <p:spPr>
            <a:xfrm>
              <a:off x="5045905" y="462721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6" name="Oval 595"/>
            <p:cNvSpPr/>
            <p:nvPr/>
          </p:nvSpPr>
          <p:spPr>
            <a:xfrm>
              <a:off x="4935685" y="452701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7" name="Oval 596"/>
            <p:cNvSpPr/>
            <p:nvPr/>
          </p:nvSpPr>
          <p:spPr>
            <a:xfrm>
              <a:off x="4915645" y="4769995"/>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8" name="Oval 597"/>
            <p:cNvSpPr/>
            <p:nvPr/>
          </p:nvSpPr>
          <p:spPr>
            <a:xfrm>
              <a:off x="5173660" y="459715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599" name="Oval 598"/>
            <p:cNvSpPr/>
            <p:nvPr/>
          </p:nvSpPr>
          <p:spPr>
            <a:xfrm>
              <a:off x="4487289" y="473993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0" name="Oval 599"/>
            <p:cNvSpPr/>
            <p:nvPr/>
          </p:nvSpPr>
          <p:spPr>
            <a:xfrm>
              <a:off x="4695204" y="431408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1" name="Oval 600"/>
            <p:cNvSpPr/>
            <p:nvPr/>
          </p:nvSpPr>
          <p:spPr>
            <a:xfrm>
              <a:off x="4837990" y="429154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2" name="Oval 601"/>
            <p:cNvSpPr/>
            <p:nvPr/>
          </p:nvSpPr>
          <p:spPr>
            <a:xfrm>
              <a:off x="4444704" y="427651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603" name="Oval 602"/>
            <p:cNvSpPr/>
            <p:nvPr/>
          </p:nvSpPr>
          <p:spPr>
            <a:xfrm>
              <a:off x="5068450" y="449194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4" name="Oval 603"/>
            <p:cNvSpPr/>
            <p:nvPr/>
          </p:nvSpPr>
          <p:spPr>
            <a:xfrm>
              <a:off x="4752820" y="467981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5" name="Oval 604"/>
            <p:cNvSpPr/>
            <p:nvPr/>
          </p:nvSpPr>
          <p:spPr>
            <a:xfrm>
              <a:off x="4895605" y="465727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606" name="Oval 605"/>
            <p:cNvSpPr/>
            <p:nvPr/>
          </p:nvSpPr>
          <p:spPr>
            <a:xfrm>
              <a:off x="4622559" y="470737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7" name="Oval 606"/>
            <p:cNvSpPr/>
            <p:nvPr/>
          </p:nvSpPr>
          <p:spPr>
            <a:xfrm>
              <a:off x="4484784" y="447440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608" name="Oval 607"/>
            <p:cNvSpPr/>
            <p:nvPr/>
          </p:nvSpPr>
          <p:spPr>
            <a:xfrm>
              <a:off x="4627569" y="445186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9" name="Oval 608"/>
            <p:cNvSpPr/>
            <p:nvPr/>
          </p:nvSpPr>
          <p:spPr>
            <a:xfrm>
              <a:off x="5241295" y="435166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0" name="Oval 609"/>
            <p:cNvSpPr/>
            <p:nvPr/>
          </p:nvSpPr>
          <p:spPr>
            <a:xfrm>
              <a:off x="5151115" y="427651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1" name="Oval 610"/>
            <p:cNvSpPr/>
            <p:nvPr/>
          </p:nvSpPr>
          <p:spPr>
            <a:xfrm>
              <a:off x="5188690" y="447440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2" name="Oval 611"/>
            <p:cNvSpPr/>
            <p:nvPr/>
          </p:nvSpPr>
          <p:spPr>
            <a:xfrm>
              <a:off x="4963240" y="440677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613" name="Oval 612"/>
            <p:cNvSpPr/>
            <p:nvPr/>
          </p:nvSpPr>
          <p:spPr>
            <a:xfrm>
              <a:off x="5073460" y="4371700"/>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 name="Oval 613"/>
            <p:cNvSpPr/>
            <p:nvPr/>
          </p:nvSpPr>
          <p:spPr>
            <a:xfrm>
              <a:off x="4988290" y="427901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 name="Oval 614"/>
            <p:cNvSpPr/>
            <p:nvPr/>
          </p:nvSpPr>
          <p:spPr>
            <a:xfrm>
              <a:off x="4459734" y="460216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6" name="Oval 615"/>
            <p:cNvSpPr/>
            <p:nvPr/>
          </p:nvSpPr>
          <p:spPr>
            <a:xfrm>
              <a:off x="4587489" y="427150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617" name="Oval 616"/>
            <p:cNvSpPr/>
            <p:nvPr/>
          </p:nvSpPr>
          <p:spPr>
            <a:xfrm>
              <a:off x="4241799" y="481508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8" name="Oval 617"/>
            <p:cNvSpPr/>
            <p:nvPr/>
          </p:nvSpPr>
          <p:spPr>
            <a:xfrm>
              <a:off x="4249314" y="456709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9" name="Oval 618"/>
            <p:cNvSpPr/>
            <p:nvPr/>
          </p:nvSpPr>
          <p:spPr>
            <a:xfrm>
              <a:off x="4359534" y="479755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0" name="Oval 619"/>
            <p:cNvSpPr/>
            <p:nvPr/>
          </p:nvSpPr>
          <p:spPr>
            <a:xfrm>
              <a:off x="4106529" y="471739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1" name="Oval 620"/>
            <p:cNvSpPr/>
            <p:nvPr/>
          </p:nvSpPr>
          <p:spPr>
            <a:xfrm>
              <a:off x="4334484" y="468482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622" name="Oval 621"/>
            <p:cNvSpPr/>
            <p:nvPr/>
          </p:nvSpPr>
          <p:spPr>
            <a:xfrm>
              <a:off x="3843503" y="453452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3" name="Oval 622"/>
            <p:cNvSpPr/>
            <p:nvPr/>
          </p:nvSpPr>
          <p:spPr>
            <a:xfrm>
              <a:off x="3861038" y="476749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4" name="Oval 623"/>
            <p:cNvSpPr/>
            <p:nvPr/>
          </p:nvSpPr>
          <p:spPr>
            <a:xfrm>
              <a:off x="3728273" y="492029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5" name="Oval 624"/>
            <p:cNvSpPr/>
            <p:nvPr/>
          </p:nvSpPr>
          <p:spPr>
            <a:xfrm>
              <a:off x="4184184" y="494033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626" name="Oval 625"/>
            <p:cNvSpPr/>
            <p:nvPr/>
          </p:nvSpPr>
          <p:spPr>
            <a:xfrm>
              <a:off x="3871058" y="4897751"/>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7" name="Oval 626"/>
            <p:cNvSpPr/>
            <p:nvPr/>
          </p:nvSpPr>
          <p:spPr>
            <a:xfrm>
              <a:off x="3750818" y="466228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8" name="Oval 627"/>
            <p:cNvSpPr/>
            <p:nvPr/>
          </p:nvSpPr>
          <p:spPr>
            <a:xfrm>
              <a:off x="3893603" y="463973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629" name="Oval 628"/>
            <p:cNvSpPr/>
            <p:nvPr/>
          </p:nvSpPr>
          <p:spPr>
            <a:xfrm>
              <a:off x="3725768" y="479003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0" name="Oval 629"/>
            <p:cNvSpPr/>
            <p:nvPr/>
          </p:nvSpPr>
          <p:spPr>
            <a:xfrm>
              <a:off x="4326969" y="492280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1" name="Oval 630"/>
            <p:cNvSpPr/>
            <p:nvPr/>
          </p:nvSpPr>
          <p:spPr>
            <a:xfrm>
              <a:off x="3718253" y="454204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2" name="Oval 631"/>
            <p:cNvSpPr/>
            <p:nvPr/>
          </p:nvSpPr>
          <p:spPr>
            <a:xfrm>
              <a:off x="4306929" y="444184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3" name="Oval 632"/>
            <p:cNvSpPr/>
            <p:nvPr/>
          </p:nvSpPr>
          <p:spPr>
            <a:xfrm>
              <a:off x="4008834" y="490526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4" name="Oval 633"/>
            <p:cNvSpPr/>
            <p:nvPr/>
          </p:nvSpPr>
          <p:spPr>
            <a:xfrm>
              <a:off x="4372059" y="4549555"/>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5" name="Oval 634"/>
            <p:cNvSpPr/>
            <p:nvPr/>
          </p:nvSpPr>
          <p:spPr>
            <a:xfrm>
              <a:off x="4006329" y="463973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6" name="Oval 635"/>
            <p:cNvSpPr/>
            <p:nvPr/>
          </p:nvSpPr>
          <p:spPr>
            <a:xfrm>
              <a:off x="4129074" y="458713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637" name="Oval 636"/>
            <p:cNvSpPr/>
            <p:nvPr/>
          </p:nvSpPr>
          <p:spPr>
            <a:xfrm>
              <a:off x="3981279" y="476749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638" name="Oval 637"/>
            <p:cNvSpPr/>
            <p:nvPr/>
          </p:nvSpPr>
          <p:spPr>
            <a:xfrm>
              <a:off x="4221759" y="469234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9" name="Oval 638"/>
            <p:cNvSpPr/>
            <p:nvPr/>
          </p:nvSpPr>
          <p:spPr>
            <a:xfrm>
              <a:off x="4111539" y="484264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0" name="Oval 639"/>
            <p:cNvSpPr/>
            <p:nvPr/>
          </p:nvSpPr>
          <p:spPr>
            <a:xfrm>
              <a:off x="3813443" y="502300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1" name="Oval 640"/>
            <p:cNvSpPr/>
            <p:nvPr/>
          </p:nvSpPr>
          <p:spPr>
            <a:xfrm>
              <a:off x="4094004" y="501548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2" name="Oval 641"/>
            <p:cNvSpPr/>
            <p:nvPr/>
          </p:nvSpPr>
          <p:spPr>
            <a:xfrm>
              <a:off x="3958733" y="501799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3" name="Oval 642"/>
            <p:cNvSpPr/>
            <p:nvPr/>
          </p:nvSpPr>
          <p:spPr>
            <a:xfrm>
              <a:off x="5233780" y="3955869"/>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4" name="Oval 643"/>
            <p:cNvSpPr/>
            <p:nvPr/>
          </p:nvSpPr>
          <p:spPr>
            <a:xfrm>
              <a:off x="5176165" y="4066089"/>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5" name="Oval 644"/>
            <p:cNvSpPr/>
            <p:nvPr/>
          </p:nvSpPr>
          <p:spPr>
            <a:xfrm>
              <a:off x="5128570" y="3823104"/>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6" name="Oval 645"/>
            <p:cNvSpPr/>
            <p:nvPr/>
          </p:nvSpPr>
          <p:spPr>
            <a:xfrm>
              <a:off x="5256325" y="3838134"/>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7" name="Oval 646"/>
            <p:cNvSpPr/>
            <p:nvPr/>
          </p:nvSpPr>
          <p:spPr>
            <a:xfrm>
              <a:off x="5085985" y="3968394"/>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648" name="Oval 647"/>
            <p:cNvSpPr/>
            <p:nvPr/>
          </p:nvSpPr>
          <p:spPr>
            <a:xfrm>
              <a:off x="5256325" y="416629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9" name="Oval 648"/>
            <p:cNvSpPr/>
            <p:nvPr/>
          </p:nvSpPr>
          <p:spPr>
            <a:xfrm>
              <a:off x="5003320" y="3858174"/>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650" name="Oval 649"/>
            <p:cNvSpPr/>
            <p:nvPr/>
          </p:nvSpPr>
          <p:spPr>
            <a:xfrm>
              <a:off x="4835485" y="3955869"/>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1" name="Oval 650"/>
            <p:cNvSpPr/>
            <p:nvPr/>
          </p:nvSpPr>
          <p:spPr>
            <a:xfrm>
              <a:off x="4955725" y="3960879"/>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2" name="Oval 651"/>
            <p:cNvSpPr/>
            <p:nvPr/>
          </p:nvSpPr>
          <p:spPr>
            <a:xfrm>
              <a:off x="4890595" y="3830619"/>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3" name="Oval 652"/>
            <p:cNvSpPr/>
            <p:nvPr/>
          </p:nvSpPr>
          <p:spPr>
            <a:xfrm>
              <a:off x="4757830" y="4206370"/>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4" name="Oval 653"/>
            <p:cNvSpPr/>
            <p:nvPr/>
          </p:nvSpPr>
          <p:spPr>
            <a:xfrm>
              <a:off x="4903120" y="418883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5" name="Oval 654"/>
            <p:cNvSpPr/>
            <p:nvPr/>
          </p:nvSpPr>
          <p:spPr>
            <a:xfrm>
              <a:off x="5138590" y="416879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656" name="Oval 655"/>
            <p:cNvSpPr/>
            <p:nvPr/>
          </p:nvSpPr>
          <p:spPr>
            <a:xfrm>
              <a:off x="5028370" y="4073604"/>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7" name="Oval 656"/>
            <p:cNvSpPr/>
            <p:nvPr/>
          </p:nvSpPr>
          <p:spPr>
            <a:xfrm>
              <a:off x="5025865" y="417881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658" name="Oval 657"/>
            <p:cNvSpPr/>
            <p:nvPr/>
          </p:nvSpPr>
          <p:spPr>
            <a:xfrm>
              <a:off x="4472259" y="488021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9" name="Oval 658"/>
            <p:cNvSpPr/>
            <p:nvPr/>
          </p:nvSpPr>
          <p:spPr>
            <a:xfrm>
              <a:off x="4266849" y="503302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0" name="Oval 659"/>
            <p:cNvSpPr/>
            <p:nvPr/>
          </p:nvSpPr>
          <p:spPr>
            <a:xfrm>
              <a:off x="4620054" y="483763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661" name="Oval 660"/>
            <p:cNvSpPr/>
            <p:nvPr/>
          </p:nvSpPr>
          <p:spPr>
            <a:xfrm>
              <a:off x="4755325" y="481258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2" name="Oval 661"/>
            <p:cNvSpPr/>
            <p:nvPr/>
          </p:nvSpPr>
          <p:spPr>
            <a:xfrm>
              <a:off x="5253820" y="491278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3" name="Oval 662"/>
            <p:cNvSpPr/>
            <p:nvPr/>
          </p:nvSpPr>
          <p:spPr>
            <a:xfrm>
              <a:off x="5178670" y="502550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664" name="Oval 663"/>
            <p:cNvSpPr/>
            <p:nvPr/>
          </p:nvSpPr>
          <p:spPr>
            <a:xfrm>
              <a:off x="5003320" y="501799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665" name="Oval 664"/>
            <p:cNvSpPr/>
            <p:nvPr/>
          </p:nvSpPr>
          <p:spPr>
            <a:xfrm>
              <a:off x="5096005" y="492781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6" name="Oval 665"/>
            <p:cNvSpPr/>
            <p:nvPr/>
          </p:nvSpPr>
          <p:spPr>
            <a:xfrm>
              <a:off x="4444704" y="502801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7" name="Oval 666"/>
            <p:cNvSpPr/>
            <p:nvPr/>
          </p:nvSpPr>
          <p:spPr>
            <a:xfrm>
              <a:off x="4572459" y="497540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8" name="Oval 667"/>
            <p:cNvSpPr/>
            <p:nvPr/>
          </p:nvSpPr>
          <p:spPr>
            <a:xfrm>
              <a:off x="4717749" y="501047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9" name="Oval 668"/>
            <p:cNvSpPr/>
            <p:nvPr/>
          </p:nvSpPr>
          <p:spPr>
            <a:xfrm>
              <a:off x="4825465" y="493282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0" name="Oval 669"/>
            <p:cNvSpPr/>
            <p:nvPr/>
          </p:nvSpPr>
          <p:spPr>
            <a:xfrm>
              <a:off x="4973260" y="490025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1" name="Oval 670"/>
            <p:cNvSpPr/>
            <p:nvPr/>
          </p:nvSpPr>
          <p:spPr>
            <a:xfrm>
              <a:off x="5070955" y="475496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2" name="Oval 671"/>
            <p:cNvSpPr/>
            <p:nvPr/>
          </p:nvSpPr>
          <p:spPr>
            <a:xfrm>
              <a:off x="5171155" y="482260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673" name="Oval 672"/>
            <p:cNvSpPr/>
            <p:nvPr/>
          </p:nvSpPr>
          <p:spPr>
            <a:xfrm>
              <a:off x="5241295" y="470737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674" name="Straight Arrow Connector 673"/>
          <p:cNvCxnSpPr/>
          <p:nvPr/>
        </p:nvCxnSpPr>
        <p:spPr>
          <a:xfrm flipH="1">
            <a:off x="2648184" y="4523321"/>
            <a:ext cx="719857"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75" name="TextBox 674"/>
          <p:cNvSpPr txBox="1"/>
          <p:nvPr/>
        </p:nvSpPr>
        <p:spPr>
          <a:xfrm>
            <a:off x="2630039" y="4160182"/>
            <a:ext cx="865993" cy="369332"/>
          </a:xfrm>
          <a:prstGeom prst="rect">
            <a:avLst/>
          </a:prstGeom>
          <a:noFill/>
        </p:spPr>
        <p:txBody>
          <a:bodyPr wrap="square" rtlCol="0">
            <a:spAutoFit/>
          </a:bodyPr>
          <a:lstStyle/>
          <a:p>
            <a:pPr algn="r"/>
            <a:r>
              <a:rPr lang="en-US" dirty="0" smtClean="0"/>
              <a:t>Time 4</a:t>
            </a:r>
            <a:endParaRPr lang="en-US" dirty="0">
              <a:latin typeface="Symbol" pitchFamily="18" charset="2"/>
            </a:endParaRPr>
          </a:p>
        </p:txBody>
      </p:sp>
      <p:sp>
        <p:nvSpPr>
          <p:cNvPr id="676" name="TextBox 675"/>
          <p:cNvSpPr txBox="1"/>
          <p:nvPr/>
        </p:nvSpPr>
        <p:spPr>
          <a:xfrm>
            <a:off x="3685043" y="5198398"/>
            <a:ext cx="1771650" cy="584775"/>
          </a:xfrm>
          <a:prstGeom prst="rect">
            <a:avLst/>
          </a:prstGeom>
          <a:noFill/>
        </p:spPr>
        <p:txBody>
          <a:bodyPr wrap="square" rtlCol="0">
            <a:spAutoFit/>
          </a:bodyPr>
          <a:lstStyle/>
          <a:p>
            <a:pPr algn="ctr"/>
            <a:r>
              <a:rPr lang="en-US" sz="1600" dirty="0" smtClean="0"/>
              <a:t>8 excited states </a:t>
            </a:r>
          </a:p>
          <a:p>
            <a:pPr algn="ctr"/>
            <a:r>
              <a:rPr lang="en-US" sz="1600" dirty="0" smtClean="0"/>
              <a:t>+ 8 photons</a:t>
            </a:r>
            <a:endParaRPr lang="en-US" sz="1600" dirty="0"/>
          </a:p>
        </p:txBody>
      </p:sp>
      <p:grpSp>
        <p:nvGrpSpPr>
          <p:cNvPr id="808" name="Group 807"/>
          <p:cNvGrpSpPr/>
          <p:nvPr/>
        </p:nvGrpSpPr>
        <p:grpSpPr>
          <a:xfrm>
            <a:off x="656864" y="3820886"/>
            <a:ext cx="1664752" cy="1310296"/>
            <a:chOff x="656864" y="3820886"/>
            <a:chExt cx="1664752" cy="1310296"/>
          </a:xfrm>
        </p:grpSpPr>
        <p:sp>
          <p:nvSpPr>
            <p:cNvPr id="677" name="Rectangle 676"/>
            <p:cNvSpPr/>
            <p:nvPr/>
          </p:nvSpPr>
          <p:spPr>
            <a:xfrm>
              <a:off x="664018" y="3820886"/>
              <a:ext cx="1657598" cy="1310296"/>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8" name="Oval 677"/>
            <p:cNvSpPr/>
            <p:nvPr/>
          </p:nvSpPr>
          <p:spPr>
            <a:xfrm>
              <a:off x="752054" y="392305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9" name="Oval 678"/>
            <p:cNvSpPr/>
            <p:nvPr/>
          </p:nvSpPr>
          <p:spPr>
            <a:xfrm>
              <a:off x="829709" y="412846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680" name="Oval 679"/>
            <p:cNvSpPr/>
            <p:nvPr/>
          </p:nvSpPr>
          <p:spPr>
            <a:xfrm>
              <a:off x="985020" y="397315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1" name="Oval 680"/>
            <p:cNvSpPr/>
            <p:nvPr/>
          </p:nvSpPr>
          <p:spPr>
            <a:xfrm>
              <a:off x="1000050" y="411093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2" name="Oval 681"/>
            <p:cNvSpPr/>
            <p:nvPr/>
          </p:nvSpPr>
          <p:spPr>
            <a:xfrm>
              <a:off x="1110270" y="434139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3" name="Oval 682"/>
            <p:cNvSpPr/>
            <p:nvPr/>
          </p:nvSpPr>
          <p:spPr>
            <a:xfrm>
              <a:off x="1238025" y="418107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684" name="Oval 683"/>
            <p:cNvSpPr/>
            <p:nvPr/>
          </p:nvSpPr>
          <p:spPr>
            <a:xfrm>
              <a:off x="1147845" y="408087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5" name="Oval 684"/>
            <p:cNvSpPr/>
            <p:nvPr/>
          </p:nvSpPr>
          <p:spPr>
            <a:xfrm>
              <a:off x="1258065" y="431133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686" name="Oval 685"/>
            <p:cNvSpPr/>
            <p:nvPr/>
          </p:nvSpPr>
          <p:spPr>
            <a:xfrm>
              <a:off x="1385820" y="415101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7" name="Oval 686"/>
            <p:cNvSpPr/>
            <p:nvPr/>
          </p:nvSpPr>
          <p:spPr>
            <a:xfrm>
              <a:off x="699449" y="429379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8" name="Oval 687"/>
            <p:cNvSpPr/>
            <p:nvPr/>
          </p:nvSpPr>
          <p:spPr>
            <a:xfrm>
              <a:off x="714479" y="443157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689" name="Oval 688"/>
            <p:cNvSpPr/>
            <p:nvPr/>
          </p:nvSpPr>
          <p:spPr>
            <a:xfrm>
              <a:off x="952455" y="450171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0" name="Oval 689"/>
            <p:cNvSpPr/>
            <p:nvPr/>
          </p:nvSpPr>
          <p:spPr>
            <a:xfrm>
              <a:off x="862274" y="440151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1" name="Oval 690"/>
            <p:cNvSpPr/>
            <p:nvPr/>
          </p:nvSpPr>
          <p:spPr>
            <a:xfrm>
              <a:off x="1100250" y="4471652"/>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2" name="Oval 691"/>
            <p:cNvSpPr/>
            <p:nvPr/>
          </p:nvSpPr>
          <p:spPr>
            <a:xfrm>
              <a:off x="907364" y="386794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693" name="Oval 692"/>
            <p:cNvSpPr/>
            <p:nvPr/>
          </p:nvSpPr>
          <p:spPr>
            <a:xfrm>
              <a:off x="1050150" y="384540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694" name="Oval 693"/>
            <p:cNvSpPr/>
            <p:nvPr/>
          </p:nvSpPr>
          <p:spPr>
            <a:xfrm>
              <a:off x="656864" y="383037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5" name="Oval 694"/>
            <p:cNvSpPr/>
            <p:nvPr/>
          </p:nvSpPr>
          <p:spPr>
            <a:xfrm>
              <a:off x="1280610" y="404580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6" name="Oval 695"/>
            <p:cNvSpPr/>
            <p:nvPr/>
          </p:nvSpPr>
          <p:spPr>
            <a:xfrm>
              <a:off x="964980" y="423367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7" name="Oval 696"/>
            <p:cNvSpPr/>
            <p:nvPr/>
          </p:nvSpPr>
          <p:spPr>
            <a:xfrm>
              <a:off x="1107765" y="421113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8" name="Oval 697"/>
            <p:cNvSpPr/>
            <p:nvPr/>
          </p:nvSpPr>
          <p:spPr>
            <a:xfrm>
              <a:off x="987525" y="437896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699" name="Oval 698"/>
            <p:cNvSpPr/>
            <p:nvPr/>
          </p:nvSpPr>
          <p:spPr>
            <a:xfrm>
              <a:off x="834719" y="426123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700" name="Oval 699"/>
            <p:cNvSpPr/>
            <p:nvPr/>
          </p:nvSpPr>
          <p:spPr>
            <a:xfrm>
              <a:off x="696944" y="402826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701" name="Oval 700"/>
            <p:cNvSpPr/>
            <p:nvPr/>
          </p:nvSpPr>
          <p:spPr>
            <a:xfrm>
              <a:off x="839729" y="400572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2" name="Oval 701"/>
            <p:cNvSpPr/>
            <p:nvPr/>
          </p:nvSpPr>
          <p:spPr>
            <a:xfrm>
              <a:off x="1450950" y="390301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3" name="Oval 702"/>
            <p:cNvSpPr/>
            <p:nvPr/>
          </p:nvSpPr>
          <p:spPr>
            <a:xfrm>
              <a:off x="1561170" y="413347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4" name="Oval 703"/>
            <p:cNvSpPr/>
            <p:nvPr/>
          </p:nvSpPr>
          <p:spPr>
            <a:xfrm>
              <a:off x="1653855" y="394810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5" name="Oval 704"/>
            <p:cNvSpPr/>
            <p:nvPr/>
          </p:nvSpPr>
          <p:spPr>
            <a:xfrm>
              <a:off x="1701451" y="407335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706" name="Oval 705"/>
            <p:cNvSpPr/>
            <p:nvPr/>
          </p:nvSpPr>
          <p:spPr>
            <a:xfrm>
              <a:off x="1851751" y="408087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7" name="Oval 706"/>
            <p:cNvSpPr/>
            <p:nvPr/>
          </p:nvSpPr>
          <p:spPr>
            <a:xfrm>
              <a:off x="1548645" y="383538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8" name="Oval 707"/>
            <p:cNvSpPr/>
            <p:nvPr/>
          </p:nvSpPr>
          <p:spPr>
            <a:xfrm>
              <a:off x="1713976" y="383287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9" name="Oval 708"/>
            <p:cNvSpPr/>
            <p:nvPr/>
          </p:nvSpPr>
          <p:spPr>
            <a:xfrm>
              <a:off x="1360770" y="3830371"/>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0" name="Oval 709"/>
            <p:cNvSpPr/>
            <p:nvPr/>
          </p:nvSpPr>
          <p:spPr>
            <a:xfrm>
              <a:off x="1400850" y="402826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1" name="Oval 710"/>
            <p:cNvSpPr/>
            <p:nvPr/>
          </p:nvSpPr>
          <p:spPr>
            <a:xfrm>
              <a:off x="1543635" y="400572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712" name="Oval 711"/>
            <p:cNvSpPr/>
            <p:nvPr/>
          </p:nvSpPr>
          <p:spPr>
            <a:xfrm>
              <a:off x="1155360" y="396063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3" name="Oval 712"/>
            <p:cNvSpPr/>
            <p:nvPr/>
          </p:nvSpPr>
          <p:spPr>
            <a:xfrm>
              <a:off x="1285620" y="392556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4" name="Oval 713"/>
            <p:cNvSpPr/>
            <p:nvPr/>
          </p:nvSpPr>
          <p:spPr>
            <a:xfrm>
              <a:off x="1200450" y="383287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5" name="Oval 714"/>
            <p:cNvSpPr/>
            <p:nvPr/>
          </p:nvSpPr>
          <p:spPr>
            <a:xfrm>
              <a:off x="671894" y="415602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6" name="Oval 715"/>
            <p:cNvSpPr/>
            <p:nvPr/>
          </p:nvSpPr>
          <p:spPr>
            <a:xfrm>
              <a:off x="799649" y="382536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 name="Oval 716"/>
            <p:cNvSpPr/>
            <p:nvPr/>
          </p:nvSpPr>
          <p:spPr>
            <a:xfrm>
              <a:off x="1481010" y="436894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 name="Oval 717"/>
            <p:cNvSpPr/>
            <p:nvPr/>
          </p:nvSpPr>
          <p:spPr>
            <a:xfrm>
              <a:off x="1558665" y="457435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719" name="Oval 718"/>
            <p:cNvSpPr/>
            <p:nvPr/>
          </p:nvSpPr>
          <p:spPr>
            <a:xfrm>
              <a:off x="1713976" y="441904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0" name="Oval 719"/>
            <p:cNvSpPr/>
            <p:nvPr/>
          </p:nvSpPr>
          <p:spPr>
            <a:xfrm>
              <a:off x="1729006" y="455682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1" name="Oval 720"/>
            <p:cNvSpPr/>
            <p:nvPr/>
          </p:nvSpPr>
          <p:spPr>
            <a:xfrm>
              <a:off x="1987021" y="462696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2" name="Oval 721"/>
            <p:cNvSpPr/>
            <p:nvPr/>
          </p:nvSpPr>
          <p:spPr>
            <a:xfrm>
              <a:off x="1876801" y="452676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3" name="Oval 722"/>
            <p:cNvSpPr/>
            <p:nvPr/>
          </p:nvSpPr>
          <p:spPr>
            <a:xfrm>
              <a:off x="1856761" y="476974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4" name="Oval 723"/>
            <p:cNvSpPr/>
            <p:nvPr/>
          </p:nvSpPr>
          <p:spPr>
            <a:xfrm>
              <a:off x="2114776" y="459690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725" name="Oval 724"/>
            <p:cNvSpPr/>
            <p:nvPr/>
          </p:nvSpPr>
          <p:spPr>
            <a:xfrm>
              <a:off x="1428405" y="473968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6" name="Oval 725"/>
            <p:cNvSpPr/>
            <p:nvPr/>
          </p:nvSpPr>
          <p:spPr>
            <a:xfrm>
              <a:off x="1636320" y="431383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7" name="Oval 726"/>
            <p:cNvSpPr/>
            <p:nvPr/>
          </p:nvSpPr>
          <p:spPr>
            <a:xfrm>
              <a:off x="1779106" y="429129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8" name="Oval 727"/>
            <p:cNvSpPr/>
            <p:nvPr/>
          </p:nvSpPr>
          <p:spPr>
            <a:xfrm>
              <a:off x="1385820" y="427626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729" name="Oval 728"/>
            <p:cNvSpPr/>
            <p:nvPr/>
          </p:nvSpPr>
          <p:spPr>
            <a:xfrm>
              <a:off x="2009566" y="449169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0" name="Oval 729"/>
            <p:cNvSpPr/>
            <p:nvPr/>
          </p:nvSpPr>
          <p:spPr>
            <a:xfrm>
              <a:off x="1693936" y="467956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1" name="Oval 730"/>
            <p:cNvSpPr/>
            <p:nvPr/>
          </p:nvSpPr>
          <p:spPr>
            <a:xfrm>
              <a:off x="1836721" y="465702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732" name="Oval 731"/>
            <p:cNvSpPr/>
            <p:nvPr/>
          </p:nvSpPr>
          <p:spPr>
            <a:xfrm>
              <a:off x="1563675" y="470712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3" name="Oval 732"/>
            <p:cNvSpPr/>
            <p:nvPr/>
          </p:nvSpPr>
          <p:spPr>
            <a:xfrm>
              <a:off x="1425900" y="447415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734" name="Oval 733"/>
            <p:cNvSpPr/>
            <p:nvPr/>
          </p:nvSpPr>
          <p:spPr>
            <a:xfrm>
              <a:off x="1568685" y="445161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5" name="Oval 734"/>
            <p:cNvSpPr/>
            <p:nvPr/>
          </p:nvSpPr>
          <p:spPr>
            <a:xfrm>
              <a:off x="2182411" y="435141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6" name="Oval 735"/>
            <p:cNvSpPr/>
            <p:nvPr/>
          </p:nvSpPr>
          <p:spPr>
            <a:xfrm>
              <a:off x="2092231" y="427626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7" name="Oval 736"/>
            <p:cNvSpPr/>
            <p:nvPr/>
          </p:nvSpPr>
          <p:spPr>
            <a:xfrm>
              <a:off x="2129806" y="447415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8" name="Oval 737"/>
            <p:cNvSpPr/>
            <p:nvPr/>
          </p:nvSpPr>
          <p:spPr>
            <a:xfrm>
              <a:off x="1904356" y="440652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739" name="Oval 738"/>
            <p:cNvSpPr/>
            <p:nvPr/>
          </p:nvSpPr>
          <p:spPr>
            <a:xfrm>
              <a:off x="2014576" y="4371452"/>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0" name="Oval 739"/>
            <p:cNvSpPr/>
            <p:nvPr/>
          </p:nvSpPr>
          <p:spPr>
            <a:xfrm>
              <a:off x="1929406" y="427876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1" name="Oval 740"/>
            <p:cNvSpPr/>
            <p:nvPr/>
          </p:nvSpPr>
          <p:spPr>
            <a:xfrm>
              <a:off x="1400850" y="460191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2" name="Oval 741"/>
            <p:cNvSpPr/>
            <p:nvPr/>
          </p:nvSpPr>
          <p:spPr>
            <a:xfrm>
              <a:off x="1528605" y="427125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743" name="Oval 742"/>
            <p:cNvSpPr/>
            <p:nvPr/>
          </p:nvSpPr>
          <p:spPr>
            <a:xfrm>
              <a:off x="1182915" y="4814838"/>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4" name="Oval 743"/>
            <p:cNvSpPr/>
            <p:nvPr/>
          </p:nvSpPr>
          <p:spPr>
            <a:xfrm>
              <a:off x="1190430" y="456684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5" name="Oval 744"/>
            <p:cNvSpPr/>
            <p:nvPr/>
          </p:nvSpPr>
          <p:spPr>
            <a:xfrm>
              <a:off x="1300650" y="479730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6" name="Oval 745"/>
            <p:cNvSpPr/>
            <p:nvPr/>
          </p:nvSpPr>
          <p:spPr>
            <a:xfrm>
              <a:off x="1047645" y="471714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7" name="Oval 746"/>
            <p:cNvSpPr/>
            <p:nvPr/>
          </p:nvSpPr>
          <p:spPr>
            <a:xfrm>
              <a:off x="1275600" y="468457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748" name="Oval 747"/>
            <p:cNvSpPr/>
            <p:nvPr/>
          </p:nvSpPr>
          <p:spPr>
            <a:xfrm>
              <a:off x="784619" y="453427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9" name="Oval 748"/>
            <p:cNvSpPr/>
            <p:nvPr/>
          </p:nvSpPr>
          <p:spPr>
            <a:xfrm>
              <a:off x="802154" y="476724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0" name="Oval 749"/>
            <p:cNvSpPr/>
            <p:nvPr/>
          </p:nvSpPr>
          <p:spPr>
            <a:xfrm>
              <a:off x="669389" y="4920048"/>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1" name="Oval 750"/>
            <p:cNvSpPr/>
            <p:nvPr/>
          </p:nvSpPr>
          <p:spPr>
            <a:xfrm>
              <a:off x="1125300" y="4940088"/>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752" name="Oval 751"/>
            <p:cNvSpPr/>
            <p:nvPr/>
          </p:nvSpPr>
          <p:spPr>
            <a:xfrm>
              <a:off x="812174" y="4897503"/>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3" name="Oval 752"/>
            <p:cNvSpPr/>
            <p:nvPr/>
          </p:nvSpPr>
          <p:spPr>
            <a:xfrm>
              <a:off x="691934" y="466203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4" name="Oval 753"/>
            <p:cNvSpPr/>
            <p:nvPr/>
          </p:nvSpPr>
          <p:spPr>
            <a:xfrm>
              <a:off x="834719" y="463948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755" name="Oval 754"/>
            <p:cNvSpPr/>
            <p:nvPr/>
          </p:nvSpPr>
          <p:spPr>
            <a:xfrm>
              <a:off x="666884" y="478978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6" name="Oval 755"/>
            <p:cNvSpPr/>
            <p:nvPr/>
          </p:nvSpPr>
          <p:spPr>
            <a:xfrm>
              <a:off x="1268085" y="4922553"/>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7" name="Oval 756"/>
            <p:cNvSpPr/>
            <p:nvPr/>
          </p:nvSpPr>
          <p:spPr>
            <a:xfrm>
              <a:off x="659369" y="454179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8" name="Oval 757"/>
            <p:cNvSpPr/>
            <p:nvPr/>
          </p:nvSpPr>
          <p:spPr>
            <a:xfrm>
              <a:off x="1248045" y="444159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9" name="Oval 758"/>
            <p:cNvSpPr/>
            <p:nvPr/>
          </p:nvSpPr>
          <p:spPr>
            <a:xfrm>
              <a:off x="949950" y="4905018"/>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0" name="Oval 759"/>
            <p:cNvSpPr/>
            <p:nvPr/>
          </p:nvSpPr>
          <p:spPr>
            <a:xfrm>
              <a:off x="1313175" y="454930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1" name="Oval 760"/>
            <p:cNvSpPr/>
            <p:nvPr/>
          </p:nvSpPr>
          <p:spPr>
            <a:xfrm>
              <a:off x="947445" y="463948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2" name="Oval 761"/>
            <p:cNvSpPr/>
            <p:nvPr/>
          </p:nvSpPr>
          <p:spPr>
            <a:xfrm>
              <a:off x="1070190" y="458688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763" name="Oval 762"/>
            <p:cNvSpPr/>
            <p:nvPr/>
          </p:nvSpPr>
          <p:spPr>
            <a:xfrm>
              <a:off x="922395" y="476724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764" name="Oval 763"/>
            <p:cNvSpPr/>
            <p:nvPr/>
          </p:nvSpPr>
          <p:spPr>
            <a:xfrm>
              <a:off x="1162875" y="469209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5" name="Oval 764"/>
            <p:cNvSpPr/>
            <p:nvPr/>
          </p:nvSpPr>
          <p:spPr>
            <a:xfrm>
              <a:off x="1052655" y="4842393"/>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6" name="Oval 765"/>
            <p:cNvSpPr/>
            <p:nvPr/>
          </p:nvSpPr>
          <p:spPr>
            <a:xfrm>
              <a:off x="754559" y="5022753"/>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7" name="Oval 766"/>
            <p:cNvSpPr/>
            <p:nvPr/>
          </p:nvSpPr>
          <p:spPr>
            <a:xfrm>
              <a:off x="1035120" y="5015238"/>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8" name="Oval 767"/>
            <p:cNvSpPr/>
            <p:nvPr/>
          </p:nvSpPr>
          <p:spPr>
            <a:xfrm>
              <a:off x="899849" y="5017743"/>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9" name="Oval 768"/>
            <p:cNvSpPr/>
            <p:nvPr/>
          </p:nvSpPr>
          <p:spPr>
            <a:xfrm>
              <a:off x="2174896" y="395562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0" name="Oval 769"/>
            <p:cNvSpPr/>
            <p:nvPr/>
          </p:nvSpPr>
          <p:spPr>
            <a:xfrm>
              <a:off x="2117281" y="406584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1" name="Oval 770"/>
            <p:cNvSpPr/>
            <p:nvPr/>
          </p:nvSpPr>
          <p:spPr>
            <a:xfrm>
              <a:off x="2069686" y="382285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2" name="Oval 771"/>
            <p:cNvSpPr/>
            <p:nvPr/>
          </p:nvSpPr>
          <p:spPr>
            <a:xfrm>
              <a:off x="2197441" y="383788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3" name="Oval 772"/>
            <p:cNvSpPr/>
            <p:nvPr/>
          </p:nvSpPr>
          <p:spPr>
            <a:xfrm>
              <a:off x="2027101" y="396814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774" name="Oval 773"/>
            <p:cNvSpPr/>
            <p:nvPr/>
          </p:nvSpPr>
          <p:spPr>
            <a:xfrm>
              <a:off x="2197441" y="416604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5" name="Oval 774"/>
            <p:cNvSpPr/>
            <p:nvPr/>
          </p:nvSpPr>
          <p:spPr>
            <a:xfrm>
              <a:off x="1944436" y="385792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776" name="Oval 775"/>
            <p:cNvSpPr/>
            <p:nvPr/>
          </p:nvSpPr>
          <p:spPr>
            <a:xfrm>
              <a:off x="1776601" y="395562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7" name="Oval 776"/>
            <p:cNvSpPr/>
            <p:nvPr/>
          </p:nvSpPr>
          <p:spPr>
            <a:xfrm>
              <a:off x="1896841" y="396063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8" name="Oval 777"/>
            <p:cNvSpPr/>
            <p:nvPr/>
          </p:nvSpPr>
          <p:spPr>
            <a:xfrm>
              <a:off x="1831711" y="383037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9" name="Oval 778"/>
            <p:cNvSpPr/>
            <p:nvPr/>
          </p:nvSpPr>
          <p:spPr>
            <a:xfrm>
              <a:off x="1698946" y="420612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0" name="Oval 779"/>
            <p:cNvSpPr/>
            <p:nvPr/>
          </p:nvSpPr>
          <p:spPr>
            <a:xfrm>
              <a:off x="1844236" y="418858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1" name="Oval 780"/>
            <p:cNvSpPr/>
            <p:nvPr/>
          </p:nvSpPr>
          <p:spPr>
            <a:xfrm>
              <a:off x="2079706" y="416854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782" name="Oval 781"/>
            <p:cNvSpPr/>
            <p:nvPr/>
          </p:nvSpPr>
          <p:spPr>
            <a:xfrm>
              <a:off x="1969486" y="407335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3" name="Oval 782"/>
            <p:cNvSpPr/>
            <p:nvPr/>
          </p:nvSpPr>
          <p:spPr>
            <a:xfrm>
              <a:off x="1966981" y="417856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784" name="Oval 783"/>
            <p:cNvSpPr/>
            <p:nvPr/>
          </p:nvSpPr>
          <p:spPr>
            <a:xfrm>
              <a:off x="1413375" y="4879968"/>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5" name="Oval 784"/>
            <p:cNvSpPr/>
            <p:nvPr/>
          </p:nvSpPr>
          <p:spPr>
            <a:xfrm>
              <a:off x="1207965" y="5032773"/>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6" name="Oval 785"/>
            <p:cNvSpPr/>
            <p:nvPr/>
          </p:nvSpPr>
          <p:spPr>
            <a:xfrm>
              <a:off x="1561170" y="4837383"/>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787" name="Oval 786"/>
            <p:cNvSpPr/>
            <p:nvPr/>
          </p:nvSpPr>
          <p:spPr>
            <a:xfrm>
              <a:off x="1696441" y="4812333"/>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8" name="Oval 787"/>
            <p:cNvSpPr/>
            <p:nvPr/>
          </p:nvSpPr>
          <p:spPr>
            <a:xfrm>
              <a:off x="2194936" y="4912533"/>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9" name="Oval 788"/>
            <p:cNvSpPr/>
            <p:nvPr/>
          </p:nvSpPr>
          <p:spPr>
            <a:xfrm>
              <a:off x="2119786" y="5025258"/>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790" name="Oval 789"/>
            <p:cNvSpPr/>
            <p:nvPr/>
          </p:nvSpPr>
          <p:spPr>
            <a:xfrm>
              <a:off x="1944436" y="5017743"/>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791" name="Oval 790"/>
            <p:cNvSpPr/>
            <p:nvPr/>
          </p:nvSpPr>
          <p:spPr>
            <a:xfrm>
              <a:off x="2037121" y="4927563"/>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2" name="Oval 791"/>
            <p:cNvSpPr/>
            <p:nvPr/>
          </p:nvSpPr>
          <p:spPr>
            <a:xfrm>
              <a:off x="1385820" y="5027763"/>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3" name="Oval 792"/>
            <p:cNvSpPr/>
            <p:nvPr/>
          </p:nvSpPr>
          <p:spPr>
            <a:xfrm>
              <a:off x="1513575" y="4975158"/>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4" name="Oval 793"/>
            <p:cNvSpPr/>
            <p:nvPr/>
          </p:nvSpPr>
          <p:spPr>
            <a:xfrm>
              <a:off x="1658865" y="5010228"/>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5" name="Oval 794"/>
            <p:cNvSpPr/>
            <p:nvPr/>
          </p:nvSpPr>
          <p:spPr>
            <a:xfrm>
              <a:off x="1766581" y="4932573"/>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6" name="Oval 795"/>
            <p:cNvSpPr/>
            <p:nvPr/>
          </p:nvSpPr>
          <p:spPr>
            <a:xfrm>
              <a:off x="1914376" y="4900008"/>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7" name="Oval 796"/>
            <p:cNvSpPr/>
            <p:nvPr/>
          </p:nvSpPr>
          <p:spPr>
            <a:xfrm>
              <a:off x="2012071" y="475471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8" name="Oval 797"/>
            <p:cNvSpPr/>
            <p:nvPr/>
          </p:nvSpPr>
          <p:spPr>
            <a:xfrm>
              <a:off x="2112271" y="4822353"/>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799" name="Oval 798"/>
            <p:cNvSpPr/>
            <p:nvPr/>
          </p:nvSpPr>
          <p:spPr>
            <a:xfrm>
              <a:off x="2182411" y="470712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00" name="TextBox 799"/>
          <p:cNvSpPr txBox="1"/>
          <p:nvPr/>
        </p:nvSpPr>
        <p:spPr>
          <a:xfrm>
            <a:off x="626159" y="5198150"/>
            <a:ext cx="1771650" cy="584775"/>
          </a:xfrm>
          <a:prstGeom prst="rect">
            <a:avLst/>
          </a:prstGeom>
          <a:noFill/>
        </p:spPr>
        <p:txBody>
          <a:bodyPr wrap="square" rtlCol="0">
            <a:spAutoFit/>
          </a:bodyPr>
          <a:lstStyle/>
          <a:p>
            <a:pPr algn="ctr"/>
            <a:r>
              <a:rPr lang="en-US" sz="1600" dirty="0" smtClean="0"/>
              <a:t>4 excited states </a:t>
            </a:r>
          </a:p>
          <a:p>
            <a:pPr algn="ctr"/>
            <a:r>
              <a:rPr lang="en-US" sz="1600" dirty="0" smtClean="0"/>
              <a:t>+ 4 photons</a:t>
            </a:r>
            <a:endParaRPr lang="en-US" sz="1600" dirty="0"/>
          </a:p>
        </p:txBody>
      </p:sp>
      <p:cxnSp>
        <p:nvCxnSpPr>
          <p:cNvPr id="801" name="Straight Arrow Connector 800"/>
          <p:cNvCxnSpPr/>
          <p:nvPr/>
        </p:nvCxnSpPr>
        <p:spPr>
          <a:xfrm>
            <a:off x="1503589" y="5753346"/>
            <a:ext cx="0" cy="77808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02" name="TextBox 801"/>
          <p:cNvSpPr txBox="1"/>
          <p:nvPr/>
        </p:nvSpPr>
        <p:spPr>
          <a:xfrm>
            <a:off x="637441" y="5912778"/>
            <a:ext cx="865993" cy="369332"/>
          </a:xfrm>
          <a:prstGeom prst="rect">
            <a:avLst/>
          </a:prstGeom>
          <a:noFill/>
        </p:spPr>
        <p:txBody>
          <a:bodyPr wrap="square" rtlCol="0">
            <a:spAutoFit/>
          </a:bodyPr>
          <a:lstStyle/>
          <a:p>
            <a:pPr algn="r"/>
            <a:r>
              <a:rPr lang="en-US" dirty="0" smtClean="0"/>
              <a:t>Time 5</a:t>
            </a:r>
            <a:endParaRPr lang="en-US" dirty="0">
              <a:latin typeface="Symbol" pitchFamily="18" charset="2"/>
            </a:endParaRPr>
          </a:p>
        </p:txBody>
      </p:sp>
      <p:sp>
        <p:nvSpPr>
          <p:cNvPr id="803" name="TextBox 802"/>
          <p:cNvSpPr txBox="1"/>
          <p:nvPr/>
        </p:nvSpPr>
        <p:spPr>
          <a:xfrm>
            <a:off x="1072868" y="6521326"/>
            <a:ext cx="865993" cy="369332"/>
          </a:xfrm>
          <a:prstGeom prst="rect">
            <a:avLst/>
          </a:prstGeom>
          <a:noFill/>
        </p:spPr>
        <p:txBody>
          <a:bodyPr wrap="square" rtlCol="0">
            <a:spAutoFit/>
          </a:bodyPr>
          <a:lstStyle/>
          <a:p>
            <a:pPr algn="ctr"/>
            <a:r>
              <a:rPr lang="en-US" dirty="0" smtClean="0"/>
              <a:t>etc.</a:t>
            </a:r>
            <a:endParaRPr lang="en-US" dirty="0">
              <a:latin typeface="Symbol" pitchFamily="18"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0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0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0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0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1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0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4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5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4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4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80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7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00"/>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80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675"/>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674"/>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801"/>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80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8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0" grpId="0"/>
      <p:bldP spid="406" grpId="0"/>
      <p:bldP spid="418" grpId="0"/>
      <p:bldP spid="545" grpId="0"/>
      <p:bldP spid="548" grpId="0"/>
      <p:bldP spid="550" grpId="0"/>
      <p:bldP spid="675" grpId="0"/>
      <p:bldP spid="676" grpId="0"/>
      <p:bldP spid="800" grpId="0"/>
      <p:bldP spid="802" grpId="0"/>
      <p:bldP spid="803"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217" name="Picture 1"/>
          <p:cNvPicPr>
            <a:picLocks noGrp="1" noChangeAspect="1" noChangeArrowheads="1"/>
          </p:cNvPicPr>
          <p:nvPr>
            <p:ph idx="1"/>
          </p:nvPr>
        </p:nvPicPr>
        <p:blipFill>
          <a:blip r:embed="rId2" cstate="print"/>
          <a:srcRect/>
          <a:stretch>
            <a:fillRect/>
          </a:stretch>
        </p:blipFill>
        <p:spPr bwMode="auto">
          <a:xfrm>
            <a:off x="2069687" y="1162534"/>
            <a:ext cx="4912138" cy="2548557"/>
          </a:xfrm>
          <a:prstGeom prst="rect">
            <a:avLst/>
          </a:prstGeom>
          <a:noFill/>
          <a:ln w="9525">
            <a:noFill/>
            <a:miter lim="800000"/>
            <a:headEnd/>
            <a:tailEnd/>
          </a:ln>
        </p:spPr>
      </p:pic>
      <p:sp>
        <p:nvSpPr>
          <p:cNvPr id="6" name="Rectangle 5"/>
          <p:cNvSpPr>
            <a:spLocks noChangeArrowheads="1"/>
          </p:cNvSpPr>
          <p:nvPr/>
        </p:nvSpPr>
        <p:spPr bwMode="auto">
          <a:xfrm>
            <a:off x="438150" y="3175"/>
            <a:ext cx="8229600" cy="914400"/>
          </a:xfrm>
          <a:prstGeom prst="rect">
            <a:avLst/>
          </a:prstGeom>
          <a:noFill/>
          <a:ln w="9525">
            <a:noFill/>
            <a:miter lim="800000"/>
            <a:headEnd/>
            <a:tailEnd/>
          </a:ln>
        </p:spPr>
        <p:txBody>
          <a:bodyPr anchor="ctr"/>
          <a:lstStyle/>
          <a:p>
            <a:pPr algn="ctr"/>
            <a:r>
              <a:rPr lang="en-US" sz="3200" b="1" u="sng" dirty="0" smtClean="0">
                <a:solidFill>
                  <a:schemeClr val="tx2"/>
                </a:solidFill>
              </a:rPr>
              <a:t>Streak-Camera</a:t>
            </a:r>
            <a:endParaRPr lang="en-US" sz="3200" b="1" u="sng" dirty="0">
              <a:solidFill>
                <a:schemeClr val="tx2"/>
              </a:solidFill>
            </a:endParaRPr>
          </a:p>
        </p:txBody>
      </p:sp>
      <p:sp>
        <p:nvSpPr>
          <p:cNvPr id="30" name="TextBox 29"/>
          <p:cNvSpPr txBox="1"/>
          <p:nvPr/>
        </p:nvSpPr>
        <p:spPr>
          <a:xfrm>
            <a:off x="4389086" y="1510108"/>
            <a:ext cx="575377" cy="461665"/>
          </a:xfrm>
          <a:prstGeom prst="rect">
            <a:avLst/>
          </a:prstGeom>
          <a:noFill/>
        </p:spPr>
        <p:txBody>
          <a:bodyPr wrap="square" rtlCol="0">
            <a:spAutoFit/>
          </a:bodyPr>
          <a:lstStyle/>
          <a:p>
            <a:pPr algn="ctr"/>
            <a:r>
              <a:rPr lang="en-US" sz="2400" b="1" dirty="0" smtClean="0">
                <a:solidFill>
                  <a:srgbClr val="FF0000"/>
                </a:solidFill>
              </a:rPr>
              <a:t>(2)</a:t>
            </a:r>
            <a:endParaRPr lang="en-US" sz="2400" b="1" dirty="0">
              <a:solidFill>
                <a:srgbClr val="FF0000"/>
              </a:solidFill>
            </a:endParaRPr>
          </a:p>
        </p:txBody>
      </p:sp>
      <p:sp>
        <p:nvSpPr>
          <p:cNvPr id="31" name="TextBox 30"/>
          <p:cNvSpPr txBox="1"/>
          <p:nvPr/>
        </p:nvSpPr>
        <p:spPr>
          <a:xfrm>
            <a:off x="3401358" y="1494760"/>
            <a:ext cx="575377" cy="461665"/>
          </a:xfrm>
          <a:prstGeom prst="rect">
            <a:avLst/>
          </a:prstGeom>
          <a:noFill/>
        </p:spPr>
        <p:txBody>
          <a:bodyPr wrap="square" rtlCol="0">
            <a:spAutoFit/>
          </a:bodyPr>
          <a:lstStyle/>
          <a:p>
            <a:pPr algn="ctr"/>
            <a:r>
              <a:rPr lang="en-US" sz="2400" b="1" dirty="0" smtClean="0">
                <a:solidFill>
                  <a:srgbClr val="FF0000"/>
                </a:solidFill>
              </a:rPr>
              <a:t>(1)</a:t>
            </a:r>
            <a:endParaRPr lang="en-US" sz="2400" b="1" dirty="0">
              <a:solidFill>
                <a:srgbClr val="FF0000"/>
              </a:solidFill>
            </a:endParaRPr>
          </a:p>
        </p:txBody>
      </p:sp>
      <p:sp>
        <p:nvSpPr>
          <p:cNvPr id="32" name="TextBox 31"/>
          <p:cNvSpPr txBox="1"/>
          <p:nvPr/>
        </p:nvSpPr>
        <p:spPr>
          <a:xfrm>
            <a:off x="4470401" y="4501297"/>
            <a:ext cx="4673599" cy="1954381"/>
          </a:xfrm>
          <a:prstGeom prst="rect">
            <a:avLst/>
          </a:prstGeom>
          <a:noFill/>
        </p:spPr>
        <p:txBody>
          <a:bodyPr wrap="square" rtlCol="0">
            <a:spAutoFit/>
          </a:bodyPr>
          <a:lstStyle/>
          <a:p>
            <a:pPr>
              <a:spcAft>
                <a:spcPts val="1000"/>
              </a:spcAft>
            </a:pPr>
            <a:r>
              <a:rPr lang="en-US" sz="2400" dirty="0" smtClean="0">
                <a:solidFill>
                  <a:srgbClr val="FF0000"/>
                </a:solidFill>
              </a:rPr>
              <a:t>1)  </a:t>
            </a:r>
            <a:r>
              <a:rPr lang="en-US" sz="2400" dirty="0" smtClean="0"/>
              <a:t>Light hits cathode (ejects e</a:t>
            </a:r>
            <a:r>
              <a:rPr lang="en-US" sz="2400" baseline="30000" dirty="0" smtClean="0"/>
              <a:t>-</a:t>
            </a:r>
            <a:r>
              <a:rPr lang="en-US" sz="2400" dirty="0" smtClean="0"/>
              <a:t>)</a:t>
            </a:r>
          </a:p>
          <a:p>
            <a:pPr>
              <a:spcAft>
                <a:spcPts val="1000"/>
              </a:spcAft>
            </a:pPr>
            <a:r>
              <a:rPr lang="en-US" sz="2400" dirty="0" smtClean="0">
                <a:solidFill>
                  <a:srgbClr val="FF0000"/>
                </a:solidFill>
              </a:rPr>
              <a:t>2)  </a:t>
            </a:r>
            <a:r>
              <a:rPr lang="en-US" sz="2400" dirty="0" smtClean="0"/>
              <a:t>Voltage sweep from low to high</a:t>
            </a:r>
          </a:p>
          <a:p>
            <a:pPr>
              <a:spcAft>
                <a:spcPts val="1000"/>
              </a:spcAft>
            </a:pPr>
            <a:r>
              <a:rPr lang="en-US" sz="2400" dirty="0" smtClean="0">
                <a:solidFill>
                  <a:srgbClr val="FF0000"/>
                </a:solidFill>
              </a:rPr>
              <a:t>3)  </a:t>
            </a:r>
            <a:r>
              <a:rPr lang="en-US" sz="2400" dirty="0" smtClean="0"/>
              <a:t>e- hits MCP-Phosphor Screen</a:t>
            </a:r>
          </a:p>
          <a:p>
            <a:pPr>
              <a:spcAft>
                <a:spcPts val="1000"/>
              </a:spcAft>
            </a:pPr>
            <a:r>
              <a:rPr lang="en-US" sz="2400" dirty="0" smtClean="0">
                <a:solidFill>
                  <a:srgbClr val="FF0000"/>
                </a:solidFill>
              </a:rPr>
              <a:t>4)  </a:t>
            </a:r>
            <a:r>
              <a:rPr lang="en-US" sz="2400" dirty="0" smtClean="0"/>
              <a:t>Emitted photos hit CCD detector</a:t>
            </a:r>
          </a:p>
        </p:txBody>
      </p:sp>
      <p:grpSp>
        <p:nvGrpSpPr>
          <p:cNvPr id="2" name="Group 34"/>
          <p:cNvGrpSpPr/>
          <p:nvPr/>
        </p:nvGrpSpPr>
        <p:grpSpPr>
          <a:xfrm>
            <a:off x="312248" y="2597094"/>
            <a:ext cx="3516801" cy="2366823"/>
            <a:chOff x="2293448" y="2225619"/>
            <a:chExt cx="3516801" cy="2366823"/>
          </a:xfrm>
        </p:grpSpPr>
        <p:sp>
          <p:nvSpPr>
            <p:cNvPr id="7" name="Cube 6"/>
            <p:cNvSpPr/>
            <p:nvPr/>
          </p:nvSpPr>
          <p:spPr>
            <a:xfrm>
              <a:off x="3189261" y="2597154"/>
              <a:ext cx="603660" cy="685092"/>
            </a:xfrm>
            <a:prstGeom prst="cube">
              <a:avLst/>
            </a:prstGeom>
            <a:solidFill>
              <a:srgbClr val="00CC00"/>
            </a:solidFill>
            <a:ln w="0">
              <a:solidFill>
                <a:schemeClr val="tx1"/>
              </a:solidFill>
            </a:ln>
            <a:scene3d>
              <a:camera prst="orthographicFront"/>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987073" y="2225619"/>
              <a:ext cx="1027472" cy="400110"/>
            </a:xfrm>
            <a:prstGeom prst="rect">
              <a:avLst/>
            </a:prstGeom>
            <a:noFill/>
          </p:spPr>
          <p:txBody>
            <a:bodyPr wrap="square" rtlCol="0">
              <a:spAutoFit/>
            </a:bodyPr>
            <a:lstStyle/>
            <a:p>
              <a:pPr algn="ctr"/>
              <a:r>
                <a:rPr lang="en-US" sz="2000" dirty="0" smtClean="0"/>
                <a:t>Source</a:t>
              </a:r>
              <a:endParaRPr lang="en-US" sz="2000" dirty="0"/>
            </a:p>
          </p:txBody>
        </p:sp>
        <p:sp>
          <p:nvSpPr>
            <p:cNvPr id="9" name="TextBox 8"/>
            <p:cNvSpPr txBox="1"/>
            <p:nvPr/>
          </p:nvSpPr>
          <p:spPr>
            <a:xfrm>
              <a:off x="2713177" y="3046065"/>
              <a:ext cx="529209" cy="369332"/>
            </a:xfrm>
            <a:prstGeom prst="rect">
              <a:avLst/>
            </a:prstGeom>
            <a:noFill/>
          </p:spPr>
          <p:txBody>
            <a:bodyPr wrap="square" rtlCol="0">
              <a:spAutoFit/>
            </a:bodyPr>
            <a:lstStyle/>
            <a:p>
              <a:r>
                <a:rPr lang="en-US" dirty="0" err="1" smtClean="0">
                  <a:solidFill>
                    <a:srgbClr val="0000FF"/>
                  </a:solidFill>
                </a:rPr>
                <a:t>h</a:t>
              </a:r>
              <a:r>
                <a:rPr lang="en-US" dirty="0" err="1" smtClean="0">
                  <a:solidFill>
                    <a:srgbClr val="0000FF"/>
                  </a:solidFill>
                  <a:latin typeface="Symbol" pitchFamily="18" charset="2"/>
                </a:rPr>
                <a:t>n</a:t>
              </a:r>
              <a:endParaRPr lang="en-US" dirty="0">
                <a:solidFill>
                  <a:srgbClr val="0000FF"/>
                </a:solidFill>
                <a:latin typeface="Symbol" pitchFamily="18" charset="2"/>
              </a:endParaRPr>
            </a:p>
          </p:txBody>
        </p:sp>
        <p:sp>
          <p:nvSpPr>
            <p:cNvPr id="10" name="TextBox 9"/>
            <p:cNvSpPr txBox="1"/>
            <p:nvPr/>
          </p:nvSpPr>
          <p:spPr>
            <a:xfrm>
              <a:off x="2293448" y="4171836"/>
              <a:ext cx="1206297" cy="400110"/>
            </a:xfrm>
            <a:prstGeom prst="rect">
              <a:avLst/>
            </a:prstGeom>
            <a:noFill/>
          </p:spPr>
          <p:txBody>
            <a:bodyPr wrap="square" rtlCol="0">
              <a:spAutoFit/>
            </a:bodyPr>
            <a:lstStyle/>
            <a:p>
              <a:pPr algn="ctr"/>
              <a:r>
                <a:rPr lang="en-US" sz="2000" dirty="0" smtClean="0"/>
                <a:t>Sample</a:t>
              </a:r>
              <a:endParaRPr lang="en-US" sz="2000" dirty="0"/>
            </a:p>
          </p:txBody>
        </p:sp>
        <p:sp>
          <p:nvSpPr>
            <p:cNvPr id="11" name="TextBox 10"/>
            <p:cNvSpPr txBox="1"/>
            <p:nvPr/>
          </p:nvSpPr>
          <p:spPr>
            <a:xfrm>
              <a:off x="3790300" y="4192332"/>
              <a:ext cx="2019949" cy="400110"/>
            </a:xfrm>
            <a:prstGeom prst="rect">
              <a:avLst/>
            </a:prstGeom>
            <a:noFill/>
          </p:spPr>
          <p:txBody>
            <a:bodyPr wrap="square" rtlCol="0">
              <a:spAutoFit/>
            </a:bodyPr>
            <a:lstStyle/>
            <a:p>
              <a:pPr algn="ctr"/>
              <a:r>
                <a:rPr lang="en-US" sz="2000" dirty="0" err="1" smtClean="0"/>
                <a:t>Monochromator</a:t>
              </a:r>
              <a:endParaRPr lang="en-US" sz="2000" dirty="0"/>
            </a:p>
          </p:txBody>
        </p:sp>
        <p:sp>
          <p:nvSpPr>
            <p:cNvPr id="12" name="Oval 11"/>
            <p:cNvSpPr/>
            <p:nvPr/>
          </p:nvSpPr>
          <p:spPr>
            <a:xfrm>
              <a:off x="3314443" y="2925411"/>
              <a:ext cx="197725" cy="19772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97"/>
            <p:cNvSpPr>
              <a:spLocks noChangeAspect="1"/>
            </p:cNvSpPr>
            <p:nvPr/>
          </p:nvSpPr>
          <p:spPr bwMode="auto">
            <a:xfrm rot="7667383" flipH="1">
              <a:off x="2781379" y="3280296"/>
              <a:ext cx="815764" cy="153634"/>
            </a:xfrm>
            <a:custGeom>
              <a:avLst/>
              <a:gdLst>
                <a:gd name="T0" fmla="*/ 0 w 389"/>
                <a:gd name="T1" fmla="*/ 2147483647 h 177"/>
                <a:gd name="T2" fmla="*/ 2147483647 w 389"/>
                <a:gd name="T3" fmla="*/ 2147483647 h 177"/>
                <a:gd name="T4" fmla="*/ 2147483647 w 389"/>
                <a:gd name="T5" fmla="*/ 2147483647 h 177"/>
                <a:gd name="T6" fmla="*/ 2147483647 w 389"/>
                <a:gd name="T7" fmla="*/ 2147483647 h 177"/>
                <a:gd name="T8" fmla="*/ 2147483647 w 389"/>
                <a:gd name="T9" fmla="*/ 2147483647 h 177"/>
                <a:gd name="T10" fmla="*/ 2147483647 w 389"/>
                <a:gd name="T11" fmla="*/ 2147483647 h 177"/>
                <a:gd name="T12" fmla="*/ 2147483647 w 389"/>
                <a:gd name="T13" fmla="*/ 2147483647 h 177"/>
                <a:gd name="T14" fmla="*/ 2147483647 w 389"/>
                <a:gd name="T15" fmla="*/ 2147483647 h 177"/>
                <a:gd name="T16" fmla="*/ 2147483647 w 389"/>
                <a:gd name="T17" fmla="*/ 2147483647 h 1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9"/>
                <a:gd name="T28" fmla="*/ 0 h 177"/>
                <a:gd name="T29" fmla="*/ 389 w 389"/>
                <a:gd name="T30" fmla="*/ 177 h 1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9" h="177">
                  <a:moveTo>
                    <a:pt x="0" y="3"/>
                  </a:moveTo>
                  <a:cubicBezTo>
                    <a:pt x="0" y="3"/>
                    <a:pt x="77" y="31"/>
                    <a:pt x="97" y="41"/>
                  </a:cubicBezTo>
                  <a:cubicBezTo>
                    <a:pt x="117" y="51"/>
                    <a:pt x="109" y="45"/>
                    <a:pt x="118" y="63"/>
                  </a:cubicBezTo>
                  <a:cubicBezTo>
                    <a:pt x="127" y="81"/>
                    <a:pt x="136" y="159"/>
                    <a:pt x="149" y="149"/>
                  </a:cubicBezTo>
                  <a:cubicBezTo>
                    <a:pt x="162" y="139"/>
                    <a:pt x="182" y="0"/>
                    <a:pt x="197" y="5"/>
                  </a:cubicBezTo>
                  <a:cubicBezTo>
                    <a:pt x="212" y="10"/>
                    <a:pt x="221" y="177"/>
                    <a:pt x="237" y="177"/>
                  </a:cubicBezTo>
                  <a:cubicBezTo>
                    <a:pt x="253" y="177"/>
                    <a:pt x="276" y="10"/>
                    <a:pt x="293" y="5"/>
                  </a:cubicBezTo>
                  <a:cubicBezTo>
                    <a:pt x="310" y="0"/>
                    <a:pt x="325" y="141"/>
                    <a:pt x="341" y="149"/>
                  </a:cubicBezTo>
                  <a:cubicBezTo>
                    <a:pt x="357" y="157"/>
                    <a:pt x="373" y="105"/>
                    <a:pt x="389" y="53"/>
                  </a:cubicBezTo>
                </a:path>
              </a:pathLst>
            </a:custGeom>
            <a:noFill/>
            <a:ln w="38100">
              <a:solidFill>
                <a:srgbClr val="0000FF">
                  <a:alpha val="40000"/>
                </a:srgbClr>
              </a:solidFill>
              <a:round/>
              <a:headEnd type="triangle" w="med" len="lg"/>
              <a:tailEnd/>
            </a:ln>
          </p:spPr>
          <p:txBody>
            <a:bodyPr/>
            <a:lstStyle/>
            <a:p>
              <a:endParaRPr lang="en-US" sz="2400">
                <a:solidFill>
                  <a:prstClr val="black"/>
                </a:solidFill>
              </a:endParaRPr>
            </a:p>
          </p:txBody>
        </p:sp>
        <p:sp>
          <p:nvSpPr>
            <p:cNvPr id="14" name="Cube 13"/>
            <p:cNvSpPr/>
            <p:nvPr/>
          </p:nvSpPr>
          <p:spPr>
            <a:xfrm>
              <a:off x="2799050" y="3486744"/>
              <a:ext cx="272520" cy="685092"/>
            </a:xfrm>
            <a:prstGeom prst="cube">
              <a:avLst>
                <a:gd name="adj" fmla="val 31624"/>
              </a:avLst>
            </a:prstGeom>
            <a:solidFill>
              <a:srgbClr val="FFC000"/>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97"/>
            <p:cNvSpPr>
              <a:spLocks noChangeAspect="1"/>
            </p:cNvSpPr>
            <p:nvPr/>
          </p:nvSpPr>
          <p:spPr bwMode="auto">
            <a:xfrm rot="324265" flipH="1">
              <a:off x="3264175" y="3787572"/>
              <a:ext cx="1161531" cy="148699"/>
            </a:xfrm>
            <a:custGeom>
              <a:avLst/>
              <a:gdLst>
                <a:gd name="T0" fmla="*/ 0 w 389"/>
                <a:gd name="T1" fmla="*/ 2147483647 h 177"/>
                <a:gd name="T2" fmla="*/ 2147483647 w 389"/>
                <a:gd name="T3" fmla="*/ 2147483647 h 177"/>
                <a:gd name="T4" fmla="*/ 2147483647 w 389"/>
                <a:gd name="T5" fmla="*/ 2147483647 h 177"/>
                <a:gd name="T6" fmla="*/ 2147483647 w 389"/>
                <a:gd name="T7" fmla="*/ 2147483647 h 177"/>
                <a:gd name="T8" fmla="*/ 2147483647 w 389"/>
                <a:gd name="T9" fmla="*/ 2147483647 h 177"/>
                <a:gd name="T10" fmla="*/ 2147483647 w 389"/>
                <a:gd name="T11" fmla="*/ 2147483647 h 177"/>
                <a:gd name="T12" fmla="*/ 2147483647 w 389"/>
                <a:gd name="T13" fmla="*/ 2147483647 h 177"/>
                <a:gd name="T14" fmla="*/ 2147483647 w 389"/>
                <a:gd name="T15" fmla="*/ 2147483647 h 177"/>
                <a:gd name="T16" fmla="*/ 2147483647 w 389"/>
                <a:gd name="T17" fmla="*/ 2147483647 h 1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9"/>
                <a:gd name="T28" fmla="*/ 0 h 177"/>
                <a:gd name="T29" fmla="*/ 389 w 389"/>
                <a:gd name="T30" fmla="*/ 177 h 1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9" h="177">
                  <a:moveTo>
                    <a:pt x="0" y="3"/>
                  </a:moveTo>
                  <a:cubicBezTo>
                    <a:pt x="0" y="3"/>
                    <a:pt x="77" y="31"/>
                    <a:pt x="97" y="41"/>
                  </a:cubicBezTo>
                  <a:cubicBezTo>
                    <a:pt x="117" y="51"/>
                    <a:pt x="109" y="45"/>
                    <a:pt x="118" y="63"/>
                  </a:cubicBezTo>
                  <a:cubicBezTo>
                    <a:pt x="127" y="81"/>
                    <a:pt x="136" y="159"/>
                    <a:pt x="149" y="149"/>
                  </a:cubicBezTo>
                  <a:cubicBezTo>
                    <a:pt x="162" y="139"/>
                    <a:pt x="182" y="0"/>
                    <a:pt x="197" y="5"/>
                  </a:cubicBezTo>
                  <a:cubicBezTo>
                    <a:pt x="212" y="10"/>
                    <a:pt x="221" y="177"/>
                    <a:pt x="237" y="177"/>
                  </a:cubicBezTo>
                  <a:cubicBezTo>
                    <a:pt x="253" y="177"/>
                    <a:pt x="276" y="10"/>
                    <a:pt x="293" y="5"/>
                  </a:cubicBezTo>
                  <a:cubicBezTo>
                    <a:pt x="310" y="0"/>
                    <a:pt x="325" y="141"/>
                    <a:pt x="341" y="149"/>
                  </a:cubicBezTo>
                  <a:cubicBezTo>
                    <a:pt x="357" y="157"/>
                    <a:pt x="373" y="105"/>
                    <a:pt x="389" y="53"/>
                  </a:cubicBezTo>
                </a:path>
              </a:pathLst>
            </a:custGeom>
            <a:solidFill>
              <a:schemeClr val="bg1"/>
            </a:solidFill>
            <a:ln w="38100">
              <a:solidFill>
                <a:srgbClr val="FF0000">
                  <a:alpha val="40000"/>
                </a:srgbClr>
              </a:solidFill>
              <a:round/>
              <a:headEnd type="triangle" w="med" len="lg"/>
              <a:tailEnd/>
            </a:ln>
          </p:spPr>
          <p:txBody>
            <a:bodyPr/>
            <a:lstStyle/>
            <a:p>
              <a:endParaRPr lang="en-US" sz="2400">
                <a:solidFill>
                  <a:prstClr val="black"/>
                </a:solidFill>
              </a:endParaRPr>
            </a:p>
          </p:txBody>
        </p:sp>
        <p:sp>
          <p:nvSpPr>
            <p:cNvPr id="17" name="Freeform 97"/>
            <p:cNvSpPr>
              <a:spLocks noChangeAspect="1"/>
            </p:cNvSpPr>
            <p:nvPr/>
          </p:nvSpPr>
          <p:spPr bwMode="auto">
            <a:xfrm rot="324265" flipH="1">
              <a:off x="3246091" y="3824449"/>
              <a:ext cx="1161531" cy="148699"/>
            </a:xfrm>
            <a:custGeom>
              <a:avLst/>
              <a:gdLst>
                <a:gd name="T0" fmla="*/ 0 w 389"/>
                <a:gd name="T1" fmla="*/ 2147483647 h 177"/>
                <a:gd name="T2" fmla="*/ 2147483647 w 389"/>
                <a:gd name="T3" fmla="*/ 2147483647 h 177"/>
                <a:gd name="T4" fmla="*/ 2147483647 w 389"/>
                <a:gd name="T5" fmla="*/ 2147483647 h 177"/>
                <a:gd name="T6" fmla="*/ 2147483647 w 389"/>
                <a:gd name="T7" fmla="*/ 2147483647 h 177"/>
                <a:gd name="T8" fmla="*/ 2147483647 w 389"/>
                <a:gd name="T9" fmla="*/ 2147483647 h 177"/>
                <a:gd name="T10" fmla="*/ 2147483647 w 389"/>
                <a:gd name="T11" fmla="*/ 2147483647 h 177"/>
                <a:gd name="T12" fmla="*/ 2147483647 w 389"/>
                <a:gd name="T13" fmla="*/ 2147483647 h 177"/>
                <a:gd name="T14" fmla="*/ 2147483647 w 389"/>
                <a:gd name="T15" fmla="*/ 2147483647 h 177"/>
                <a:gd name="T16" fmla="*/ 2147483647 w 389"/>
                <a:gd name="T17" fmla="*/ 2147483647 h 1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9"/>
                <a:gd name="T28" fmla="*/ 0 h 177"/>
                <a:gd name="T29" fmla="*/ 389 w 389"/>
                <a:gd name="T30" fmla="*/ 177 h 1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9" h="177">
                  <a:moveTo>
                    <a:pt x="0" y="3"/>
                  </a:moveTo>
                  <a:cubicBezTo>
                    <a:pt x="0" y="3"/>
                    <a:pt x="77" y="31"/>
                    <a:pt x="97" y="41"/>
                  </a:cubicBezTo>
                  <a:cubicBezTo>
                    <a:pt x="117" y="51"/>
                    <a:pt x="109" y="45"/>
                    <a:pt x="118" y="63"/>
                  </a:cubicBezTo>
                  <a:cubicBezTo>
                    <a:pt x="127" y="81"/>
                    <a:pt x="136" y="159"/>
                    <a:pt x="149" y="149"/>
                  </a:cubicBezTo>
                  <a:cubicBezTo>
                    <a:pt x="162" y="139"/>
                    <a:pt x="182" y="0"/>
                    <a:pt x="197" y="5"/>
                  </a:cubicBezTo>
                  <a:cubicBezTo>
                    <a:pt x="212" y="10"/>
                    <a:pt x="221" y="177"/>
                    <a:pt x="237" y="177"/>
                  </a:cubicBezTo>
                  <a:cubicBezTo>
                    <a:pt x="253" y="177"/>
                    <a:pt x="276" y="10"/>
                    <a:pt x="293" y="5"/>
                  </a:cubicBezTo>
                  <a:cubicBezTo>
                    <a:pt x="310" y="0"/>
                    <a:pt x="325" y="141"/>
                    <a:pt x="341" y="149"/>
                  </a:cubicBezTo>
                  <a:cubicBezTo>
                    <a:pt x="357" y="157"/>
                    <a:pt x="373" y="105"/>
                    <a:pt x="389" y="53"/>
                  </a:cubicBezTo>
                </a:path>
              </a:pathLst>
            </a:custGeom>
            <a:noFill/>
            <a:ln w="38100">
              <a:solidFill>
                <a:srgbClr val="008000">
                  <a:alpha val="40000"/>
                </a:srgbClr>
              </a:solidFill>
              <a:round/>
              <a:headEnd type="triangle" w="med" len="lg"/>
              <a:tailEnd/>
            </a:ln>
          </p:spPr>
          <p:txBody>
            <a:bodyPr/>
            <a:lstStyle/>
            <a:p>
              <a:endParaRPr lang="en-US" sz="2400">
                <a:solidFill>
                  <a:prstClr val="black"/>
                </a:solidFill>
              </a:endParaRPr>
            </a:p>
          </p:txBody>
        </p:sp>
        <p:sp>
          <p:nvSpPr>
            <p:cNvPr id="18" name="Freeform 97"/>
            <p:cNvSpPr>
              <a:spLocks noChangeAspect="1"/>
            </p:cNvSpPr>
            <p:nvPr/>
          </p:nvSpPr>
          <p:spPr bwMode="auto">
            <a:xfrm rot="324265" flipH="1">
              <a:off x="3209925" y="3861326"/>
              <a:ext cx="1161531" cy="148699"/>
            </a:xfrm>
            <a:custGeom>
              <a:avLst/>
              <a:gdLst>
                <a:gd name="T0" fmla="*/ 0 w 389"/>
                <a:gd name="T1" fmla="*/ 2147483647 h 177"/>
                <a:gd name="T2" fmla="*/ 2147483647 w 389"/>
                <a:gd name="T3" fmla="*/ 2147483647 h 177"/>
                <a:gd name="T4" fmla="*/ 2147483647 w 389"/>
                <a:gd name="T5" fmla="*/ 2147483647 h 177"/>
                <a:gd name="T6" fmla="*/ 2147483647 w 389"/>
                <a:gd name="T7" fmla="*/ 2147483647 h 177"/>
                <a:gd name="T8" fmla="*/ 2147483647 w 389"/>
                <a:gd name="T9" fmla="*/ 2147483647 h 177"/>
                <a:gd name="T10" fmla="*/ 2147483647 w 389"/>
                <a:gd name="T11" fmla="*/ 2147483647 h 177"/>
                <a:gd name="T12" fmla="*/ 2147483647 w 389"/>
                <a:gd name="T13" fmla="*/ 2147483647 h 177"/>
                <a:gd name="T14" fmla="*/ 2147483647 w 389"/>
                <a:gd name="T15" fmla="*/ 2147483647 h 177"/>
                <a:gd name="T16" fmla="*/ 2147483647 w 389"/>
                <a:gd name="T17" fmla="*/ 2147483647 h 1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9"/>
                <a:gd name="T28" fmla="*/ 0 h 177"/>
                <a:gd name="T29" fmla="*/ 389 w 389"/>
                <a:gd name="T30" fmla="*/ 177 h 1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9" h="177">
                  <a:moveTo>
                    <a:pt x="0" y="3"/>
                  </a:moveTo>
                  <a:cubicBezTo>
                    <a:pt x="0" y="3"/>
                    <a:pt x="77" y="31"/>
                    <a:pt x="97" y="41"/>
                  </a:cubicBezTo>
                  <a:cubicBezTo>
                    <a:pt x="117" y="51"/>
                    <a:pt x="109" y="45"/>
                    <a:pt x="118" y="63"/>
                  </a:cubicBezTo>
                  <a:cubicBezTo>
                    <a:pt x="127" y="81"/>
                    <a:pt x="136" y="159"/>
                    <a:pt x="149" y="149"/>
                  </a:cubicBezTo>
                  <a:cubicBezTo>
                    <a:pt x="162" y="139"/>
                    <a:pt x="182" y="0"/>
                    <a:pt x="197" y="5"/>
                  </a:cubicBezTo>
                  <a:cubicBezTo>
                    <a:pt x="212" y="10"/>
                    <a:pt x="221" y="177"/>
                    <a:pt x="237" y="177"/>
                  </a:cubicBezTo>
                  <a:cubicBezTo>
                    <a:pt x="253" y="177"/>
                    <a:pt x="276" y="10"/>
                    <a:pt x="293" y="5"/>
                  </a:cubicBezTo>
                  <a:cubicBezTo>
                    <a:pt x="310" y="0"/>
                    <a:pt x="325" y="141"/>
                    <a:pt x="341" y="149"/>
                  </a:cubicBezTo>
                  <a:cubicBezTo>
                    <a:pt x="357" y="157"/>
                    <a:pt x="373" y="105"/>
                    <a:pt x="389" y="53"/>
                  </a:cubicBezTo>
                </a:path>
              </a:pathLst>
            </a:custGeom>
            <a:noFill/>
            <a:ln w="38100">
              <a:solidFill>
                <a:srgbClr val="0000FF">
                  <a:alpha val="40000"/>
                </a:srgbClr>
              </a:solidFill>
              <a:round/>
              <a:headEnd type="triangle" w="med" len="lg"/>
              <a:tailEnd/>
            </a:ln>
          </p:spPr>
          <p:txBody>
            <a:bodyPr/>
            <a:lstStyle/>
            <a:p>
              <a:endParaRPr lang="en-US" sz="2400">
                <a:solidFill>
                  <a:prstClr val="black"/>
                </a:solidFill>
              </a:endParaRPr>
            </a:p>
          </p:txBody>
        </p:sp>
        <p:sp>
          <p:nvSpPr>
            <p:cNvPr id="33" name="Freeform 97"/>
            <p:cNvSpPr>
              <a:spLocks noChangeAspect="1"/>
            </p:cNvSpPr>
            <p:nvPr/>
          </p:nvSpPr>
          <p:spPr bwMode="auto">
            <a:xfrm rot="16705786" flipH="1">
              <a:off x="4540216" y="3216073"/>
              <a:ext cx="815764" cy="153634"/>
            </a:xfrm>
            <a:custGeom>
              <a:avLst/>
              <a:gdLst>
                <a:gd name="T0" fmla="*/ 0 w 389"/>
                <a:gd name="T1" fmla="*/ 2147483647 h 177"/>
                <a:gd name="T2" fmla="*/ 2147483647 w 389"/>
                <a:gd name="T3" fmla="*/ 2147483647 h 177"/>
                <a:gd name="T4" fmla="*/ 2147483647 w 389"/>
                <a:gd name="T5" fmla="*/ 2147483647 h 177"/>
                <a:gd name="T6" fmla="*/ 2147483647 w 389"/>
                <a:gd name="T7" fmla="*/ 2147483647 h 177"/>
                <a:gd name="T8" fmla="*/ 2147483647 w 389"/>
                <a:gd name="T9" fmla="*/ 2147483647 h 177"/>
                <a:gd name="T10" fmla="*/ 2147483647 w 389"/>
                <a:gd name="T11" fmla="*/ 2147483647 h 177"/>
                <a:gd name="T12" fmla="*/ 2147483647 w 389"/>
                <a:gd name="T13" fmla="*/ 2147483647 h 177"/>
                <a:gd name="T14" fmla="*/ 2147483647 w 389"/>
                <a:gd name="T15" fmla="*/ 2147483647 h 177"/>
                <a:gd name="T16" fmla="*/ 2147483647 w 389"/>
                <a:gd name="T17" fmla="*/ 2147483647 h 1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9"/>
                <a:gd name="T28" fmla="*/ 0 h 177"/>
                <a:gd name="T29" fmla="*/ 389 w 389"/>
                <a:gd name="T30" fmla="*/ 177 h 1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9" h="177">
                  <a:moveTo>
                    <a:pt x="0" y="3"/>
                  </a:moveTo>
                  <a:cubicBezTo>
                    <a:pt x="0" y="3"/>
                    <a:pt x="77" y="31"/>
                    <a:pt x="97" y="41"/>
                  </a:cubicBezTo>
                  <a:cubicBezTo>
                    <a:pt x="117" y="51"/>
                    <a:pt x="109" y="45"/>
                    <a:pt x="118" y="63"/>
                  </a:cubicBezTo>
                  <a:cubicBezTo>
                    <a:pt x="127" y="81"/>
                    <a:pt x="136" y="159"/>
                    <a:pt x="149" y="149"/>
                  </a:cubicBezTo>
                  <a:cubicBezTo>
                    <a:pt x="162" y="139"/>
                    <a:pt x="182" y="0"/>
                    <a:pt x="197" y="5"/>
                  </a:cubicBezTo>
                  <a:cubicBezTo>
                    <a:pt x="212" y="10"/>
                    <a:pt x="221" y="177"/>
                    <a:pt x="237" y="177"/>
                  </a:cubicBezTo>
                  <a:cubicBezTo>
                    <a:pt x="253" y="177"/>
                    <a:pt x="276" y="10"/>
                    <a:pt x="293" y="5"/>
                  </a:cubicBezTo>
                  <a:cubicBezTo>
                    <a:pt x="310" y="0"/>
                    <a:pt x="325" y="141"/>
                    <a:pt x="341" y="149"/>
                  </a:cubicBezTo>
                  <a:cubicBezTo>
                    <a:pt x="357" y="157"/>
                    <a:pt x="373" y="105"/>
                    <a:pt x="389" y="53"/>
                  </a:cubicBezTo>
                </a:path>
              </a:pathLst>
            </a:custGeom>
            <a:noFill/>
            <a:ln w="38100">
              <a:solidFill>
                <a:srgbClr val="008000">
                  <a:alpha val="40000"/>
                </a:srgbClr>
              </a:solidFill>
              <a:round/>
              <a:headEnd type="triangle" w="med" len="lg"/>
              <a:tailEnd/>
            </a:ln>
          </p:spPr>
          <p:txBody>
            <a:bodyPr/>
            <a:lstStyle/>
            <a:p>
              <a:endParaRPr lang="en-US" sz="2400">
                <a:solidFill>
                  <a:prstClr val="black"/>
                </a:solidFill>
              </a:endParaRPr>
            </a:p>
          </p:txBody>
        </p:sp>
        <p:sp>
          <p:nvSpPr>
            <p:cNvPr id="19" name="Cube 18"/>
            <p:cNvSpPr/>
            <p:nvPr/>
          </p:nvSpPr>
          <p:spPr>
            <a:xfrm>
              <a:off x="4576520" y="3509483"/>
              <a:ext cx="603660" cy="685092"/>
            </a:xfrm>
            <a:prstGeom prst="cube">
              <a:avLst/>
            </a:prstGeom>
            <a:solidFill>
              <a:schemeClr val="bg1">
                <a:lumMod val="75000"/>
              </a:schemeClr>
            </a:solidFill>
            <a:ln w="0">
              <a:solidFill>
                <a:schemeClr val="tx1"/>
              </a:solidFill>
            </a:ln>
            <a:scene3d>
              <a:camera prst="orthographicFront"/>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p:cNvSpPr txBox="1"/>
          <p:nvPr/>
        </p:nvSpPr>
        <p:spPr>
          <a:xfrm>
            <a:off x="5189186" y="3091258"/>
            <a:ext cx="575377" cy="461665"/>
          </a:xfrm>
          <a:prstGeom prst="rect">
            <a:avLst/>
          </a:prstGeom>
          <a:noFill/>
        </p:spPr>
        <p:txBody>
          <a:bodyPr wrap="square" rtlCol="0">
            <a:spAutoFit/>
          </a:bodyPr>
          <a:lstStyle/>
          <a:p>
            <a:pPr algn="ctr"/>
            <a:r>
              <a:rPr lang="en-US" sz="2400" b="1" dirty="0" smtClean="0">
                <a:solidFill>
                  <a:srgbClr val="FF0000"/>
                </a:solidFill>
              </a:rPr>
              <a:t>(3)</a:t>
            </a:r>
            <a:endParaRPr lang="en-US" sz="2400" b="1" dirty="0">
              <a:solidFill>
                <a:srgbClr val="FF0000"/>
              </a:solidFill>
            </a:endParaRPr>
          </a:p>
        </p:txBody>
      </p:sp>
      <p:sp>
        <p:nvSpPr>
          <p:cNvPr id="37" name="TextBox 36"/>
          <p:cNvSpPr txBox="1"/>
          <p:nvPr/>
        </p:nvSpPr>
        <p:spPr>
          <a:xfrm>
            <a:off x="6036911" y="1195783"/>
            <a:ext cx="575377" cy="461665"/>
          </a:xfrm>
          <a:prstGeom prst="rect">
            <a:avLst/>
          </a:prstGeom>
          <a:noFill/>
        </p:spPr>
        <p:txBody>
          <a:bodyPr wrap="square" rtlCol="0">
            <a:spAutoFit/>
          </a:bodyPr>
          <a:lstStyle/>
          <a:p>
            <a:pPr algn="ctr"/>
            <a:r>
              <a:rPr lang="en-US" sz="2400" b="1" dirty="0" smtClean="0">
                <a:solidFill>
                  <a:srgbClr val="FF0000"/>
                </a:solidFill>
              </a:rPr>
              <a:t>(4)</a:t>
            </a:r>
            <a:endParaRPr lang="en-US" sz="2400" b="1" dirty="0">
              <a:solidFill>
                <a:srgbClr val="FF0000"/>
              </a:solidFill>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033594" y="4968917"/>
            <a:ext cx="6984140" cy="830997"/>
          </a:xfrm>
          <a:prstGeom prst="rect">
            <a:avLst/>
          </a:prstGeom>
        </p:spPr>
        <p:txBody>
          <a:bodyPr wrap="square">
            <a:spAutoFit/>
          </a:bodyPr>
          <a:lstStyle/>
          <a:p>
            <a:r>
              <a:rPr lang="en-US" sz="2400" dirty="0" smtClean="0"/>
              <a:t>Electrons that arrive first hit the detector at a different position compared to electrons that arrive later.</a:t>
            </a:r>
            <a:endParaRPr lang="en-US" sz="2400" dirty="0"/>
          </a:p>
        </p:txBody>
      </p:sp>
      <p:pic>
        <p:nvPicPr>
          <p:cNvPr id="140290" name="Picture 2" descr="http://xraysweb.lbl.gov/peem2/webpage/Project/Images/streakcam.jpg"/>
          <p:cNvPicPr>
            <a:picLocks noChangeAspect="1" noChangeArrowheads="1"/>
          </p:cNvPicPr>
          <p:nvPr/>
        </p:nvPicPr>
        <p:blipFill>
          <a:blip r:embed="rId2" cstate="print"/>
          <a:srcRect/>
          <a:stretch>
            <a:fillRect/>
          </a:stretch>
        </p:blipFill>
        <p:spPr bwMode="auto">
          <a:xfrm>
            <a:off x="309442" y="1561171"/>
            <a:ext cx="8413913" cy="2852175"/>
          </a:xfrm>
          <a:prstGeom prst="rect">
            <a:avLst/>
          </a:prstGeom>
          <a:noFill/>
        </p:spPr>
      </p:pic>
      <p:sp>
        <p:nvSpPr>
          <p:cNvPr id="9" name="Rectangle 8"/>
          <p:cNvSpPr>
            <a:spLocks noChangeArrowheads="1"/>
          </p:cNvSpPr>
          <p:nvPr/>
        </p:nvSpPr>
        <p:spPr bwMode="auto">
          <a:xfrm>
            <a:off x="438150" y="3175"/>
            <a:ext cx="8229600" cy="914400"/>
          </a:xfrm>
          <a:prstGeom prst="rect">
            <a:avLst/>
          </a:prstGeom>
          <a:noFill/>
          <a:ln w="9525">
            <a:noFill/>
            <a:miter lim="800000"/>
            <a:headEnd/>
            <a:tailEnd/>
          </a:ln>
        </p:spPr>
        <p:txBody>
          <a:bodyPr anchor="ctr"/>
          <a:lstStyle/>
          <a:p>
            <a:pPr algn="ctr"/>
            <a:r>
              <a:rPr lang="en-US" sz="3200" b="1" u="sng" dirty="0" smtClean="0">
                <a:solidFill>
                  <a:schemeClr val="tx2"/>
                </a:solidFill>
              </a:rPr>
              <a:t>Streak-Camera</a:t>
            </a:r>
            <a:endParaRPr lang="en-US" sz="3200" b="1" u="sng" dirty="0">
              <a:solidFill>
                <a:schemeClr val="tx2"/>
              </a:solidFill>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266" name="Picture 2" descr="http://www.physics.cit.ie/photonics/photonic_device_dynamics_group/Images/Streak_Camera_Schematic_Lrg.jpg"/>
          <p:cNvPicPr>
            <a:picLocks noChangeAspect="1" noChangeArrowheads="1"/>
          </p:cNvPicPr>
          <p:nvPr/>
        </p:nvPicPr>
        <p:blipFill>
          <a:blip r:embed="rId2" cstate="print"/>
          <a:srcRect/>
          <a:stretch>
            <a:fillRect/>
          </a:stretch>
        </p:blipFill>
        <p:spPr bwMode="auto">
          <a:xfrm>
            <a:off x="132518" y="1271239"/>
            <a:ext cx="8906046" cy="4170556"/>
          </a:xfrm>
          <a:prstGeom prst="rect">
            <a:avLst/>
          </a:prstGeom>
          <a:noFill/>
        </p:spPr>
      </p:pic>
      <p:sp>
        <p:nvSpPr>
          <p:cNvPr id="6" name="Rectangle 5"/>
          <p:cNvSpPr>
            <a:spLocks noChangeArrowheads="1"/>
          </p:cNvSpPr>
          <p:nvPr/>
        </p:nvSpPr>
        <p:spPr bwMode="auto">
          <a:xfrm>
            <a:off x="438150" y="3175"/>
            <a:ext cx="8229600" cy="914400"/>
          </a:xfrm>
          <a:prstGeom prst="rect">
            <a:avLst/>
          </a:prstGeom>
          <a:noFill/>
          <a:ln w="9525">
            <a:noFill/>
            <a:miter lim="800000"/>
            <a:headEnd/>
            <a:tailEnd/>
          </a:ln>
        </p:spPr>
        <p:txBody>
          <a:bodyPr anchor="ctr"/>
          <a:lstStyle/>
          <a:p>
            <a:pPr algn="ctr"/>
            <a:r>
              <a:rPr lang="en-US" sz="3200" b="1" u="sng" dirty="0" smtClean="0">
                <a:solidFill>
                  <a:schemeClr val="tx2"/>
                </a:solidFill>
              </a:rPr>
              <a:t>Streak-Camera</a:t>
            </a:r>
            <a:endParaRPr lang="en-US" sz="3200" b="1" u="sng" dirty="0">
              <a:solidFill>
                <a:schemeClr val="tx2"/>
              </a:solidFill>
            </a:endParaRPr>
          </a:p>
        </p:txBody>
      </p:sp>
      <p:pic>
        <p:nvPicPr>
          <p:cNvPr id="139267" name="Picture 3"/>
          <p:cNvPicPr>
            <a:picLocks noChangeAspect="1" noChangeArrowheads="1"/>
          </p:cNvPicPr>
          <p:nvPr/>
        </p:nvPicPr>
        <p:blipFill>
          <a:blip r:embed="rId3" cstate="print"/>
          <a:srcRect/>
          <a:stretch>
            <a:fillRect/>
          </a:stretch>
        </p:blipFill>
        <p:spPr bwMode="auto">
          <a:xfrm>
            <a:off x="205717" y="5211699"/>
            <a:ext cx="3318069" cy="138018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67638" y="2234801"/>
            <a:ext cx="6716287" cy="461665"/>
          </a:xfrm>
          <a:prstGeom prst="rect">
            <a:avLst/>
          </a:prstGeom>
        </p:spPr>
        <p:txBody>
          <a:bodyPr wrap="square">
            <a:spAutoFit/>
          </a:bodyPr>
          <a:lstStyle/>
          <a:p>
            <a:pPr algn="ctr"/>
            <a:r>
              <a:rPr lang="en-US" sz="2400" dirty="0" smtClean="0">
                <a:hlinkClick r:id="rId2"/>
              </a:rPr>
              <a:t>http://www.youtube.com/watch?v=rA6A7haKFwI</a:t>
            </a:r>
            <a:endParaRPr lang="en-US" sz="2400" dirty="0"/>
          </a:p>
        </p:txBody>
      </p:sp>
      <p:sp>
        <p:nvSpPr>
          <p:cNvPr id="5" name="Rectangle 4"/>
          <p:cNvSpPr>
            <a:spLocks noChangeArrowheads="1"/>
          </p:cNvSpPr>
          <p:nvPr/>
        </p:nvSpPr>
        <p:spPr bwMode="auto">
          <a:xfrm>
            <a:off x="404697" y="3175"/>
            <a:ext cx="8229600" cy="914400"/>
          </a:xfrm>
          <a:prstGeom prst="rect">
            <a:avLst/>
          </a:prstGeom>
          <a:noFill/>
          <a:ln w="9525">
            <a:noFill/>
            <a:miter lim="800000"/>
            <a:headEnd/>
            <a:tailEnd/>
          </a:ln>
        </p:spPr>
        <p:txBody>
          <a:bodyPr anchor="ctr"/>
          <a:lstStyle/>
          <a:p>
            <a:pPr algn="ctr"/>
            <a:r>
              <a:rPr lang="en-US" sz="3200" b="1" u="sng" dirty="0" smtClean="0">
                <a:solidFill>
                  <a:schemeClr val="tx2"/>
                </a:solidFill>
              </a:rPr>
              <a:t>Streak-Camera</a:t>
            </a:r>
            <a:endParaRPr lang="en-US" sz="3200" b="1" u="sng" dirty="0">
              <a:solidFill>
                <a:schemeClr val="tx2"/>
              </a:solidFill>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Grp="1" noChangeArrowheads="1"/>
          </p:cNvSpPr>
          <p:nvPr>
            <p:ph type="body" idx="1"/>
          </p:nvPr>
        </p:nvSpPr>
        <p:spPr>
          <a:xfrm>
            <a:off x="555705" y="998041"/>
            <a:ext cx="7924800" cy="5157438"/>
          </a:xfrm>
        </p:spPr>
        <p:txBody>
          <a:bodyPr>
            <a:normAutofit lnSpcReduction="10000"/>
          </a:bodyPr>
          <a:lstStyle/>
          <a:p>
            <a:r>
              <a:rPr lang="en-GB" dirty="0"/>
              <a:t>Advantages:</a:t>
            </a:r>
          </a:p>
          <a:p>
            <a:pPr lvl="1"/>
            <a:r>
              <a:rPr lang="en-GB" dirty="0"/>
              <a:t>Direct two-dimensional </a:t>
            </a:r>
            <a:r>
              <a:rPr lang="en-GB" dirty="0" smtClean="0"/>
              <a:t>resolution</a:t>
            </a:r>
            <a:endParaRPr lang="en-GB" dirty="0"/>
          </a:p>
          <a:p>
            <a:pPr lvl="1"/>
            <a:r>
              <a:rPr lang="en-GB" dirty="0"/>
              <a:t>Sensitivity down to single </a:t>
            </a:r>
            <a:r>
              <a:rPr lang="en-GB" dirty="0" smtClean="0"/>
              <a:t>photon</a:t>
            </a:r>
            <a:endParaRPr lang="en-GB" dirty="0"/>
          </a:p>
          <a:p>
            <a:pPr lvl="1"/>
            <a:r>
              <a:rPr lang="en-GB" dirty="0"/>
              <a:t>Very </a:t>
            </a:r>
            <a:r>
              <a:rPr lang="en-GB" dirty="0" smtClean="0"/>
              <a:t>productive</a:t>
            </a:r>
          </a:p>
          <a:p>
            <a:pPr lvl="1"/>
            <a:r>
              <a:rPr lang="en-GB" dirty="0" smtClean="0"/>
              <a:t>Not detector limited (like TCSPC)</a:t>
            </a:r>
            <a:endParaRPr lang="en-GB" dirty="0"/>
          </a:p>
          <a:p>
            <a:r>
              <a:rPr lang="en-GB" dirty="0"/>
              <a:t>Disadvantage: </a:t>
            </a:r>
          </a:p>
          <a:p>
            <a:pPr lvl="1"/>
            <a:r>
              <a:rPr lang="en-GB" dirty="0"/>
              <a:t>Depends on high stability of </a:t>
            </a:r>
            <a:r>
              <a:rPr lang="en-GB" dirty="0" smtClean="0"/>
              <a:t>laser</a:t>
            </a:r>
            <a:endParaRPr lang="en-GB" dirty="0"/>
          </a:p>
          <a:p>
            <a:pPr lvl="1"/>
            <a:r>
              <a:rPr lang="en-GB" dirty="0"/>
              <a:t>Limited time resolution: 2-10 </a:t>
            </a:r>
            <a:r>
              <a:rPr lang="en-GB" dirty="0" err="1" smtClean="0"/>
              <a:t>ps</a:t>
            </a:r>
            <a:endParaRPr lang="en-GB" dirty="0"/>
          </a:p>
          <a:p>
            <a:pPr lvl="1"/>
            <a:r>
              <a:rPr lang="en-GB" dirty="0"/>
              <a:t>Needs careful and frequent </a:t>
            </a:r>
            <a:r>
              <a:rPr lang="en-GB" dirty="0" smtClean="0"/>
              <a:t>calibration</a:t>
            </a:r>
            <a:endParaRPr lang="en-GB" dirty="0"/>
          </a:p>
          <a:p>
            <a:pPr lvl="1"/>
            <a:r>
              <a:rPr lang="en-GB" dirty="0" smtClean="0"/>
              <a:t>Expensive</a:t>
            </a:r>
            <a:endParaRPr lang="en-GB" dirty="0"/>
          </a:p>
        </p:txBody>
      </p:sp>
      <p:sp>
        <p:nvSpPr>
          <p:cNvPr id="7" name="Rectangle 6"/>
          <p:cNvSpPr>
            <a:spLocks noChangeArrowheads="1"/>
          </p:cNvSpPr>
          <p:nvPr/>
        </p:nvSpPr>
        <p:spPr bwMode="auto">
          <a:xfrm>
            <a:off x="438150" y="3175"/>
            <a:ext cx="8229600" cy="914400"/>
          </a:xfrm>
          <a:prstGeom prst="rect">
            <a:avLst/>
          </a:prstGeom>
          <a:noFill/>
          <a:ln w="9525">
            <a:noFill/>
            <a:miter lim="800000"/>
            <a:headEnd/>
            <a:tailEnd/>
          </a:ln>
        </p:spPr>
        <p:txBody>
          <a:bodyPr anchor="ctr"/>
          <a:lstStyle/>
          <a:p>
            <a:pPr algn="ctr"/>
            <a:r>
              <a:rPr lang="en-US" sz="3200" b="1" u="sng" dirty="0" smtClean="0">
                <a:solidFill>
                  <a:schemeClr val="tx2"/>
                </a:solidFill>
              </a:rPr>
              <a:t>Streak-Camera</a:t>
            </a:r>
            <a:endParaRPr lang="en-US" sz="3200" b="1" u="sng" dirty="0">
              <a:solidFill>
                <a:schemeClr val="tx2"/>
              </a:solidFill>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5"/>
          <p:cNvSpPr>
            <a:spLocks noChangeArrowheads="1"/>
          </p:cNvSpPr>
          <p:nvPr/>
        </p:nvSpPr>
        <p:spPr bwMode="auto">
          <a:xfrm>
            <a:off x="438150" y="3175"/>
            <a:ext cx="8229600" cy="914400"/>
          </a:xfrm>
          <a:prstGeom prst="rect">
            <a:avLst/>
          </a:prstGeom>
          <a:noFill/>
          <a:ln w="9525">
            <a:noFill/>
            <a:miter lim="800000"/>
            <a:headEnd/>
            <a:tailEnd/>
          </a:ln>
        </p:spPr>
        <p:txBody>
          <a:bodyPr anchor="ctr"/>
          <a:lstStyle/>
          <a:p>
            <a:pPr algn="ctr"/>
            <a:r>
              <a:rPr lang="en-US" sz="3200" b="1" u="sng" dirty="0" smtClean="0">
                <a:solidFill>
                  <a:schemeClr val="tx2"/>
                </a:solidFill>
              </a:rPr>
              <a:t>Streak-Camera</a:t>
            </a:r>
            <a:endParaRPr lang="en-US" sz="3200" b="1" u="sng" dirty="0">
              <a:solidFill>
                <a:schemeClr val="tx2"/>
              </a:solidFill>
            </a:endParaRPr>
          </a:p>
        </p:txBody>
      </p:sp>
      <p:sp>
        <p:nvSpPr>
          <p:cNvPr id="3" name="Rectangle 2"/>
          <p:cNvSpPr/>
          <p:nvPr/>
        </p:nvSpPr>
        <p:spPr>
          <a:xfrm>
            <a:off x="711200" y="6180435"/>
            <a:ext cx="7632700" cy="461665"/>
          </a:xfrm>
          <a:prstGeom prst="rect">
            <a:avLst/>
          </a:prstGeom>
        </p:spPr>
        <p:txBody>
          <a:bodyPr wrap="square">
            <a:spAutoFit/>
          </a:bodyPr>
          <a:lstStyle/>
          <a:p>
            <a:pPr algn="ctr"/>
            <a:r>
              <a:rPr lang="en-US" sz="2400" dirty="0" smtClean="0"/>
              <a:t>Time resolution down to 2ps or even 100s of </a:t>
            </a:r>
            <a:r>
              <a:rPr lang="en-US" sz="2400" dirty="0" err="1" smtClean="0"/>
              <a:t>femtoseconds</a:t>
            </a:r>
            <a:r>
              <a:rPr lang="en-US" sz="2400" dirty="0" smtClean="0"/>
              <a:t>.</a:t>
            </a:r>
          </a:p>
        </p:txBody>
      </p:sp>
      <p:grpSp>
        <p:nvGrpSpPr>
          <p:cNvPr id="10" name="Group 9"/>
          <p:cNvGrpSpPr/>
          <p:nvPr/>
        </p:nvGrpSpPr>
        <p:grpSpPr>
          <a:xfrm>
            <a:off x="975178" y="1281112"/>
            <a:ext cx="7104744" cy="4521200"/>
            <a:chOff x="975178" y="1674812"/>
            <a:chExt cx="7104744" cy="4521200"/>
          </a:xfrm>
        </p:grpSpPr>
        <p:pic>
          <p:nvPicPr>
            <p:cNvPr id="145409" name="Picture 1"/>
            <p:cNvPicPr>
              <a:picLocks noChangeAspect="1" noChangeArrowheads="1"/>
            </p:cNvPicPr>
            <p:nvPr/>
          </p:nvPicPr>
          <p:blipFill>
            <a:blip r:embed="rId2" cstate="print"/>
            <a:srcRect/>
            <a:stretch>
              <a:fillRect/>
            </a:stretch>
          </p:blipFill>
          <p:spPr bwMode="auto">
            <a:xfrm>
              <a:off x="975178" y="1674812"/>
              <a:ext cx="7104744" cy="4521200"/>
            </a:xfrm>
            <a:prstGeom prst="rect">
              <a:avLst/>
            </a:prstGeom>
            <a:noFill/>
            <a:ln w="9525">
              <a:noFill/>
              <a:miter lim="800000"/>
              <a:headEnd/>
              <a:tailEnd/>
            </a:ln>
          </p:spPr>
        </p:pic>
        <p:sp>
          <p:nvSpPr>
            <p:cNvPr id="7" name="Right Brace 6"/>
            <p:cNvSpPr/>
            <p:nvPr/>
          </p:nvSpPr>
          <p:spPr>
            <a:xfrm>
              <a:off x="5740400" y="2819400"/>
              <a:ext cx="228600" cy="673100"/>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Rectangle 7"/>
            <p:cNvSpPr/>
            <p:nvPr/>
          </p:nvSpPr>
          <p:spPr>
            <a:xfrm>
              <a:off x="6010649" y="2914134"/>
              <a:ext cx="966611" cy="461665"/>
            </a:xfrm>
            <a:prstGeom prst="rect">
              <a:avLst/>
            </a:prstGeom>
          </p:spPr>
          <p:txBody>
            <a:bodyPr wrap="none">
              <a:spAutoFit/>
            </a:bodyPr>
            <a:lstStyle/>
            <a:p>
              <a:r>
                <a:rPr lang="en-US" sz="2400" b="1" dirty="0" smtClean="0"/>
                <a:t>TCSPC</a:t>
              </a:r>
              <a:endParaRPr lang="en-US" sz="2400" b="1" dirty="0"/>
            </a:p>
          </p:txBody>
        </p:sp>
      </p:grpSp>
      <p:sp>
        <p:nvSpPr>
          <p:cNvPr id="9" name="Rectangle 8"/>
          <p:cNvSpPr/>
          <p:nvPr/>
        </p:nvSpPr>
        <p:spPr>
          <a:xfrm>
            <a:off x="711200" y="845234"/>
            <a:ext cx="7632700" cy="461665"/>
          </a:xfrm>
          <a:prstGeom prst="rect">
            <a:avLst/>
          </a:prstGeom>
        </p:spPr>
        <p:txBody>
          <a:bodyPr wrap="square">
            <a:spAutoFit/>
          </a:bodyPr>
          <a:lstStyle/>
          <a:p>
            <a:pPr algn="ctr"/>
            <a:r>
              <a:rPr lang="en-US" sz="2400" dirty="0" smtClean="0"/>
              <a:t>Instrument Response Functions</a:t>
            </a:r>
          </a:p>
        </p:txBody>
      </p:sp>
    </p:spTree>
    <p:extLst>
      <p:ext uri="{BB962C8B-B14F-4D97-AF65-F5344CB8AC3E}">
        <p14:creationId xmlns="" xmlns:p14="http://schemas.microsoft.com/office/powerpoint/2010/main" val="324057807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5"/>
          <p:cNvSpPr>
            <a:spLocks noChangeArrowheads="1"/>
          </p:cNvSpPr>
          <p:nvPr/>
        </p:nvSpPr>
        <p:spPr bwMode="auto">
          <a:xfrm>
            <a:off x="438150" y="3175"/>
            <a:ext cx="8229600" cy="914400"/>
          </a:xfrm>
          <a:prstGeom prst="rect">
            <a:avLst/>
          </a:prstGeom>
          <a:noFill/>
          <a:ln w="9525">
            <a:noFill/>
            <a:miter lim="800000"/>
            <a:headEnd/>
            <a:tailEnd/>
          </a:ln>
        </p:spPr>
        <p:txBody>
          <a:bodyPr anchor="ctr"/>
          <a:lstStyle/>
          <a:p>
            <a:pPr algn="ctr"/>
            <a:r>
              <a:rPr lang="en-US" sz="3200" b="1" u="sng" dirty="0" smtClean="0">
                <a:solidFill>
                  <a:schemeClr val="tx2"/>
                </a:solidFill>
              </a:rPr>
              <a:t>Fluorescence up-conversion</a:t>
            </a:r>
            <a:endParaRPr lang="en-US" sz="3200" b="1" u="sng" dirty="0">
              <a:solidFill>
                <a:schemeClr val="tx2"/>
              </a:solidFill>
            </a:endParaRPr>
          </a:p>
        </p:txBody>
      </p:sp>
      <p:sp>
        <p:nvSpPr>
          <p:cNvPr id="7" name="Rectangle 6"/>
          <p:cNvSpPr/>
          <p:nvPr/>
        </p:nvSpPr>
        <p:spPr>
          <a:xfrm>
            <a:off x="2896232" y="952124"/>
            <a:ext cx="3236014" cy="461665"/>
          </a:xfrm>
          <a:prstGeom prst="rect">
            <a:avLst/>
          </a:prstGeom>
        </p:spPr>
        <p:txBody>
          <a:bodyPr wrap="none">
            <a:spAutoFit/>
          </a:bodyPr>
          <a:lstStyle/>
          <a:p>
            <a:r>
              <a:rPr lang="en-US" sz="2400" b="1" dirty="0" smtClean="0"/>
              <a:t>Sum Frequency Method</a:t>
            </a:r>
            <a:endParaRPr lang="en-US" sz="2400" b="1" dirty="0"/>
          </a:p>
        </p:txBody>
      </p:sp>
      <p:sp>
        <p:nvSpPr>
          <p:cNvPr id="9" name="Rectangle 8"/>
          <p:cNvSpPr/>
          <p:nvPr/>
        </p:nvSpPr>
        <p:spPr>
          <a:xfrm>
            <a:off x="3380385" y="5193002"/>
            <a:ext cx="2273379" cy="523220"/>
          </a:xfrm>
          <a:prstGeom prst="rect">
            <a:avLst/>
          </a:prstGeom>
        </p:spPr>
        <p:txBody>
          <a:bodyPr wrap="none">
            <a:spAutoFit/>
          </a:bodyPr>
          <a:lstStyle/>
          <a:p>
            <a:pPr algn="ctr"/>
            <a:r>
              <a:rPr lang="el-GR" sz="2800" dirty="0" smtClean="0">
                <a:solidFill>
                  <a:srgbClr val="7030A0"/>
                </a:solidFill>
              </a:rPr>
              <a:t>ω</a:t>
            </a:r>
            <a:r>
              <a:rPr lang="en-US" sz="2800" baseline="-25000" dirty="0" smtClean="0">
                <a:solidFill>
                  <a:srgbClr val="7030A0"/>
                </a:solidFill>
              </a:rPr>
              <a:t>sum</a:t>
            </a:r>
            <a:r>
              <a:rPr lang="en-US" sz="2800" dirty="0" smtClean="0"/>
              <a:t> = </a:t>
            </a:r>
            <a:r>
              <a:rPr lang="el-GR" sz="2800" dirty="0" smtClean="0">
                <a:solidFill>
                  <a:srgbClr val="00B050"/>
                </a:solidFill>
              </a:rPr>
              <a:t>ω</a:t>
            </a:r>
            <a:r>
              <a:rPr lang="en-US" sz="2800" baseline="-25000" dirty="0" smtClean="0">
                <a:solidFill>
                  <a:srgbClr val="00B050"/>
                </a:solidFill>
              </a:rPr>
              <a:t>1</a:t>
            </a:r>
            <a:r>
              <a:rPr lang="en-US" sz="2800" dirty="0" smtClean="0"/>
              <a:t> + </a:t>
            </a:r>
            <a:r>
              <a:rPr lang="el-GR" sz="2800" dirty="0" smtClean="0">
                <a:solidFill>
                  <a:srgbClr val="FF0000"/>
                </a:solidFill>
              </a:rPr>
              <a:t>ω</a:t>
            </a:r>
            <a:r>
              <a:rPr lang="en-US" sz="2800" baseline="-25000" dirty="0" smtClean="0">
                <a:solidFill>
                  <a:srgbClr val="FF0000"/>
                </a:solidFill>
              </a:rPr>
              <a:t>2</a:t>
            </a:r>
          </a:p>
        </p:txBody>
      </p:sp>
      <p:pic>
        <p:nvPicPr>
          <p:cNvPr id="136199" name="Picture 7"/>
          <p:cNvPicPr>
            <a:picLocks noChangeAspect="1" noChangeArrowheads="1"/>
          </p:cNvPicPr>
          <p:nvPr/>
        </p:nvPicPr>
        <p:blipFill>
          <a:blip r:embed="rId2" cstate="print"/>
          <a:srcRect/>
          <a:stretch>
            <a:fillRect/>
          </a:stretch>
        </p:blipFill>
        <p:spPr bwMode="auto">
          <a:xfrm>
            <a:off x="1514343" y="2054990"/>
            <a:ext cx="6026413" cy="2963050"/>
          </a:xfrm>
          <a:prstGeom prst="rect">
            <a:avLst/>
          </a:prstGeom>
          <a:noFill/>
          <a:ln w="9525">
            <a:noFill/>
            <a:miter lim="800000"/>
            <a:headEnd/>
            <a:tailEnd/>
          </a:ln>
        </p:spPr>
      </p:pic>
    </p:spTree>
    <p:extLst>
      <p:ext uri="{BB962C8B-B14F-4D97-AF65-F5344CB8AC3E}">
        <p14:creationId xmlns="" xmlns:p14="http://schemas.microsoft.com/office/powerpoint/2010/main" val="324057807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438150" y="3175"/>
            <a:ext cx="8229600" cy="914400"/>
          </a:xfrm>
          <a:prstGeom prst="rect">
            <a:avLst/>
          </a:prstGeom>
          <a:noFill/>
          <a:ln w="9525">
            <a:noFill/>
            <a:miter lim="800000"/>
            <a:headEnd/>
            <a:tailEnd/>
          </a:ln>
        </p:spPr>
        <p:txBody>
          <a:bodyPr anchor="ctr"/>
          <a:lstStyle/>
          <a:p>
            <a:pPr algn="ctr"/>
            <a:r>
              <a:rPr lang="en-US" sz="3200" b="1" u="sng" dirty="0" smtClean="0">
                <a:solidFill>
                  <a:schemeClr val="tx2"/>
                </a:solidFill>
              </a:rPr>
              <a:t>Fluorescence up-conversion</a:t>
            </a:r>
            <a:endParaRPr lang="en-US" sz="3200" b="1" u="sng" dirty="0">
              <a:solidFill>
                <a:schemeClr val="tx2"/>
              </a:solidFill>
            </a:endParaRPr>
          </a:p>
        </p:txBody>
      </p:sp>
      <p:sp>
        <p:nvSpPr>
          <p:cNvPr id="10" name="TextBox 9"/>
          <p:cNvSpPr txBox="1"/>
          <p:nvPr/>
        </p:nvSpPr>
        <p:spPr>
          <a:xfrm>
            <a:off x="2095174" y="4155610"/>
            <a:ext cx="4539781" cy="2580194"/>
          </a:xfrm>
          <a:prstGeom prst="rect">
            <a:avLst/>
          </a:prstGeom>
          <a:noFill/>
        </p:spPr>
        <p:txBody>
          <a:bodyPr wrap="square" rtlCol="0">
            <a:spAutoFit/>
          </a:bodyPr>
          <a:lstStyle/>
          <a:p>
            <a:pPr>
              <a:spcAft>
                <a:spcPts val="1000"/>
              </a:spcAft>
            </a:pPr>
            <a:r>
              <a:rPr lang="en-US" sz="2000" dirty="0" smtClean="0">
                <a:solidFill>
                  <a:srgbClr val="FF0000"/>
                </a:solidFill>
              </a:rPr>
              <a:t>1)  </a:t>
            </a:r>
            <a:r>
              <a:rPr lang="en-US" sz="2000" dirty="0" smtClean="0">
                <a:solidFill>
                  <a:srgbClr val="0099FF"/>
                </a:solidFill>
              </a:rPr>
              <a:t>Excitation pulse</a:t>
            </a:r>
            <a:r>
              <a:rPr lang="en-US" sz="2000" dirty="0" smtClean="0"/>
              <a:t>/</a:t>
            </a:r>
            <a:r>
              <a:rPr lang="en-US" sz="2000" dirty="0" smtClean="0">
                <a:solidFill>
                  <a:srgbClr val="FF0000"/>
                </a:solidFill>
              </a:rPr>
              <a:t>gate pulse</a:t>
            </a:r>
          </a:p>
          <a:p>
            <a:pPr>
              <a:spcAft>
                <a:spcPts val="1000"/>
              </a:spcAft>
            </a:pPr>
            <a:r>
              <a:rPr lang="en-US" sz="2000" dirty="0" smtClean="0">
                <a:solidFill>
                  <a:srgbClr val="FF0000"/>
                </a:solidFill>
              </a:rPr>
              <a:t>2)  </a:t>
            </a:r>
            <a:r>
              <a:rPr lang="en-US" sz="2000" dirty="0" smtClean="0"/>
              <a:t>Sample is excited</a:t>
            </a:r>
          </a:p>
          <a:p>
            <a:pPr>
              <a:spcAft>
                <a:spcPts val="1000"/>
              </a:spcAft>
            </a:pPr>
            <a:r>
              <a:rPr lang="en-US" sz="2000" dirty="0" smtClean="0">
                <a:solidFill>
                  <a:srgbClr val="FF0000"/>
                </a:solidFill>
              </a:rPr>
              <a:t>3)  </a:t>
            </a:r>
            <a:r>
              <a:rPr lang="en-US" sz="2000" dirty="0" smtClean="0"/>
              <a:t>Sample </a:t>
            </a:r>
            <a:r>
              <a:rPr lang="en-US" sz="2000" dirty="0" smtClean="0">
                <a:solidFill>
                  <a:srgbClr val="FFC000"/>
                </a:solidFill>
              </a:rPr>
              <a:t>Emission</a:t>
            </a:r>
          </a:p>
          <a:p>
            <a:pPr>
              <a:spcAft>
                <a:spcPts val="1000"/>
              </a:spcAft>
            </a:pPr>
            <a:r>
              <a:rPr lang="en-US" sz="2000" dirty="0" smtClean="0">
                <a:solidFill>
                  <a:srgbClr val="FF0000"/>
                </a:solidFill>
              </a:rPr>
              <a:t>4)  </a:t>
            </a:r>
            <a:r>
              <a:rPr lang="en-US" sz="2000" dirty="0" smtClean="0">
                <a:solidFill>
                  <a:srgbClr val="FFC000"/>
                </a:solidFill>
              </a:rPr>
              <a:t>Emission</a:t>
            </a:r>
            <a:r>
              <a:rPr lang="en-US" sz="2000" dirty="0" smtClean="0"/>
              <a:t> and </a:t>
            </a:r>
            <a:r>
              <a:rPr lang="en-US" sz="2000" dirty="0" smtClean="0">
                <a:solidFill>
                  <a:srgbClr val="FF0000"/>
                </a:solidFill>
              </a:rPr>
              <a:t>Gate</a:t>
            </a:r>
            <a:r>
              <a:rPr lang="en-US" sz="2000" dirty="0" smtClean="0"/>
              <a:t> are collinear</a:t>
            </a:r>
          </a:p>
          <a:p>
            <a:pPr>
              <a:spcAft>
                <a:spcPts val="1000"/>
              </a:spcAft>
            </a:pPr>
            <a:r>
              <a:rPr lang="en-US" sz="2000" dirty="0" smtClean="0">
                <a:solidFill>
                  <a:srgbClr val="FF0000"/>
                </a:solidFill>
              </a:rPr>
              <a:t>5)  </a:t>
            </a:r>
            <a:r>
              <a:rPr lang="en-US" sz="2000" dirty="0" smtClean="0"/>
              <a:t>NLO crystal sums </a:t>
            </a:r>
            <a:r>
              <a:rPr lang="en-US" sz="2000" dirty="0" smtClean="0">
                <a:solidFill>
                  <a:srgbClr val="FFC000"/>
                </a:solidFill>
              </a:rPr>
              <a:t>Emission</a:t>
            </a:r>
            <a:r>
              <a:rPr lang="en-US" sz="2000" dirty="0" smtClean="0"/>
              <a:t> and </a:t>
            </a:r>
            <a:r>
              <a:rPr lang="en-US" sz="2000" dirty="0" smtClean="0">
                <a:solidFill>
                  <a:srgbClr val="FF0000"/>
                </a:solidFill>
              </a:rPr>
              <a:t>Gate</a:t>
            </a:r>
          </a:p>
          <a:p>
            <a:pPr>
              <a:spcAft>
                <a:spcPts val="1000"/>
              </a:spcAft>
            </a:pPr>
            <a:r>
              <a:rPr lang="en-US" sz="2000" dirty="0" smtClean="0">
                <a:solidFill>
                  <a:srgbClr val="FF0000"/>
                </a:solidFill>
              </a:rPr>
              <a:t>6)  </a:t>
            </a:r>
            <a:r>
              <a:rPr lang="en-US" sz="2000" dirty="0" smtClean="0"/>
              <a:t>Only </a:t>
            </a:r>
            <a:r>
              <a:rPr lang="en-US" sz="2000" dirty="0" smtClean="0">
                <a:solidFill>
                  <a:srgbClr val="7030A0"/>
                </a:solidFill>
              </a:rPr>
              <a:t>Summed Light</a:t>
            </a:r>
            <a:r>
              <a:rPr lang="en-US" sz="2000" dirty="0" smtClean="0"/>
              <a:t> is measured </a:t>
            </a:r>
          </a:p>
        </p:txBody>
      </p:sp>
      <p:grpSp>
        <p:nvGrpSpPr>
          <p:cNvPr id="22" name="Group 21"/>
          <p:cNvGrpSpPr/>
          <p:nvPr/>
        </p:nvGrpSpPr>
        <p:grpSpPr>
          <a:xfrm>
            <a:off x="1661499" y="657923"/>
            <a:ext cx="5423215" cy="3361629"/>
            <a:chOff x="256473" y="657923"/>
            <a:chExt cx="5423215" cy="3361629"/>
          </a:xfrm>
        </p:grpSpPr>
        <p:grpSp>
          <p:nvGrpSpPr>
            <p:cNvPr id="20" name="Group 19"/>
            <p:cNvGrpSpPr/>
            <p:nvPr/>
          </p:nvGrpSpPr>
          <p:grpSpPr>
            <a:xfrm>
              <a:off x="256473" y="657923"/>
              <a:ext cx="5285680" cy="3361629"/>
              <a:chOff x="44604" y="747131"/>
              <a:chExt cx="5285680" cy="3361629"/>
            </a:xfrm>
          </p:grpSpPr>
          <p:pic>
            <p:nvPicPr>
              <p:cNvPr id="206854" name="Picture 6"/>
              <p:cNvPicPr>
                <a:picLocks noChangeAspect="1" noChangeArrowheads="1"/>
              </p:cNvPicPr>
              <p:nvPr/>
            </p:nvPicPr>
            <p:blipFill>
              <a:blip r:embed="rId2" cstate="print"/>
              <a:srcRect/>
              <a:stretch>
                <a:fillRect/>
              </a:stretch>
            </p:blipFill>
            <p:spPr bwMode="auto">
              <a:xfrm>
                <a:off x="669190" y="1098860"/>
                <a:ext cx="4638675" cy="3009900"/>
              </a:xfrm>
              <a:prstGeom prst="rect">
                <a:avLst/>
              </a:prstGeom>
              <a:noFill/>
              <a:ln w="9525">
                <a:noFill/>
                <a:miter lim="800000"/>
                <a:headEnd/>
                <a:tailEnd/>
              </a:ln>
            </p:spPr>
          </p:pic>
          <p:sp>
            <p:nvSpPr>
              <p:cNvPr id="9" name="TextBox 8"/>
              <p:cNvSpPr txBox="1"/>
              <p:nvPr/>
            </p:nvSpPr>
            <p:spPr>
              <a:xfrm>
                <a:off x="4198722" y="1282885"/>
                <a:ext cx="791467" cy="461665"/>
              </a:xfrm>
              <a:prstGeom prst="rect">
                <a:avLst/>
              </a:prstGeom>
              <a:noFill/>
            </p:spPr>
            <p:txBody>
              <a:bodyPr wrap="square" rtlCol="0">
                <a:spAutoFit/>
              </a:bodyPr>
              <a:lstStyle/>
              <a:p>
                <a:pPr algn="ctr"/>
                <a:r>
                  <a:rPr lang="en-US" sz="2400" b="1" dirty="0" smtClean="0">
                    <a:solidFill>
                      <a:srgbClr val="FF0000"/>
                    </a:solidFill>
                  </a:rPr>
                  <a:t>(1)</a:t>
                </a:r>
                <a:endParaRPr lang="en-US" sz="2400" b="1" dirty="0">
                  <a:solidFill>
                    <a:srgbClr val="FF0000"/>
                  </a:solidFill>
                </a:endParaRPr>
              </a:p>
            </p:txBody>
          </p:sp>
          <p:sp>
            <p:nvSpPr>
              <p:cNvPr id="11" name="TextBox 10"/>
              <p:cNvSpPr txBox="1"/>
              <p:nvPr/>
            </p:nvSpPr>
            <p:spPr>
              <a:xfrm>
                <a:off x="806794" y="2553597"/>
                <a:ext cx="843591" cy="461665"/>
              </a:xfrm>
              <a:prstGeom prst="rect">
                <a:avLst/>
              </a:prstGeom>
              <a:noFill/>
            </p:spPr>
            <p:txBody>
              <a:bodyPr wrap="square" rtlCol="0">
                <a:spAutoFit/>
              </a:bodyPr>
              <a:lstStyle/>
              <a:p>
                <a:pPr algn="ctr"/>
                <a:r>
                  <a:rPr lang="en-US" sz="2400" b="1" dirty="0" smtClean="0">
                    <a:solidFill>
                      <a:srgbClr val="FF0000"/>
                    </a:solidFill>
                  </a:rPr>
                  <a:t>(4)</a:t>
                </a:r>
                <a:endParaRPr lang="en-US" sz="2400" b="1" dirty="0">
                  <a:solidFill>
                    <a:srgbClr val="FF0000"/>
                  </a:solidFill>
                </a:endParaRPr>
              </a:p>
            </p:txBody>
          </p:sp>
          <p:sp>
            <p:nvSpPr>
              <p:cNvPr id="12" name="TextBox 11"/>
              <p:cNvSpPr txBox="1"/>
              <p:nvPr/>
            </p:nvSpPr>
            <p:spPr>
              <a:xfrm>
                <a:off x="2803090" y="2065576"/>
                <a:ext cx="631485" cy="461665"/>
              </a:xfrm>
              <a:prstGeom prst="rect">
                <a:avLst/>
              </a:prstGeom>
              <a:noFill/>
            </p:spPr>
            <p:txBody>
              <a:bodyPr wrap="square" rtlCol="0">
                <a:spAutoFit/>
              </a:bodyPr>
              <a:lstStyle/>
              <a:p>
                <a:pPr algn="ctr"/>
                <a:r>
                  <a:rPr lang="en-US" sz="2400" b="1" dirty="0" smtClean="0">
                    <a:solidFill>
                      <a:srgbClr val="FF0000"/>
                    </a:solidFill>
                  </a:rPr>
                  <a:t>(2)</a:t>
                </a:r>
                <a:endParaRPr lang="en-US" sz="2400" b="1" dirty="0">
                  <a:solidFill>
                    <a:srgbClr val="FF0000"/>
                  </a:solidFill>
                </a:endParaRPr>
              </a:p>
            </p:txBody>
          </p:sp>
          <p:sp>
            <p:nvSpPr>
              <p:cNvPr id="14" name="TextBox 13"/>
              <p:cNvSpPr txBox="1"/>
              <p:nvPr/>
            </p:nvSpPr>
            <p:spPr>
              <a:xfrm>
                <a:off x="3362249" y="747131"/>
                <a:ext cx="1968035" cy="369332"/>
              </a:xfrm>
              <a:prstGeom prst="rect">
                <a:avLst/>
              </a:prstGeom>
              <a:noFill/>
            </p:spPr>
            <p:txBody>
              <a:bodyPr wrap="square" rtlCol="0">
                <a:spAutoFit/>
              </a:bodyPr>
              <a:lstStyle/>
              <a:p>
                <a:pPr algn="ctr"/>
                <a:r>
                  <a:rPr lang="en-US" dirty="0" smtClean="0">
                    <a:solidFill>
                      <a:srgbClr val="0099FF"/>
                    </a:solidFill>
                  </a:rPr>
                  <a:t>excitation beam</a:t>
                </a:r>
                <a:endParaRPr lang="en-US" dirty="0">
                  <a:solidFill>
                    <a:srgbClr val="0099FF"/>
                  </a:solidFill>
                </a:endParaRPr>
              </a:p>
            </p:txBody>
          </p:sp>
          <p:sp>
            <p:nvSpPr>
              <p:cNvPr id="15" name="TextBox 14"/>
              <p:cNvSpPr txBox="1"/>
              <p:nvPr/>
            </p:nvSpPr>
            <p:spPr>
              <a:xfrm>
                <a:off x="44604" y="765714"/>
                <a:ext cx="1968035" cy="369332"/>
              </a:xfrm>
              <a:prstGeom prst="rect">
                <a:avLst/>
              </a:prstGeom>
              <a:noFill/>
            </p:spPr>
            <p:txBody>
              <a:bodyPr wrap="square" rtlCol="0">
                <a:spAutoFit/>
              </a:bodyPr>
              <a:lstStyle/>
              <a:p>
                <a:pPr algn="ctr"/>
                <a:r>
                  <a:rPr lang="en-US" dirty="0" smtClean="0">
                    <a:solidFill>
                      <a:srgbClr val="FF0000"/>
                    </a:solidFill>
                  </a:rPr>
                  <a:t>gate beam</a:t>
                </a:r>
                <a:endParaRPr lang="en-US" dirty="0">
                  <a:solidFill>
                    <a:srgbClr val="FF0000"/>
                  </a:solidFill>
                </a:endParaRPr>
              </a:p>
            </p:txBody>
          </p:sp>
          <p:sp>
            <p:nvSpPr>
              <p:cNvPr id="16" name="TextBox 15"/>
              <p:cNvSpPr txBox="1"/>
              <p:nvPr/>
            </p:nvSpPr>
            <p:spPr>
              <a:xfrm>
                <a:off x="89208" y="1145352"/>
                <a:ext cx="791467" cy="461665"/>
              </a:xfrm>
              <a:prstGeom prst="rect">
                <a:avLst/>
              </a:prstGeom>
              <a:noFill/>
            </p:spPr>
            <p:txBody>
              <a:bodyPr wrap="square" rtlCol="0">
                <a:spAutoFit/>
              </a:bodyPr>
              <a:lstStyle/>
              <a:p>
                <a:pPr algn="ctr"/>
                <a:r>
                  <a:rPr lang="en-US" sz="2400" b="1" dirty="0" smtClean="0">
                    <a:solidFill>
                      <a:srgbClr val="FF0000"/>
                    </a:solidFill>
                  </a:rPr>
                  <a:t>(1)</a:t>
                </a:r>
                <a:endParaRPr lang="en-US" sz="2400" b="1" dirty="0">
                  <a:solidFill>
                    <a:srgbClr val="FF0000"/>
                  </a:solidFill>
                </a:endParaRPr>
              </a:p>
            </p:txBody>
          </p:sp>
          <p:sp>
            <p:nvSpPr>
              <p:cNvPr id="17" name="TextBox 16"/>
              <p:cNvSpPr txBox="1"/>
              <p:nvPr/>
            </p:nvSpPr>
            <p:spPr>
              <a:xfrm>
                <a:off x="1327409" y="2095319"/>
                <a:ext cx="631485" cy="461665"/>
              </a:xfrm>
              <a:prstGeom prst="rect">
                <a:avLst/>
              </a:prstGeom>
              <a:noFill/>
            </p:spPr>
            <p:txBody>
              <a:bodyPr wrap="square" rtlCol="0">
                <a:spAutoFit/>
              </a:bodyPr>
              <a:lstStyle/>
              <a:p>
                <a:pPr algn="ctr"/>
                <a:r>
                  <a:rPr lang="en-US" sz="2400" b="1" dirty="0" smtClean="0">
                    <a:solidFill>
                      <a:srgbClr val="FF0000"/>
                    </a:solidFill>
                  </a:rPr>
                  <a:t>(3)</a:t>
                </a:r>
                <a:endParaRPr lang="en-US" sz="2400" b="1" dirty="0">
                  <a:solidFill>
                    <a:srgbClr val="FF0000"/>
                  </a:solidFill>
                </a:endParaRPr>
              </a:p>
            </p:txBody>
          </p:sp>
          <p:sp>
            <p:nvSpPr>
              <p:cNvPr id="18" name="TextBox 17"/>
              <p:cNvSpPr txBox="1"/>
              <p:nvPr/>
            </p:nvSpPr>
            <p:spPr>
              <a:xfrm>
                <a:off x="1795534" y="3051684"/>
                <a:ext cx="843591" cy="461665"/>
              </a:xfrm>
              <a:prstGeom prst="rect">
                <a:avLst/>
              </a:prstGeom>
              <a:noFill/>
            </p:spPr>
            <p:txBody>
              <a:bodyPr wrap="square" rtlCol="0">
                <a:spAutoFit/>
              </a:bodyPr>
              <a:lstStyle/>
              <a:p>
                <a:pPr algn="ctr"/>
                <a:r>
                  <a:rPr lang="en-US" sz="2400" b="1" dirty="0" smtClean="0">
                    <a:solidFill>
                      <a:srgbClr val="FF0000"/>
                    </a:solidFill>
                  </a:rPr>
                  <a:t>(5)</a:t>
                </a:r>
                <a:endParaRPr lang="en-US" sz="2400" b="1" dirty="0">
                  <a:solidFill>
                    <a:srgbClr val="FF0000"/>
                  </a:solidFill>
                </a:endParaRPr>
              </a:p>
            </p:txBody>
          </p:sp>
        </p:grpSp>
        <p:sp>
          <p:nvSpPr>
            <p:cNvPr id="21" name="TextBox 20"/>
            <p:cNvSpPr txBox="1"/>
            <p:nvPr/>
          </p:nvSpPr>
          <p:spPr>
            <a:xfrm>
              <a:off x="4836097" y="2758037"/>
              <a:ext cx="843591" cy="461665"/>
            </a:xfrm>
            <a:prstGeom prst="rect">
              <a:avLst/>
            </a:prstGeom>
            <a:noFill/>
          </p:spPr>
          <p:txBody>
            <a:bodyPr wrap="square" rtlCol="0">
              <a:spAutoFit/>
            </a:bodyPr>
            <a:lstStyle/>
            <a:p>
              <a:pPr algn="ctr"/>
              <a:r>
                <a:rPr lang="en-US" sz="2400" b="1" dirty="0" smtClean="0">
                  <a:solidFill>
                    <a:srgbClr val="FF0000"/>
                  </a:solidFill>
                </a:rPr>
                <a:t>(6)</a:t>
              </a:r>
              <a:endParaRPr lang="en-US" sz="2400" b="1" dirty="0">
                <a:solidFill>
                  <a:srgbClr val="FF0000"/>
                </a:solidFill>
              </a:endParaRPr>
            </a:p>
          </p:txBody>
        </p:sp>
      </p:gr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ChangeArrowheads="1"/>
          </p:cNvSpPr>
          <p:nvPr/>
        </p:nvSpPr>
        <p:spPr bwMode="auto">
          <a:xfrm>
            <a:off x="438150" y="3175"/>
            <a:ext cx="8229600" cy="914400"/>
          </a:xfrm>
          <a:prstGeom prst="rect">
            <a:avLst/>
          </a:prstGeom>
          <a:noFill/>
          <a:ln w="9525">
            <a:noFill/>
            <a:miter lim="800000"/>
            <a:headEnd/>
            <a:tailEnd/>
          </a:ln>
        </p:spPr>
        <p:txBody>
          <a:bodyPr anchor="ctr"/>
          <a:lstStyle/>
          <a:p>
            <a:pPr algn="ctr"/>
            <a:r>
              <a:rPr lang="en-US" sz="3200" b="1" u="sng" dirty="0" smtClean="0">
                <a:solidFill>
                  <a:schemeClr val="tx2"/>
                </a:solidFill>
              </a:rPr>
              <a:t>Fluorescence up-conversion</a:t>
            </a:r>
            <a:endParaRPr lang="en-US" sz="3200" b="1" u="sng" dirty="0">
              <a:solidFill>
                <a:schemeClr val="tx2"/>
              </a:solidFill>
            </a:endParaRPr>
          </a:p>
        </p:txBody>
      </p:sp>
      <p:cxnSp>
        <p:nvCxnSpPr>
          <p:cNvPr id="18" name="Straight Arrow Connector 17"/>
          <p:cNvCxnSpPr/>
          <p:nvPr/>
        </p:nvCxnSpPr>
        <p:spPr>
          <a:xfrm flipV="1">
            <a:off x="1412111" y="1118808"/>
            <a:ext cx="0" cy="89125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1412112" y="2010058"/>
            <a:ext cx="2837646"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Freeform 12"/>
          <p:cNvSpPr>
            <a:spLocks/>
          </p:cNvSpPr>
          <p:nvPr/>
        </p:nvSpPr>
        <p:spPr bwMode="auto">
          <a:xfrm>
            <a:off x="1512539" y="1049359"/>
            <a:ext cx="478308" cy="991277"/>
          </a:xfrm>
          <a:custGeom>
            <a:avLst/>
            <a:gdLst/>
            <a:ahLst/>
            <a:cxnLst>
              <a:cxn ang="0">
                <a:pos x="0" y="688"/>
              </a:cxn>
              <a:cxn ang="0">
                <a:pos x="137" y="552"/>
              </a:cxn>
              <a:cxn ang="0">
                <a:pos x="182" y="8"/>
              </a:cxn>
              <a:cxn ang="0">
                <a:pos x="227" y="598"/>
              </a:cxn>
              <a:cxn ang="0">
                <a:pos x="499" y="688"/>
              </a:cxn>
            </a:cxnLst>
            <a:rect l="0" t="0" r="r" b="b"/>
            <a:pathLst>
              <a:path w="499" h="711">
                <a:moveTo>
                  <a:pt x="0" y="688"/>
                </a:moveTo>
                <a:cubicBezTo>
                  <a:pt x="53" y="676"/>
                  <a:pt x="107" y="665"/>
                  <a:pt x="137" y="552"/>
                </a:cubicBezTo>
                <a:cubicBezTo>
                  <a:pt x="167" y="439"/>
                  <a:pt x="167" y="0"/>
                  <a:pt x="182" y="8"/>
                </a:cubicBezTo>
                <a:cubicBezTo>
                  <a:pt x="197" y="16"/>
                  <a:pt x="174" y="485"/>
                  <a:pt x="227" y="598"/>
                </a:cubicBezTo>
                <a:cubicBezTo>
                  <a:pt x="280" y="711"/>
                  <a:pt x="454" y="673"/>
                  <a:pt x="499" y="688"/>
                </a:cubicBezTo>
              </a:path>
            </a:pathLst>
          </a:custGeom>
          <a:noFill/>
          <a:ln w="6350" cmpd="sng">
            <a:solidFill>
              <a:srgbClr val="0099FF"/>
            </a:solidFill>
            <a:prstDash val="solid"/>
            <a:round/>
            <a:headEnd/>
            <a:tailEnd/>
          </a:ln>
          <a:effectLst/>
        </p:spPr>
        <p:txBody>
          <a:bodyPr/>
          <a:lstStyle/>
          <a:p>
            <a:endParaRPr lang="en-US" sz="2800"/>
          </a:p>
        </p:txBody>
      </p:sp>
      <p:sp>
        <p:nvSpPr>
          <p:cNvPr id="25" name="Rectangle 24"/>
          <p:cNvSpPr/>
          <p:nvPr/>
        </p:nvSpPr>
        <p:spPr>
          <a:xfrm>
            <a:off x="860369" y="747983"/>
            <a:ext cx="1652504" cy="369332"/>
          </a:xfrm>
          <a:prstGeom prst="rect">
            <a:avLst/>
          </a:prstGeom>
        </p:spPr>
        <p:txBody>
          <a:bodyPr wrap="none">
            <a:spAutoFit/>
          </a:bodyPr>
          <a:lstStyle/>
          <a:p>
            <a:r>
              <a:rPr lang="en-US" dirty="0" smtClean="0">
                <a:solidFill>
                  <a:srgbClr val="0099FF"/>
                </a:solidFill>
              </a:rPr>
              <a:t>Excitation pulse</a:t>
            </a:r>
            <a:endParaRPr lang="en-US" dirty="0"/>
          </a:p>
        </p:txBody>
      </p:sp>
      <p:sp>
        <p:nvSpPr>
          <p:cNvPr id="26" name="Text Box 11"/>
          <p:cNvSpPr txBox="1">
            <a:spLocks noChangeArrowheads="1"/>
          </p:cNvSpPr>
          <p:nvPr/>
        </p:nvSpPr>
        <p:spPr bwMode="auto">
          <a:xfrm>
            <a:off x="2146113" y="1371578"/>
            <a:ext cx="1096647" cy="400110"/>
          </a:xfrm>
          <a:prstGeom prst="rect">
            <a:avLst/>
          </a:prstGeom>
          <a:noFill/>
          <a:ln w="9525">
            <a:noFill/>
            <a:miter lim="800000"/>
            <a:headEnd/>
            <a:tailEnd/>
          </a:ln>
          <a:effectLst/>
        </p:spPr>
        <p:txBody>
          <a:bodyPr wrap="square">
            <a:spAutoFit/>
          </a:bodyPr>
          <a:lstStyle/>
          <a:p>
            <a:pPr>
              <a:spcBef>
                <a:spcPct val="50000"/>
              </a:spcBef>
            </a:pPr>
            <a:r>
              <a:rPr lang="en-US" altLang="zh-CN" sz="2000" dirty="0" smtClean="0">
                <a:solidFill>
                  <a:srgbClr val="FFC000"/>
                </a:solidFill>
              </a:rPr>
              <a:t>Emission</a:t>
            </a:r>
            <a:endParaRPr lang="en-US" altLang="zh-CN" sz="2000" dirty="0">
              <a:solidFill>
                <a:srgbClr val="FFC000"/>
              </a:solidFill>
            </a:endParaRPr>
          </a:p>
        </p:txBody>
      </p:sp>
      <p:sp>
        <p:nvSpPr>
          <p:cNvPr id="27" name="Text Box 11"/>
          <p:cNvSpPr txBox="1">
            <a:spLocks noChangeArrowheads="1"/>
          </p:cNvSpPr>
          <p:nvPr/>
        </p:nvSpPr>
        <p:spPr bwMode="auto">
          <a:xfrm rot="16200000">
            <a:off x="606685" y="1387764"/>
            <a:ext cx="1096647" cy="369332"/>
          </a:xfrm>
          <a:prstGeom prst="rect">
            <a:avLst/>
          </a:prstGeom>
          <a:noFill/>
          <a:ln w="9525">
            <a:noFill/>
            <a:miter lim="800000"/>
            <a:headEnd/>
            <a:tailEnd/>
          </a:ln>
          <a:effectLst/>
        </p:spPr>
        <p:txBody>
          <a:bodyPr wrap="square">
            <a:spAutoFit/>
          </a:bodyPr>
          <a:lstStyle/>
          <a:p>
            <a:pPr>
              <a:spcBef>
                <a:spcPct val="50000"/>
              </a:spcBef>
            </a:pPr>
            <a:r>
              <a:rPr lang="en-US" altLang="zh-CN" dirty="0" smtClean="0"/>
              <a:t>Intensity</a:t>
            </a:r>
            <a:endParaRPr lang="en-US" altLang="zh-CN" dirty="0"/>
          </a:p>
        </p:txBody>
      </p:sp>
      <p:sp>
        <p:nvSpPr>
          <p:cNvPr id="28" name="Freeform 27"/>
          <p:cNvSpPr/>
          <p:nvPr/>
        </p:nvSpPr>
        <p:spPr>
          <a:xfrm>
            <a:off x="1524858" y="1049352"/>
            <a:ext cx="2723054" cy="951087"/>
          </a:xfrm>
          <a:custGeom>
            <a:avLst/>
            <a:gdLst>
              <a:gd name="connsiteX0" fmla="*/ 0 w 4122057"/>
              <a:gd name="connsiteY0" fmla="*/ 2539284 h 2539284"/>
              <a:gd name="connsiteX1" fmla="*/ 145143 w 4122057"/>
              <a:gd name="connsiteY1" fmla="*/ 2423169 h 2539284"/>
              <a:gd name="connsiteX2" fmla="*/ 246743 w 4122057"/>
              <a:gd name="connsiteY2" fmla="*/ 1900655 h 2539284"/>
              <a:gd name="connsiteX3" fmla="*/ 362857 w 4122057"/>
              <a:gd name="connsiteY3" fmla="*/ 42827 h 2539284"/>
              <a:gd name="connsiteX4" fmla="*/ 537028 w 4122057"/>
              <a:gd name="connsiteY4" fmla="*/ 637912 h 2539284"/>
              <a:gd name="connsiteX5" fmla="*/ 696685 w 4122057"/>
              <a:gd name="connsiteY5" fmla="*/ 1131398 h 2539284"/>
              <a:gd name="connsiteX6" fmla="*/ 870857 w 4122057"/>
              <a:gd name="connsiteY6" fmla="*/ 1494255 h 2539284"/>
              <a:gd name="connsiteX7" fmla="*/ 1117600 w 4122057"/>
              <a:gd name="connsiteY7" fmla="*/ 1813569 h 2539284"/>
              <a:gd name="connsiteX8" fmla="*/ 1567543 w 4122057"/>
              <a:gd name="connsiteY8" fmla="*/ 2147398 h 2539284"/>
              <a:gd name="connsiteX9" fmla="*/ 2191657 w 4122057"/>
              <a:gd name="connsiteY9" fmla="*/ 2321569 h 2539284"/>
              <a:gd name="connsiteX10" fmla="*/ 3454400 w 4122057"/>
              <a:gd name="connsiteY10" fmla="*/ 2466712 h 2539284"/>
              <a:gd name="connsiteX11" fmla="*/ 4122057 w 4122057"/>
              <a:gd name="connsiteY11" fmla="*/ 2495741 h 2539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22057" h="2539284">
                <a:moveTo>
                  <a:pt x="0" y="2539284"/>
                </a:moveTo>
                <a:cubicBezTo>
                  <a:pt x="52009" y="2534445"/>
                  <a:pt x="104019" y="2529607"/>
                  <a:pt x="145143" y="2423169"/>
                </a:cubicBezTo>
                <a:cubicBezTo>
                  <a:pt x="186267" y="2316731"/>
                  <a:pt x="210457" y="2297379"/>
                  <a:pt x="246743" y="1900655"/>
                </a:cubicBezTo>
                <a:cubicBezTo>
                  <a:pt x="283029" y="1503931"/>
                  <a:pt x="314476" y="253284"/>
                  <a:pt x="362857" y="42827"/>
                </a:cubicBezTo>
                <a:cubicBezTo>
                  <a:pt x="411238" y="-167630"/>
                  <a:pt x="481390" y="456484"/>
                  <a:pt x="537028" y="637912"/>
                </a:cubicBezTo>
                <a:cubicBezTo>
                  <a:pt x="592666" y="819340"/>
                  <a:pt x="641047" y="988674"/>
                  <a:pt x="696685" y="1131398"/>
                </a:cubicBezTo>
                <a:cubicBezTo>
                  <a:pt x="752323" y="1274122"/>
                  <a:pt x="800705" y="1380560"/>
                  <a:pt x="870857" y="1494255"/>
                </a:cubicBezTo>
                <a:cubicBezTo>
                  <a:pt x="941009" y="1607950"/>
                  <a:pt x="1001486" y="1704712"/>
                  <a:pt x="1117600" y="1813569"/>
                </a:cubicBezTo>
                <a:cubicBezTo>
                  <a:pt x="1233714" y="1922426"/>
                  <a:pt x="1388534" y="2062731"/>
                  <a:pt x="1567543" y="2147398"/>
                </a:cubicBezTo>
                <a:cubicBezTo>
                  <a:pt x="1746552" y="2232065"/>
                  <a:pt x="1877181" y="2268350"/>
                  <a:pt x="2191657" y="2321569"/>
                </a:cubicBezTo>
                <a:cubicBezTo>
                  <a:pt x="2506133" y="2374788"/>
                  <a:pt x="3132667" y="2437683"/>
                  <a:pt x="3454400" y="2466712"/>
                </a:cubicBezTo>
                <a:cubicBezTo>
                  <a:pt x="3776133" y="2495741"/>
                  <a:pt x="3949095" y="2495741"/>
                  <a:pt x="4122057" y="2495741"/>
                </a:cubicBezTo>
              </a:path>
            </a:pathLst>
          </a:custGeom>
          <a:no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Arrow Connector 28"/>
          <p:cNvCxnSpPr/>
          <p:nvPr/>
        </p:nvCxnSpPr>
        <p:spPr>
          <a:xfrm flipV="1">
            <a:off x="1414039" y="3061776"/>
            <a:ext cx="0" cy="89125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1414040" y="3953026"/>
            <a:ext cx="2837646"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Freeform 12"/>
          <p:cNvSpPr>
            <a:spLocks/>
          </p:cNvSpPr>
          <p:nvPr/>
        </p:nvSpPr>
        <p:spPr bwMode="auto">
          <a:xfrm>
            <a:off x="1514467" y="2992327"/>
            <a:ext cx="478308" cy="991277"/>
          </a:xfrm>
          <a:custGeom>
            <a:avLst/>
            <a:gdLst/>
            <a:ahLst/>
            <a:cxnLst>
              <a:cxn ang="0">
                <a:pos x="0" y="688"/>
              </a:cxn>
              <a:cxn ang="0">
                <a:pos x="137" y="552"/>
              </a:cxn>
              <a:cxn ang="0">
                <a:pos x="182" y="8"/>
              </a:cxn>
              <a:cxn ang="0">
                <a:pos x="227" y="598"/>
              </a:cxn>
              <a:cxn ang="0">
                <a:pos x="499" y="688"/>
              </a:cxn>
            </a:cxnLst>
            <a:rect l="0" t="0" r="r" b="b"/>
            <a:pathLst>
              <a:path w="499" h="711">
                <a:moveTo>
                  <a:pt x="0" y="688"/>
                </a:moveTo>
                <a:cubicBezTo>
                  <a:pt x="53" y="676"/>
                  <a:pt x="107" y="665"/>
                  <a:pt x="137" y="552"/>
                </a:cubicBezTo>
                <a:cubicBezTo>
                  <a:pt x="167" y="439"/>
                  <a:pt x="167" y="0"/>
                  <a:pt x="182" y="8"/>
                </a:cubicBezTo>
                <a:cubicBezTo>
                  <a:pt x="197" y="16"/>
                  <a:pt x="174" y="485"/>
                  <a:pt x="227" y="598"/>
                </a:cubicBezTo>
                <a:cubicBezTo>
                  <a:pt x="280" y="711"/>
                  <a:pt x="454" y="673"/>
                  <a:pt x="499" y="688"/>
                </a:cubicBezTo>
              </a:path>
            </a:pathLst>
          </a:custGeom>
          <a:noFill/>
          <a:ln w="6350" cmpd="sng">
            <a:solidFill>
              <a:srgbClr val="0099FF"/>
            </a:solidFill>
            <a:prstDash val="solid"/>
            <a:round/>
            <a:headEnd/>
            <a:tailEnd/>
          </a:ln>
          <a:effectLst/>
        </p:spPr>
        <p:txBody>
          <a:bodyPr/>
          <a:lstStyle/>
          <a:p>
            <a:endParaRPr lang="en-US" sz="2800"/>
          </a:p>
        </p:txBody>
      </p:sp>
      <p:sp>
        <p:nvSpPr>
          <p:cNvPr id="32" name="Rectangle 31"/>
          <p:cNvSpPr/>
          <p:nvPr/>
        </p:nvSpPr>
        <p:spPr>
          <a:xfrm>
            <a:off x="1105364" y="2355282"/>
            <a:ext cx="1186420" cy="646331"/>
          </a:xfrm>
          <a:prstGeom prst="rect">
            <a:avLst/>
          </a:prstGeom>
        </p:spPr>
        <p:txBody>
          <a:bodyPr wrap="square">
            <a:spAutoFit/>
          </a:bodyPr>
          <a:lstStyle/>
          <a:p>
            <a:pPr algn="ctr"/>
            <a:r>
              <a:rPr lang="en-US" dirty="0" smtClean="0">
                <a:solidFill>
                  <a:srgbClr val="0099FF"/>
                </a:solidFill>
              </a:rPr>
              <a:t>Excitation pulse</a:t>
            </a:r>
            <a:endParaRPr lang="en-US" dirty="0"/>
          </a:p>
        </p:txBody>
      </p:sp>
      <p:sp>
        <p:nvSpPr>
          <p:cNvPr id="34" name="Text Box 11"/>
          <p:cNvSpPr txBox="1">
            <a:spLocks noChangeArrowheads="1"/>
          </p:cNvSpPr>
          <p:nvPr/>
        </p:nvSpPr>
        <p:spPr bwMode="auto">
          <a:xfrm rot="16200000">
            <a:off x="608613" y="3330732"/>
            <a:ext cx="1096647" cy="369332"/>
          </a:xfrm>
          <a:prstGeom prst="rect">
            <a:avLst/>
          </a:prstGeom>
          <a:noFill/>
          <a:ln w="9525">
            <a:noFill/>
            <a:miter lim="800000"/>
            <a:headEnd/>
            <a:tailEnd/>
          </a:ln>
          <a:effectLst/>
        </p:spPr>
        <p:txBody>
          <a:bodyPr wrap="square">
            <a:spAutoFit/>
          </a:bodyPr>
          <a:lstStyle/>
          <a:p>
            <a:pPr>
              <a:spcBef>
                <a:spcPct val="50000"/>
              </a:spcBef>
            </a:pPr>
            <a:r>
              <a:rPr lang="en-US" altLang="zh-CN" dirty="0" smtClean="0"/>
              <a:t>Intensity</a:t>
            </a:r>
            <a:endParaRPr lang="en-US" altLang="zh-CN" dirty="0"/>
          </a:p>
        </p:txBody>
      </p:sp>
      <p:sp>
        <p:nvSpPr>
          <p:cNvPr id="36" name="Freeform 12"/>
          <p:cNvSpPr>
            <a:spLocks/>
          </p:cNvSpPr>
          <p:nvPr/>
        </p:nvSpPr>
        <p:spPr bwMode="auto">
          <a:xfrm>
            <a:off x="2048832" y="2994254"/>
            <a:ext cx="478308" cy="991277"/>
          </a:xfrm>
          <a:custGeom>
            <a:avLst/>
            <a:gdLst/>
            <a:ahLst/>
            <a:cxnLst>
              <a:cxn ang="0">
                <a:pos x="0" y="688"/>
              </a:cxn>
              <a:cxn ang="0">
                <a:pos x="137" y="552"/>
              </a:cxn>
              <a:cxn ang="0">
                <a:pos x="182" y="8"/>
              </a:cxn>
              <a:cxn ang="0">
                <a:pos x="227" y="598"/>
              </a:cxn>
              <a:cxn ang="0">
                <a:pos x="499" y="688"/>
              </a:cxn>
            </a:cxnLst>
            <a:rect l="0" t="0" r="r" b="b"/>
            <a:pathLst>
              <a:path w="499" h="711">
                <a:moveTo>
                  <a:pt x="0" y="688"/>
                </a:moveTo>
                <a:cubicBezTo>
                  <a:pt x="53" y="676"/>
                  <a:pt x="107" y="665"/>
                  <a:pt x="137" y="552"/>
                </a:cubicBezTo>
                <a:cubicBezTo>
                  <a:pt x="167" y="439"/>
                  <a:pt x="167" y="0"/>
                  <a:pt x="182" y="8"/>
                </a:cubicBezTo>
                <a:cubicBezTo>
                  <a:pt x="197" y="16"/>
                  <a:pt x="174" y="485"/>
                  <a:pt x="227" y="598"/>
                </a:cubicBezTo>
                <a:cubicBezTo>
                  <a:pt x="280" y="711"/>
                  <a:pt x="454" y="673"/>
                  <a:pt x="499" y="688"/>
                </a:cubicBezTo>
              </a:path>
            </a:pathLst>
          </a:custGeom>
          <a:noFill/>
          <a:ln w="6350" cmpd="sng">
            <a:solidFill>
              <a:srgbClr val="FF0000"/>
            </a:solidFill>
            <a:prstDash val="solid"/>
            <a:round/>
            <a:headEnd/>
            <a:tailEnd/>
          </a:ln>
          <a:effectLst/>
        </p:spPr>
        <p:txBody>
          <a:bodyPr/>
          <a:lstStyle/>
          <a:p>
            <a:endParaRPr lang="en-US" sz="2800"/>
          </a:p>
        </p:txBody>
      </p:sp>
      <p:sp>
        <p:nvSpPr>
          <p:cNvPr id="37" name="Rectangle 36"/>
          <p:cNvSpPr/>
          <p:nvPr/>
        </p:nvSpPr>
        <p:spPr>
          <a:xfrm>
            <a:off x="1963821" y="2357209"/>
            <a:ext cx="1186420" cy="646331"/>
          </a:xfrm>
          <a:prstGeom prst="rect">
            <a:avLst/>
          </a:prstGeom>
        </p:spPr>
        <p:txBody>
          <a:bodyPr wrap="square">
            <a:spAutoFit/>
          </a:bodyPr>
          <a:lstStyle/>
          <a:p>
            <a:pPr algn="ctr"/>
            <a:r>
              <a:rPr lang="en-US" dirty="0" smtClean="0">
                <a:solidFill>
                  <a:srgbClr val="FF0000"/>
                </a:solidFill>
              </a:rPr>
              <a:t>Gate</a:t>
            </a:r>
          </a:p>
          <a:p>
            <a:pPr algn="ctr"/>
            <a:r>
              <a:rPr lang="en-US" dirty="0" smtClean="0">
                <a:solidFill>
                  <a:srgbClr val="FF0000"/>
                </a:solidFill>
              </a:rPr>
              <a:t>pulse</a:t>
            </a:r>
            <a:endParaRPr lang="en-US" dirty="0">
              <a:solidFill>
                <a:srgbClr val="FF0000"/>
              </a:solidFill>
            </a:endParaRPr>
          </a:p>
        </p:txBody>
      </p:sp>
      <p:cxnSp>
        <p:nvCxnSpPr>
          <p:cNvPr id="39" name="Straight Arrow Connector 38"/>
          <p:cNvCxnSpPr/>
          <p:nvPr/>
        </p:nvCxnSpPr>
        <p:spPr>
          <a:xfrm>
            <a:off x="1713053" y="3638555"/>
            <a:ext cx="474562" cy="0"/>
          </a:xfrm>
          <a:prstGeom prst="straightConnector1">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1767700" y="3248447"/>
            <a:ext cx="417743" cy="369332"/>
          </a:xfrm>
          <a:prstGeom prst="rect">
            <a:avLst/>
          </a:prstGeom>
        </p:spPr>
        <p:txBody>
          <a:bodyPr wrap="none">
            <a:spAutoFit/>
          </a:bodyPr>
          <a:lstStyle/>
          <a:p>
            <a:r>
              <a:rPr lang="en-US" dirty="0" smtClean="0"/>
              <a:t>t</a:t>
            </a:r>
            <a:r>
              <a:rPr lang="en-US" baseline="-25000" dirty="0" smtClean="0"/>
              <a:t>d1</a:t>
            </a:r>
            <a:endParaRPr lang="en-US" baseline="-25000" dirty="0"/>
          </a:p>
        </p:txBody>
      </p:sp>
      <p:cxnSp>
        <p:nvCxnSpPr>
          <p:cNvPr id="41" name="Straight Arrow Connector 40"/>
          <p:cNvCxnSpPr/>
          <p:nvPr/>
        </p:nvCxnSpPr>
        <p:spPr>
          <a:xfrm flipV="1">
            <a:off x="5397556" y="3063716"/>
            <a:ext cx="0" cy="89125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5397557" y="3954966"/>
            <a:ext cx="2837646"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3" name="Text Box 11"/>
          <p:cNvSpPr txBox="1">
            <a:spLocks noChangeArrowheads="1"/>
          </p:cNvSpPr>
          <p:nvPr/>
        </p:nvSpPr>
        <p:spPr bwMode="auto">
          <a:xfrm rot="16200000">
            <a:off x="4592130" y="3332672"/>
            <a:ext cx="1096647" cy="369332"/>
          </a:xfrm>
          <a:prstGeom prst="rect">
            <a:avLst/>
          </a:prstGeom>
          <a:noFill/>
          <a:ln w="9525">
            <a:noFill/>
            <a:miter lim="800000"/>
            <a:headEnd/>
            <a:tailEnd/>
          </a:ln>
          <a:effectLst/>
        </p:spPr>
        <p:txBody>
          <a:bodyPr wrap="square">
            <a:spAutoFit/>
          </a:bodyPr>
          <a:lstStyle/>
          <a:p>
            <a:pPr>
              <a:spcBef>
                <a:spcPct val="50000"/>
              </a:spcBef>
            </a:pPr>
            <a:r>
              <a:rPr lang="en-US" altLang="zh-CN" dirty="0" smtClean="0"/>
              <a:t>Intensity</a:t>
            </a:r>
            <a:endParaRPr lang="en-US" altLang="zh-CN" dirty="0"/>
          </a:p>
        </p:txBody>
      </p:sp>
      <p:sp>
        <p:nvSpPr>
          <p:cNvPr id="44" name="Freeform 12"/>
          <p:cNvSpPr>
            <a:spLocks/>
          </p:cNvSpPr>
          <p:nvPr/>
        </p:nvSpPr>
        <p:spPr bwMode="auto">
          <a:xfrm>
            <a:off x="6044032" y="2758885"/>
            <a:ext cx="478308" cy="1193852"/>
          </a:xfrm>
          <a:custGeom>
            <a:avLst/>
            <a:gdLst/>
            <a:ahLst/>
            <a:cxnLst>
              <a:cxn ang="0">
                <a:pos x="0" y="688"/>
              </a:cxn>
              <a:cxn ang="0">
                <a:pos x="137" y="552"/>
              </a:cxn>
              <a:cxn ang="0">
                <a:pos x="182" y="8"/>
              </a:cxn>
              <a:cxn ang="0">
                <a:pos x="227" y="598"/>
              </a:cxn>
              <a:cxn ang="0">
                <a:pos x="499" y="688"/>
              </a:cxn>
            </a:cxnLst>
            <a:rect l="0" t="0" r="r" b="b"/>
            <a:pathLst>
              <a:path w="499" h="711">
                <a:moveTo>
                  <a:pt x="0" y="688"/>
                </a:moveTo>
                <a:cubicBezTo>
                  <a:pt x="53" y="676"/>
                  <a:pt x="107" y="665"/>
                  <a:pt x="137" y="552"/>
                </a:cubicBezTo>
                <a:cubicBezTo>
                  <a:pt x="167" y="439"/>
                  <a:pt x="167" y="0"/>
                  <a:pt x="182" y="8"/>
                </a:cubicBezTo>
                <a:cubicBezTo>
                  <a:pt x="197" y="16"/>
                  <a:pt x="174" y="485"/>
                  <a:pt x="227" y="598"/>
                </a:cubicBezTo>
                <a:cubicBezTo>
                  <a:pt x="280" y="711"/>
                  <a:pt x="454" y="673"/>
                  <a:pt x="499" y="688"/>
                </a:cubicBezTo>
              </a:path>
            </a:pathLst>
          </a:custGeom>
          <a:noFill/>
          <a:ln w="6350" cmpd="sng">
            <a:solidFill>
              <a:srgbClr val="7030A0"/>
            </a:solidFill>
            <a:prstDash val="solid"/>
            <a:round/>
            <a:headEnd/>
            <a:tailEnd/>
          </a:ln>
          <a:effectLst/>
        </p:spPr>
        <p:txBody>
          <a:bodyPr/>
          <a:lstStyle/>
          <a:p>
            <a:endParaRPr lang="en-US" sz="2800"/>
          </a:p>
        </p:txBody>
      </p:sp>
      <p:sp>
        <p:nvSpPr>
          <p:cNvPr id="45" name="Rectangle 44"/>
          <p:cNvSpPr/>
          <p:nvPr/>
        </p:nvSpPr>
        <p:spPr>
          <a:xfrm>
            <a:off x="6135158" y="2984172"/>
            <a:ext cx="1700894" cy="646331"/>
          </a:xfrm>
          <a:prstGeom prst="rect">
            <a:avLst/>
          </a:prstGeom>
        </p:spPr>
        <p:txBody>
          <a:bodyPr wrap="square">
            <a:spAutoFit/>
          </a:bodyPr>
          <a:lstStyle/>
          <a:p>
            <a:pPr algn="ctr"/>
            <a:r>
              <a:rPr lang="en-US" dirty="0" smtClean="0">
                <a:solidFill>
                  <a:srgbClr val="7030A0"/>
                </a:solidFill>
              </a:rPr>
              <a:t>Summed Light at time 1</a:t>
            </a:r>
            <a:endParaRPr lang="en-US" dirty="0">
              <a:solidFill>
                <a:srgbClr val="7030A0"/>
              </a:solidFill>
            </a:endParaRPr>
          </a:p>
        </p:txBody>
      </p:sp>
      <p:sp>
        <p:nvSpPr>
          <p:cNvPr id="62" name="Text Box 11"/>
          <p:cNvSpPr txBox="1">
            <a:spLocks noChangeArrowheads="1"/>
          </p:cNvSpPr>
          <p:nvPr/>
        </p:nvSpPr>
        <p:spPr bwMode="auto">
          <a:xfrm>
            <a:off x="3602091" y="2019521"/>
            <a:ext cx="611094" cy="369332"/>
          </a:xfrm>
          <a:prstGeom prst="rect">
            <a:avLst/>
          </a:prstGeom>
          <a:noFill/>
          <a:ln w="9525">
            <a:noFill/>
            <a:miter lim="800000"/>
            <a:headEnd/>
            <a:tailEnd/>
          </a:ln>
          <a:effectLst/>
        </p:spPr>
        <p:txBody>
          <a:bodyPr wrap="square">
            <a:spAutoFit/>
          </a:bodyPr>
          <a:lstStyle/>
          <a:p>
            <a:pPr>
              <a:spcBef>
                <a:spcPct val="50000"/>
              </a:spcBef>
            </a:pPr>
            <a:r>
              <a:rPr lang="en-US" altLang="zh-CN" dirty="0" smtClean="0"/>
              <a:t>time</a:t>
            </a:r>
            <a:endParaRPr lang="en-US" altLang="zh-CN" dirty="0"/>
          </a:p>
        </p:txBody>
      </p:sp>
      <p:sp>
        <p:nvSpPr>
          <p:cNvPr id="63" name="Text Box 11"/>
          <p:cNvSpPr txBox="1">
            <a:spLocks noChangeArrowheads="1"/>
          </p:cNvSpPr>
          <p:nvPr/>
        </p:nvSpPr>
        <p:spPr bwMode="auto">
          <a:xfrm>
            <a:off x="3604019" y="3962476"/>
            <a:ext cx="611094" cy="369332"/>
          </a:xfrm>
          <a:prstGeom prst="rect">
            <a:avLst/>
          </a:prstGeom>
          <a:noFill/>
          <a:ln w="9525">
            <a:noFill/>
            <a:miter lim="800000"/>
            <a:headEnd/>
            <a:tailEnd/>
          </a:ln>
          <a:effectLst/>
        </p:spPr>
        <p:txBody>
          <a:bodyPr wrap="square">
            <a:spAutoFit/>
          </a:bodyPr>
          <a:lstStyle/>
          <a:p>
            <a:pPr>
              <a:spcBef>
                <a:spcPct val="50000"/>
              </a:spcBef>
            </a:pPr>
            <a:r>
              <a:rPr lang="en-US" altLang="zh-CN" dirty="0" smtClean="0"/>
              <a:t>time</a:t>
            </a:r>
            <a:endParaRPr lang="en-US" altLang="zh-CN" dirty="0"/>
          </a:p>
        </p:txBody>
      </p:sp>
      <p:sp>
        <p:nvSpPr>
          <p:cNvPr id="64" name="Text Box 11"/>
          <p:cNvSpPr txBox="1">
            <a:spLocks noChangeArrowheads="1"/>
          </p:cNvSpPr>
          <p:nvPr/>
        </p:nvSpPr>
        <p:spPr bwMode="auto">
          <a:xfrm>
            <a:off x="7587641" y="3952831"/>
            <a:ext cx="611094" cy="369332"/>
          </a:xfrm>
          <a:prstGeom prst="rect">
            <a:avLst/>
          </a:prstGeom>
          <a:noFill/>
          <a:ln w="9525">
            <a:noFill/>
            <a:miter lim="800000"/>
            <a:headEnd/>
            <a:tailEnd/>
          </a:ln>
          <a:effectLst/>
        </p:spPr>
        <p:txBody>
          <a:bodyPr wrap="square">
            <a:spAutoFit/>
          </a:bodyPr>
          <a:lstStyle/>
          <a:p>
            <a:pPr>
              <a:spcBef>
                <a:spcPct val="50000"/>
              </a:spcBef>
            </a:pPr>
            <a:r>
              <a:rPr lang="en-US" altLang="zh-CN" dirty="0" smtClean="0"/>
              <a:t>time</a:t>
            </a:r>
            <a:endParaRPr lang="en-US" altLang="zh-CN" dirty="0"/>
          </a:p>
        </p:txBody>
      </p:sp>
      <p:cxnSp>
        <p:nvCxnSpPr>
          <p:cNvPr id="65" name="Straight Arrow Connector 64"/>
          <p:cNvCxnSpPr/>
          <p:nvPr/>
        </p:nvCxnSpPr>
        <p:spPr>
          <a:xfrm flipV="1">
            <a:off x="1415971" y="4968734"/>
            <a:ext cx="0" cy="89125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a:off x="1415972" y="5859984"/>
            <a:ext cx="2837646"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7" name="Freeform 12"/>
          <p:cNvSpPr>
            <a:spLocks/>
          </p:cNvSpPr>
          <p:nvPr/>
        </p:nvSpPr>
        <p:spPr bwMode="auto">
          <a:xfrm>
            <a:off x="1516399" y="4899285"/>
            <a:ext cx="478308" cy="991277"/>
          </a:xfrm>
          <a:custGeom>
            <a:avLst/>
            <a:gdLst/>
            <a:ahLst/>
            <a:cxnLst>
              <a:cxn ang="0">
                <a:pos x="0" y="688"/>
              </a:cxn>
              <a:cxn ang="0">
                <a:pos x="137" y="552"/>
              </a:cxn>
              <a:cxn ang="0">
                <a:pos x="182" y="8"/>
              </a:cxn>
              <a:cxn ang="0">
                <a:pos x="227" y="598"/>
              </a:cxn>
              <a:cxn ang="0">
                <a:pos x="499" y="688"/>
              </a:cxn>
            </a:cxnLst>
            <a:rect l="0" t="0" r="r" b="b"/>
            <a:pathLst>
              <a:path w="499" h="711">
                <a:moveTo>
                  <a:pt x="0" y="688"/>
                </a:moveTo>
                <a:cubicBezTo>
                  <a:pt x="53" y="676"/>
                  <a:pt x="107" y="665"/>
                  <a:pt x="137" y="552"/>
                </a:cubicBezTo>
                <a:cubicBezTo>
                  <a:pt x="167" y="439"/>
                  <a:pt x="167" y="0"/>
                  <a:pt x="182" y="8"/>
                </a:cubicBezTo>
                <a:cubicBezTo>
                  <a:pt x="197" y="16"/>
                  <a:pt x="174" y="485"/>
                  <a:pt x="227" y="598"/>
                </a:cubicBezTo>
                <a:cubicBezTo>
                  <a:pt x="280" y="711"/>
                  <a:pt x="454" y="673"/>
                  <a:pt x="499" y="688"/>
                </a:cubicBezTo>
              </a:path>
            </a:pathLst>
          </a:custGeom>
          <a:noFill/>
          <a:ln w="6350" cmpd="sng">
            <a:solidFill>
              <a:srgbClr val="0099FF"/>
            </a:solidFill>
            <a:prstDash val="solid"/>
            <a:round/>
            <a:headEnd/>
            <a:tailEnd/>
          </a:ln>
          <a:effectLst/>
        </p:spPr>
        <p:txBody>
          <a:bodyPr/>
          <a:lstStyle/>
          <a:p>
            <a:endParaRPr lang="en-US" sz="2800"/>
          </a:p>
        </p:txBody>
      </p:sp>
      <p:sp>
        <p:nvSpPr>
          <p:cNvPr id="68" name="Rectangle 67"/>
          <p:cNvSpPr/>
          <p:nvPr/>
        </p:nvSpPr>
        <p:spPr>
          <a:xfrm>
            <a:off x="1107296" y="4262240"/>
            <a:ext cx="1186420" cy="646331"/>
          </a:xfrm>
          <a:prstGeom prst="rect">
            <a:avLst/>
          </a:prstGeom>
        </p:spPr>
        <p:txBody>
          <a:bodyPr wrap="square">
            <a:spAutoFit/>
          </a:bodyPr>
          <a:lstStyle/>
          <a:p>
            <a:pPr algn="ctr"/>
            <a:r>
              <a:rPr lang="en-US" dirty="0" smtClean="0">
                <a:solidFill>
                  <a:srgbClr val="0099FF"/>
                </a:solidFill>
              </a:rPr>
              <a:t>Excitation pulse</a:t>
            </a:r>
            <a:endParaRPr lang="en-US" dirty="0"/>
          </a:p>
        </p:txBody>
      </p:sp>
      <p:sp>
        <p:nvSpPr>
          <p:cNvPr id="69" name="Text Box 11"/>
          <p:cNvSpPr txBox="1">
            <a:spLocks noChangeArrowheads="1"/>
          </p:cNvSpPr>
          <p:nvPr/>
        </p:nvSpPr>
        <p:spPr bwMode="auto">
          <a:xfrm rot="16200000">
            <a:off x="610545" y="5237690"/>
            <a:ext cx="1096647" cy="369332"/>
          </a:xfrm>
          <a:prstGeom prst="rect">
            <a:avLst/>
          </a:prstGeom>
          <a:noFill/>
          <a:ln w="9525">
            <a:noFill/>
            <a:miter lim="800000"/>
            <a:headEnd/>
            <a:tailEnd/>
          </a:ln>
          <a:effectLst/>
        </p:spPr>
        <p:txBody>
          <a:bodyPr wrap="square">
            <a:spAutoFit/>
          </a:bodyPr>
          <a:lstStyle/>
          <a:p>
            <a:pPr>
              <a:spcBef>
                <a:spcPct val="50000"/>
              </a:spcBef>
            </a:pPr>
            <a:r>
              <a:rPr lang="en-US" altLang="zh-CN" dirty="0" smtClean="0"/>
              <a:t>Intensity</a:t>
            </a:r>
            <a:endParaRPr lang="en-US" altLang="zh-CN" dirty="0"/>
          </a:p>
        </p:txBody>
      </p:sp>
      <p:sp>
        <p:nvSpPr>
          <p:cNvPr id="70" name="Freeform 12"/>
          <p:cNvSpPr>
            <a:spLocks/>
          </p:cNvSpPr>
          <p:nvPr/>
        </p:nvSpPr>
        <p:spPr bwMode="auto">
          <a:xfrm>
            <a:off x="2942039" y="4901212"/>
            <a:ext cx="478308" cy="991277"/>
          </a:xfrm>
          <a:custGeom>
            <a:avLst/>
            <a:gdLst/>
            <a:ahLst/>
            <a:cxnLst>
              <a:cxn ang="0">
                <a:pos x="0" y="688"/>
              </a:cxn>
              <a:cxn ang="0">
                <a:pos x="137" y="552"/>
              </a:cxn>
              <a:cxn ang="0">
                <a:pos x="182" y="8"/>
              </a:cxn>
              <a:cxn ang="0">
                <a:pos x="227" y="598"/>
              </a:cxn>
              <a:cxn ang="0">
                <a:pos x="499" y="688"/>
              </a:cxn>
            </a:cxnLst>
            <a:rect l="0" t="0" r="r" b="b"/>
            <a:pathLst>
              <a:path w="499" h="711">
                <a:moveTo>
                  <a:pt x="0" y="688"/>
                </a:moveTo>
                <a:cubicBezTo>
                  <a:pt x="53" y="676"/>
                  <a:pt x="107" y="665"/>
                  <a:pt x="137" y="552"/>
                </a:cubicBezTo>
                <a:cubicBezTo>
                  <a:pt x="167" y="439"/>
                  <a:pt x="167" y="0"/>
                  <a:pt x="182" y="8"/>
                </a:cubicBezTo>
                <a:cubicBezTo>
                  <a:pt x="197" y="16"/>
                  <a:pt x="174" y="485"/>
                  <a:pt x="227" y="598"/>
                </a:cubicBezTo>
                <a:cubicBezTo>
                  <a:pt x="280" y="711"/>
                  <a:pt x="454" y="673"/>
                  <a:pt x="499" y="688"/>
                </a:cubicBezTo>
              </a:path>
            </a:pathLst>
          </a:custGeom>
          <a:noFill/>
          <a:ln w="6350" cmpd="sng">
            <a:solidFill>
              <a:srgbClr val="FF0000"/>
            </a:solidFill>
            <a:prstDash val="solid"/>
            <a:round/>
            <a:headEnd/>
            <a:tailEnd/>
          </a:ln>
          <a:effectLst/>
        </p:spPr>
        <p:txBody>
          <a:bodyPr/>
          <a:lstStyle/>
          <a:p>
            <a:endParaRPr lang="en-US" sz="2800"/>
          </a:p>
        </p:txBody>
      </p:sp>
      <p:sp>
        <p:nvSpPr>
          <p:cNvPr id="71" name="Rectangle 70"/>
          <p:cNvSpPr/>
          <p:nvPr/>
        </p:nvSpPr>
        <p:spPr>
          <a:xfrm>
            <a:off x="2521353" y="4264167"/>
            <a:ext cx="1186420" cy="646331"/>
          </a:xfrm>
          <a:prstGeom prst="rect">
            <a:avLst/>
          </a:prstGeom>
        </p:spPr>
        <p:txBody>
          <a:bodyPr wrap="square">
            <a:spAutoFit/>
          </a:bodyPr>
          <a:lstStyle/>
          <a:p>
            <a:pPr algn="ctr"/>
            <a:r>
              <a:rPr lang="en-US" dirty="0" smtClean="0">
                <a:solidFill>
                  <a:srgbClr val="FF0000"/>
                </a:solidFill>
              </a:rPr>
              <a:t>Gate</a:t>
            </a:r>
          </a:p>
          <a:p>
            <a:pPr algn="ctr"/>
            <a:r>
              <a:rPr lang="en-US" dirty="0" smtClean="0">
                <a:solidFill>
                  <a:srgbClr val="FF0000"/>
                </a:solidFill>
              </a:rPr>
              <a:t>pulse</a:t>
            </a:r>
            <a:endParaRPr lang="en-US" dirty="0">
              <a:solidFill>
                <a:srgbClr val="FF0000"/>
              </a:solidFill>
            </a:endParaRPr>
          </a:p>
        </p:txBody>
      </p:sp>
      <p:cxnSp>
        <p:nvCxnSpPr>
          <p:cNvPr id="72" name="Straight Arrow Connector 71"/>
          <p:cNvCxnSpPr/>
          <p:nvPr/>
        </p:nvCxnSpPr>
        <p:spPr>
          <a:xfrm>
            <a:off x="1714983" y="5476074"/>
            <a:ext cx="1340733" cy="0"/>
          </a:xfrm>
          <a:prstGeom prst="straightConnector1">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73" name="Rectangle 72"/>
          <p:cNvSpPr/>
          <p:nvPr/>
        </p:nvSpPr>
        <p:spPr>
          <a:xfrm>
            <a:off x="1954827" y="5120682"/>
            <a:ext cx="417743" cy="369332"/>
          </a:xfrm>
          <a:prstGeom prst="rect">
            <a:avLst/>
          </a:prstGeom>
        </p:spPr>
        <p:txBody>
          <a:bodyPr wrap="none">
            <a:spAutoFit/>
          </a:bodyPr>
          <a:lstStyle/>
          <a:p>
            <a:r>
              <a:rPr lang="en-US" dirty="0" smtClean="0"/>
              <a:t>t</a:t>
            </a:r>
            <a:r>
              <a:rPr lang="en-US" baseline="-25000" dirty="0" smtClean="0"/>
              <a:t>d2</a:t>
            </a:r>
            <a:endParaRPr lang="en-US" baseline="-25000" dirty="0"/>
          </a:p>
        </p:txBody>
      </p:sp>
      <p:cxnSp>
        <p:nvCxnSpPr>
          <p:cNvPr id="74" name="Straight Arrow Connector 73"/>
          <p:cNvCxnSpPr/>
          <p:nvPr/>
        </p:nvCxnSpPr>
        <p:spPr>
          <a:xfrm flipV="1">
            <a:off x="5399488" y="4970674"/>
            <a:ext cx="0" cy="89125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5399489" y="5861924"/>
            <a:ext cx="2837646"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6" name="Text Box 11"/>
          <p:cNvSpPr txBox="1">
            <a:spLocks noChangeArrowheads="1"/>
          </p:cNvSpPr>
          <p:nvPr/>
        </p:nvSpPr>
        <p:spPr bwMode="auto">
          <a:xfrm rot="16200000">
            <a:off x="4594062" y="5239630"/>
            <a:ext cx="1096647" cy="369332"/>
          </a:xfrm>
          <a:prstGeom prst="rect">
            <a:avLst/>
          </a:prstGeom>
          <a:noFill/>
          <a:ln w="9525">
            <a:noFill/>
            <a:miter lim="800000"/>
            <a:headEnd/>
            <a:tailEnd/>
          </a:ln>
          <a:effectLst/>
        </p:spPr>
        <p:txBody>
          <a:bodyPr wrap="square">
            <a:spAutoFit/>
          </a:bodyPr>
          <a:lstStyle/>
          <a:p>
            <a:pPr>
              <a:spcBef>
                <a:spcPct val="50000"/>
              </a:spcBef>
            </a:pPr>
            <a:r>
              <a:rPr lang="en-US" altLang="zh-CN" dirty="0" smtClean="0"/>
              <a:t>Intensity</a:t>
            </a:r>
            <a:endParaRPr lang="en-US" altLang="zh-CN" dirty="0"/>
          </a:p>
        </p:txBody>
      </p:sp>
      <p:sp>
        <p:nvSpPr>
          <p:cNvPr id="77" name="Freeform 12"/>
          <p:cNvSpPr>
            <a:spLocks/>
          </p:cNvSpPr>
          <p:nvPr/>
        </p:nvSpPr>
        <p:spPr bwMode="auto">
          <a:xfrm>
            <a:off x="6937239" y="5369959"/>
            <a:ext cx="478308" cy="489735"/>
          </a:xfrm>
          <a:custGeom>
            <a:avLst/>
            <a:gdLst/>
            <a:ahLst/>
            <a:cxnLst>
              <a:cxn ang="0">
                <a:pos x="0" y="688"/>
              </a:cxn>
              <a:cxn ang="0">
                <a:pos x="137" y="552"/>
              </a:cxn>
              <a:cxn ang="0">
                <a:pos x="182" y="8"/>
              </a:cxn>
              <a:cxn ang="0">
                <a:pos x="227" y="598"/>
              </a:cxn>
              <a:cxn ang="0">
                <a:pos x="499" y="688"/>
              </a:cxn>
            </a:cxnLst>
            <a:rect l="0" t="0" r="r" b="b"/>
            <a:pathLst>
              <a:path w="499" h="711">
                <a:moveTo>
                  <a:pt x="0" y="688"/>
                </a:moveTo>
                <a:cubicBezTo>
                  <a:pt x="53" y="676"/>
                  <a:pt x="107" y="665"/>
                  <a:pt x="137" y="552"/>
                </a:cubicBezTo>
                <a:cubicBezTo>
                  <a:pt x="167" y="439"/>
                  <a:pt x="167" y="0"/>
                  <a:pt x="182" y="8"/>
                </a:cubicBezTo>
                <a:cubicBezTo>
                  <a:pt x="197" y="16"/>
                  <a:pt x="174" y="485"/>
                  <a:pt x="227" y="598"/>
                </a:cubicBezTo>
                <a:cubicBezTo>
                  <a:pt x="280" y="711"/>
                  <a:pt x="454" y="673"/>
                  <a:pt x="499" y="688"/>
                </a:cubicBezTo>
              </a:path>
            </a:pathLst>
          </a:custGeom>
          <a:noFill/>
          <a:ln w="6350" cmpd="sng">
            <a:solidFill>
              <a:srgbClr val="7030A0"/>
            </a:solidFill>
            <a:prstDash val="solid"/>
            <a:round/>
            <a:headEnd/>
            <a:tailEnd/>
          </a:ln>
          <a:effectLst/>
        </p:spPr>
        <p:txBody>
          <a:bodyPr/>
          <a:lstStyle/>
          <a:p>
            <a:endParaRPr lang="en-US" sz="2800"/>
          </a:p>
        </p:txBody>
      </p:sp>
      <p:sp>
        <p:nvSpPr>
          <p:cNvPr id="78" name="Rectangle 77"/>
          <p:cNvSpPr/>
          <p:nvPr/>
        </p:nvSpPr>
        <p:spPr>
          <a:xfrm>
            <a:off x="7074647" y="5041600"/>
            <a:ext cx="1700894" cy="646331"/>
          </a:xfrm>
          <a:prstGeom prst="rect">
            <a:avLst/>
          </a:prstGeom>
        </p:spPr>
        <p:txBody>
          <a:bodyPr wrap="square">
            <a:spAutoFit/>
          </a:bodyPr>
          <a:lstStyle/>
          <a:p>
            <a:pPr algn="ctr"/>
            <a:r>
              <a:rPr lang="en-US" dirty="0" smtClean="0">
                <a:solidFill>
                  <a:srgbClr val="7030A0"/>
                </a:solidFill>
              </a:rPr>
              <a:t>Summed Light at time 2</a:t>
            </a:r>
            <a:endParaRPr lang="en-US" dirty="0">
              <a:solidFill>
                <a:srgbClr val="7030A0"/>
              </a:solidFill>
            </a:endParaRPr>
          </a:p>
        </p:txBody>
      </p:sp>
      <p:sp>
        <p:nvSpPr>
          <p:cNvPr id="79" name="Text Box 11"/>
          <p:cNvSpPr txBox="1">
            <a:spLocks noChangeArrowheads="1"/>
          </p:cNvSpPr>
          <p:nvPr/>
        </p:nvSpPr>
        <p:spPr bwMode="auto">
          <a:xfrm>
            <a:off x="3605951" y="5869434"/>
            <a:ext cx="611094" cy="369332"/>
          </a:xfrm>
          <a:prstGeom prst="rect">
            <a:avLst/>
          </a:prstGeom>
          <a:noFill/>
          <a:ln w="9525">
            <a:noFill/>
            <a:miter lim="800000"/>
            <a:headEnd/>
            <a:tailEnd/>
          </a:ln>
          <a:effectLst/>
        </p:spPr>
        <p:txBody>
          <a:bodyPr wrap="square">
            <a:spAutoFit/>
          </a:bodyPr>
          <a:lstStyle/>
          <a:p>
            <a:pPr>
              <a:spcBef>
                <a:spcPct val="50000"/>
              </a:spcBef>
            </a:pPr>
            <a:r>
              <a:rPr lang="en-US" altLang="zh-CN" dirty="0" smtClean="0"/>
              <a:t>time</a:t>
            </a:r>
            <a:endParaRPr lang="en-US" altLang="zh-CN" dirty="0"/>
          </a:p>
        </p:txBody>
      </p:sp>
      <p:sp>
        <p:nvSpPr>
          <p:cNvPr id="80" name="Text Box 11"/>
          <p:cNvSpPr txBox="1">
            <a:spLocks noChangeArrowheads="1"/>
          </p:cNvSpPr>
          <p:nvPr/>
        </p:nvSpPr>
        <p:spPr bwMode="auto">
          <a:xfrm>
            <a:off x="7589573" y="5859789"/>
            <a:ext cx="611094" cy="369332"/>
          </a:xfrm>
          <a:prstGeom prst="rect">
            <a:avLst/>
          </a:prstGeom>
          <a:noFill/>
          <a:ln w="9525">
            <a:noFill/>
            <a:miter lim="800000"/>
            <a:headEnd/>
            <a:tailEnd/>
          </a:ln>
          <a:effectLst/>
        </p:spPr>
        <p:txBody>
          <a:bodyPr wrap="square">
            <a:spAutoFit/>
          </a:bodyPr>
          <a:lstStyle/>
          <a:p>
            <a:pPr>
              <a:spcBef>
                <a:spcPct val="50000"/>
              </a:spcBef>
            </a:pPr>
            <a:r>
              <a:rPr lang="en-US" altLang="zh-CN" dirty="0" smtClean="0"/>
              <a:t>time</a:t>
            </a:r>
            <a:endParaRPr lang="en-US" altLang="zh-CN" dirty="0"/>
          </a:p>
        </p:txBody>
      </p:sp>
      <p:cxnSp>
        <p:nvCxnSpPr>
          <p:cNvPr id="88" name="Straight Arrow Connector 87"/>
          <p:cNvCxnSpPr/>
          <p:nvPr/>
        </p:nvCxnSpPr>
        <p:spPr>
          <a:xfrm>
            <a:off x="5395691" y="5647751"/>
            <a:ext cx="1664866" cy="0"/>
          </a:xfrm>
          <a:prstGeom prst="straightConnector1">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flipV="1">
            <a:off x="5399485" y="1124573"/>
            <a:ext cx="0" cy="89125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a:off x="5399486" y="2015823"/>
            <a:ext cx="2837646"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2" name="Text Box 11"/>
          <p:cNvSpPr txBox="1">
            <a:spLocks noChangeArrowheads="1"/>
          </p:cNvSpPr>
          <p:nvPr/>
        </p:nvSpPr>
        <p:spPr bwMode="auto">
          <a:xfrm rot="16200000">
            <a:off x="4594059" y="1393529"/>
            <a:ext cx="1096647" cy="369332"/>
          </a:xfrm>
          <a:prstGeom prst="rect">
            <a:avLst/>
          </a:prstGeom>
          <a:noFill/>
          <a:ln w="9525">
            <a:noFill/>
            <a:miter lim="800000"/>
            <a:headEnd/>
            <a:tailEnd/>
          </a:ln>
          <a:effectLst/>
        </p:spPr>
        <p:txBody>
          <a:bodyPr wrap="square">
            <a:spAutoFit/>
          </a:bodyPr>
          <a:lstStyle/>
          <a:p>
            <a:pPr>
              <a:spcBef>
                <a:spcPct val="50000"/>
              </a:spcBef>
            </a:pPr>
            <a:r>
              <a:rPr lang="en-US" altLang="zh-CN" dirty="0" smtClean="0"/>
              <a:t>Intensity</a:t>
            </a:r>
            <a:endParaRPr lang="en-US" altLang="zh-CN" dirty="0"/>
          </a:p>
        </p:txBody>
      </p:sp>
      <p:sp>
        <p:nvSpPr>
          <p:cNvPr id="93" name="Freeform 12"/>
          <p:cNvSpPr>
            <a:spLocks/>
          </p:cNvSpPr>
          <p:nvPr/>
        </p:nvSpPr>
        <p:spPr bwMode="auto">
          <a:xfrm>
            <a:off x="6045961" y="1060922"/>
            <a:ext cx="478308" cy="952671"/>
          </a:xfrm>
          <a:custGeom>
            <a:avLst/>
            <a:gdLst/>
            <a:ahLst/>
            <a:cxnLst>
              <a:cxn ang="0">
                <a:pos x="0" y="688"/>
              </a:cxn>
              <a:cxn ang="0">
                <a:pos x="137" y="552"/>
              </a:cxn>
              <a:cxn ang="0">
                <a:pos x="182" y="8"/>
              </a:cxn>
              <a:cxn ang="0">
                <a:pos x="227" y="598"/>
              </a:cxn>
              <a:cxn ang="0">
                <a:pos x="499" y="688"/>
              </a:cxn>
            </a:cxnLst>
            <a:rect l="0" t="0" r="r" b="b"/>
            <a:pathLst>
              <a:path w="499" h="711">
                <a:moveTo>
                  <a:pt x="0" y="688"/>
                </a:moveTo>
                <a:cubicBezTo>
                  <a:pt x="53" y="676"/>
                  <a:pt x="107" y="665"/>
                  <a:pt x="137" y="552"/>
                </a:cubicBezTo>
                <a:cubicBezTo>
                  <a:pt x="167" y="439"/>
                  <a:pt x="167" y="0"/>
                  <a:pt x="182" y="8"/>
                </a:cubicBezTo>
                <a:cubicBezTo>
                  <a:pt x="197" y="16"/>
                  <a:pt x="174" y="485"/>
                  <a:pt x="227" y="598"/>
                </a:cubicBezTo>
                <a:cubicBezTo>
                  <a:pt x="280" y="711"/>
                  <a:pt x="454" y="673"/>
                  <a:pt x="499" y="688"/>
                </a:cubicBezTo>
              </a:path>
            </a:pathLst>
          </a:custGeom>
          <a:noFill/>
          <a:ln w="6350" cmpd="sng">
            <a:solidFill>
              <a:srgbClr val="7030A0"/>
            </a:solidFill>
            <a:prstDash val="solid"/>
            <a:round/>
            <a:headEnd/>
            <a:tailEnd/>
          </a:ln>
          <a:effectLst/>
        </p:spPr>
        <p:txBody>
          <a:bodyPr/>
          <a:lstStyle/>
          <a:p>
            <a:endParaRPr lang="en-US" sz="2800"/>
          </a:p>
        </p:txBody>
      </p:sp>
      <p:sp>
        <p:nvSpPr>
          <p:cNvPr id="95" name="Text Box 11"/>
          <p:cNvSpPr txBox="1">
            <a:spLocks noChangeArrowheads="1"/>
          </p:cNvSpPr>
          <p:nvPr/>
        </p:nvSpPr>
        <p:spPr bwMode="auto">
          <a:xfrm>
            <a:off x="7589570" y="2013688"/>
            <a:ext cx="611094" cy="369332"/>
          </a:xfrm>
          <a:prstGeom prst="rect">
            <a:avLst/>
          </a:prstGeom>
          <a:noFill/>
          <a:ln w="9525">
            <a:noFill/>
            <a:miter lim="800000"/>
            <a:headEnd/>
            <a:tailEnd/>
          </a:ln>
          <a:effectLst/>
        </p:spPr>
        <p:txBody>
          <a:bodyPr wrap="square">
            <a:spAutoFit/>
          </a:bodyPr>
          <a:lstStyle/>
          <a:p>
            <a:pPr>
              <a:spcBef>
                <a:spcPct val="50000"/>
              </a:spcBef>
            </a:pPr>
            <a:r>
              <a:rPr lang="en-US" altLang="zh-CN" dirty="0" smtClean="0"/>
              <a:t>time</a:t>
            </a:r>
            <a:endParaRPr lang="en-US" altLang="zh-CN" dirty="0"/>
          </a:p>
        </p:txBody>
      </p:sp>
      <p:sp>
        <p:nvSpPr>
          <p:cNvPr id="96" name="Freeform 12"/>
          <p:cNvSpPr>
            <a:spLocks/>
          </p:cNvSpPr>
          <p:nvPr/>
        </p:nvSpPr>
        <p:spPr bwMode="auto">
          <a:xfrm>
            <a:off x="6939167" y="1593358"/>
            <a:ext cx="478308" cy="423662"/>
          </a:xfrm>
          <a:custGeom>
            <a:avLst/>
            <a:gdLst/>
            <a:ahLst/>
            <a:cxnLst>
              <a:cxn ang="0">
                <a:pos x="0" y="688"/>
              </a:cxn>
              <a:cxn ang="0">
                <a:pos x="137" y="552"/>
              </a:cxn>
              <a:cxn ang="0">
                <a:pos x="182" y="8"/>
              </a:cxn>
              <a:cxn ang="0">
                <a:pos x="227" y="598"/>
              </a:cxn>
              <a:cxn ang="0">
                <a:pos x="499" y="688"/>
              </a:cxn>
            </a:cxnLst>
            <a:rect l="0" t="0" r="r" b="b"/>
            <a:pathLst>
              <a:path w="499" h="711">
                <a:moveTo>
                  <a:pt x="0" y="688"/>
                </a:moveTo>
                <a:cubicBezTo>
                  <a:pt x="53" y="676"/>
                  <a:pt x="107" y="665"/>
                  <a:pt x="137" y="552"/>
                </a:cubicBezTo>
                <a:cubicBezTo>
                  <a:pt x="167" y="439"/>
                  <a:pt x="167" y="0"/>
                  <a:pt x="182" y="8"/>
                </a:cubicBezTo>
                <a:cubicBezTo>
                  <a:pt x="197" y="16"/>
                  <a:pt x="174" y="485"/>
                  <a:pt x="227" y="598"/>
                </a:cubicBezTo>
                <a:cubicBezTo>
                  <a:pt x="280" y="711"/>
                  <a:pt x="454" y="673"/>
                  <a:pt x="499" y="688"/>
                </a:cubicBezTo>
              </a:path>
            </a:pathLst>
          </a:custGeom>
          <a:noFill/>
          <a:ln w="6350" cmpd="sng">
            <a:solidFill>
              <a:srgbClr val="7030A0"/>
            </a:solidFill>
            <a:prstDash val="solid"/>
            <a:round/>
            <a:headEnd/>
            <a:tailEnd/>
          </a:ln>
          <a:effectLst/>
        </p:spPr>
        <p:txBody>
          <a:bodyPr/>
          <a:lstStyle/>
          <a:p>
            <a:endParaRPr lang="en-US" sz="2800"/>
          </a:p>
        </p:txBody>
      </p:sp>
      <p:sp>
        <p:nvSpPr>
          <p:cNvPr id="97" name="Freeform 12"/>
          <p:cNvSpPr>
            <a:spLocks/>
          </p:cNvSpPr>
          <p:nvPr/>
        </p:nvSpPr>
        <p:spPr bwMode="auto">
          <a:xfrm>
            <a:off x="6652742" y="1466035"/>
            <a:ext cx="478308" cy="550985"/>
          </a:xfrm>
          <a:custGeom>
            <a:avLst/>
            <a:gdLst/>
            <a:ahLst/>
            <a:cxnLst>
              <a:cxn ang="0">
                <a:pos x="0" y="688"/>
              </a:cxn>
              <a:cxn ang="0">
                <a:pos x="137" y="552"/>
              </a:cxn>
              <a:cxn ang="0">
                <a:pos x="182" y="8"/>
              </a:cxn>
              <a:cxn ang="0">
                <a:pos x="227" y="598"/>
              </a:cxn>
              <a:cxn ang="0">
                <a:pos x="499" y="688"/>
              </a:cxn>
            </a:cxnLst>
            <a:rect l="0" t="0" r="r" b="b"/>
            <a:pathLst>
              <a:path w="499" h="711">
                <a:moveTo>
                  <a:pt x="0" y="688"/>
                </a:moveTo>
                <a:cubicBezTo>
                  <a:pt x="53" y="676"/>
                  <a:pt x="107" y="665"/>
                  <a:pt x="137" y="552"/>
                </a:cubicBezTo>
                <a:cubicBezTo>
                  <a:pt x="167" y="439"/>
                  <a:pt x="167" y="0"/>
                  <a:pt x="182" y="8"/>
                </a:cubicBezTo>
                <a:cubicBezTo>
                  <a:pt x="197" y="16"/>
                  <a:pt x="174" y="485"/>
                  <a:pt x="227" y="598"/>
                </a:cubicBezTo>
                <a:cubicBezTo>
                  <a:pt x="280" y="711"/>
                  <a:pt x="454" y="673"/>
                  <a:pt x="499" y="688"/>
                </a:cubicBezTo>
              </a:path>
            </a:pathLst>
          </a:custGeom>
          <a:noFill/>
          <a:ln w="6350" cmpd="sng">
            <a:solidFill>
              <a:srgbClr val="7030A0"/>
            </a:solidFill>
            <a:prstDash val="solid"/>
            <a:round/>
            <a:headEnd/>
            <a:tailEnd/>
          </a:ln>
          <a:effectLst/>
        </p:spPr>
        <p:txBody>
          <a:bodyPr/>
          <a:lstStyle/>
          <a:p>
            <a:endParaRPr lang="en-US" sz="2800"/>
          </a:p>
        </p:txBody>
      </p:sp>
      <p:sp>
        <p:nvSpPr>
          <p:cNvPr id="98" name="Freeform 12"/>
          <p:cNvSpPr>
            <a:spLocks/>
          </p:cNvSpPr>
          <p:nvPr/>
        </p:nvSpPr>
        <p:spPr bwMode="auto">
          <a:xfrm>
            <a:off x="6342154" y="1327140"/>
            <a:ext cx="478308" cy="689880"/>
          </a:xfrm>
          <a:custGeom>
            <a:avLst/>
            <a:gdLst/>
            <a:ahLst/>
            <a:cxnLst>
              <a:cxn ang="0">
                <a:pos x="0" y="688"/>
              </a:cxn>
              <a:cxn ang="0">
                <a:pos x="137" y="552"/>
              </a:cxn>
              <a:cxn ang="0">
                <a:pos x="182" y="8"/>
              </a:cxn>
              <a:cxn ang="0">
                <a:pos x="227" y="598"/>
              </a:cxn>
              <a:cxn ang="0">
                <a:pos x="499" y="688"/>
              </a:cxn>
            </a:cxnLst>
            <a:rect l="0" t="0" r="r" b="b"/>
            <a:pathLst>
              <a:path w="499" h="711">
                <a:moveTo>
                  <a:pt x="0" y="688"/>
                </a:moveTo>
                <a:cubicBezTo>
                  <a:pt x="53" y="676"/>
                  <a:pt x="107" y="665"/>
                  <a:pt x="137" y="552"/>
                </a:cubicBezTo>
                <a:cubicBezTo>
                  <a:pt x="167" y="439"/>
                  <a:pt x="167" y="0"/>
                  <a:pt x="182" y="8"/>
                </a:cubicBezTo>
                <a:cubicBezTo>
                  <a:pt x="197" y="16"/>
                  <a:pt x="174" y="485"/>
                  <a:pt x="227" y="598"/>
                </a:cubicBezTo>
                <a:cubicBezTo>
                  <a:pt x="280" y="711"/>
                  <a:pt x="454" y="673"/>
                  <a:pt x="499" y="688"/>
                </a:cubicBezTo>
              </a:path>
            </a:pathLst>
          </a:custGeom>
          <a:noFill/>
          <a:ln w="6350" cmpd="sng">
            <a:solidFill>
              <a:srgbClr val="7030A0"/>
            </a:solidFill>
            <a:prstDash val="solid"/>
            <a:round/>
            <a:headEnd/>
            <a:tailEnd/>
          </a:ln>
          <a:effectLst/>
        </p:spPr>
        <p:txBody>
          <a:bodyPr/>
          <a:lstStyle/>
          <a:p>
            <a:endParaRPr lang="en-US" sz="2800"/>
          </a:p>
        </p:txBody>
      </p:sp>
      <p:sp>
        <p:nvSpPr>
          <p:cNvPr id="99" name="Freeform 12"/>
          <p:cNvSpPr>
            <a:spLocks/>
          </p:cNvSpPr>
          <p:nvPr/>
        </p:nvSpPr>
        <p:spPr bwMode="auto">
          <a:xfrm>
            <a:off x="5776923" y="667383"/>
            <a:ext cx="478308" cy="1349637"/>
          </a:xfrm>
          <a:custGeom>
            <a:avLst/>
            <a:gdLst/>
            <a:ahLst/>
            <a:cxnLst>
              <a:cxn ang="0">
                <a:pos x="0" y="688"/>
              </a:cxn>
              <a:cxn ang="0">
                <a:pos x="137" y="552"/>
              </a:cxn>
              <a:cxn ang="0">
                <a:pos x="182" y="8"/>
              </a:cxn>
              <a:cxn ang="0">
                <a:pos x="227" y="598"/>
              </a:cxn>
              <a:cxn ang="0">
                <a:pos x="499" y="688"/>
              </a:cxn>
            </a:cxnLst>
            <a:rect l="0" t="0" r="r" b="b"/>
            <a:pathLst>
              <a:path w="499" h="711">
                <a:moveTo>
                  <a:pt x="0" y="688"/>
                </a:moveTo>
                <a:cubicBezTo>
                  <a:pt x="53" y="676"/>
                  <a:pt x="107" y="665"/>
                  <a:pt x="137" y="552"/>
                </a:cubicBezTo>
                <a:cubicBezTo>
                  <a:pt x="167" y="439"/>
                  <a:pt x="167" y="0"/>
                  <a:pt x="182" y="8"/>
                </a:cubicBezTo>
                <a:cubicBezTo>
                  <a:pt x="197" y="16"/>
                  <a:pt x="174" y="485"/>
                  <a:pt x="227" y="598"/>
                </a:cubicBezTo>
                <a:cubicBezTo>
                  <a:pt x="280" y="711"/>
                  <a:pt x="454" y="673"/>
                  <a:pt x="499" y="688"/>
                </a:cubicBezTo>
              </a:path>
            </a:pathLst>
          </a:custGeom>
          <a:noFill/>
          <a:ln w="6350" cmpd="sng">
            <a:solidFill>
              <a:srgbClr val="7030A0"/>
            </a:solidFill>
            <a:prstDash val="solid"/>
            <a:round/>
            <a:headEnd/>
            <a:tailEnd/>
          </a:ln>
          <a:effectLst/>
        </p:spPr>
        <p:txBody>
          <a:bodyPr/>
          <a:lstStyle/>
          <a:p>
            <a:endParaRPr lang="en-US" sz="2800"/>
          </a:p>
        </p:txBody>
      </p:sp>
      <p:sp>
        <p:nvSpPr>
          <p:cNvPr id="100" name="Freeform 12"/>
          <p:cNvSpPr>
            <a:spLocks/>
          </p:cNvSpPr>
          <p:nvPr/>
        </p:nvSpPr>
        <p:spPr bwMode="auto">
          <a:xfrm>
            <a:off x="7235225" y="1697530"/>
            <a:ext cx="478308" cy="319490"/>
          </a:xfrm>
          <a:custGeom>
            <a:avLst/>
            <a:gdLst/>
            <a:ahLst/>
            <a:cxnLst>
              <a:cxn ang="0">
                <a:pos x="0" y="688"/>
              </a:cxn>
              <a:cxn ang="0">
                <a:pos x="137" y="552"/>
              </a:cxn>
              <a:cxn ang="0">
                <a:pos x="182" y="8"/>
              </a:cxn>
              <a:cxn ang="0">
                <a:pos x="227" y="598"/>
              </a:cxn>
              <a:cxn ang="0">
                <a:pos x="499" y="688"/>
              </a:cxn>
            </a:cxnLst>
            <a:rect l="0" t="0" r="r" b="b"/>
            <a:pathLst>
              <a:path w="499" h="711">
                <a:moveTo>
                  <a:pt x="0" y="688"/>
                </a:moveTo>
                <a:cubicBezTo>
                  <a:pt x="53" y="676"/>
                  <a:pt x="107" y="665"/>
                  <a:pt x="137" y="552"/>
                </a:cubicBezTo>
                <a:cubicBezTo>
                  <a:pt x="167" y="439"/>
                  <a:pt x="167" y="0"/>
                  <a:pt x="182" y="8"/>
                </a:cubicBezTo>
                <a:cubicBezTo>
                  <a:pt x="197" y="16"/>
                  <a:pt x="174" y="485"/>
                  <a:pt x="227" y="598"/>
                </a:cubicBezTo>
                <a:cubicBezTo>
                  <a:pt x="280" y="711"/>
                  <a:pt x="454" y="673"/>
                  <a:pt x="499" y="688"/>
                </a:cubicBezTo>
              </a:path>
            </a:pathLst>
          </a:custGeom>
          <a:noFill/>
          <a:ln w="6350" cmpd="sng">
            <a:solidFill>
              <a:srgbClr val="7030A0"/>
            </a:solidFill>
            <a:prstDash val="solid"/>
            <a:round/>
            <a:headEnd/>
            <a:tailEnd/>
          </a:ln>
          <a:effectLst/>
        </p:spPr>
        <p:txBody>
          <a:bodyPr/>
          <a:lstStyle/>
          <a:p>
            <a:endParaRPr lang="en-US" sz="2800"/>
          </a:p>
        </p:txBody>
      </p:sp>
      <p:sp>
        <p:nvSpPr>
          <p:cNvPr id="101" name="Freeform 12"/>
          <p:cNvSpPr>
            <a:spLocks/>
          </p:cNvSpPr>
          <p:nvPr/>
        </p:nvSpPr>
        <p:spPr bwMode="auto">
          <a:xfrm>
            <a:off x="7549671" y="1813276"/>
            <a:ext cx="478308" cy="203743"/>
          </a:xfrm>
          <a:custGeom>
            <a:avLst/>
            <a:gdLst/>
            <a:ahLst/>
            <a:cxnLst>
              <a:cxn ang="0">
                <a:pos x="0" y="688"/>
              </a:cxn>
              <a:cxn ang="0">
                <a:pos x="137" y="552"/>
              </a:cxn>
              <a:cxn ang="0">
                <a:pos x="182" y="8"/>
              </a:cxn>
              <a:cxn ang="0">
                <a:pos x="227" y="598"/>
              </a:cxn>
              <a:cxn ang="0">
                <a:pos x="499" y="688"/>
              </a:cxn>
            </a:cxnLst>
            <a:rect l="0" t="0" r="r" b="b"/>
            <a:pathLst>
              <a:path w="499" h="711">
                <a:moveTo>
                  <a:pt x="0" y="688"/>
                </a:moveTo>
                <a:cubicBezTo>
                  <a:pt x="53" y="676"/>
                  <a:pt x="107" y="665"/>
                  <a:pt x="137" y="552"/>
                </a:cubicBezTo>
                <a:cubicBezTo>
                  <a:pt x="167" y="439"/>
                  <a:pt x="167" y="0"/>
                  <a:pt x="182" y="8"/>
                </a:cubicBezTo>
                <a:cubicBezTo>
                  <a:pt x="197" y="16"/>
                  <a:pt x="174" y="485"/>
                  <a:pt x="227" y="598"/>
                </a:cubicBezTo>
                <a:cubicBezTo>
                  <a:pt x="280" y="711"/>
                  <a:pt x="454" y="673"/>
                  <a:pt x="499" y="688"/>
                </a:cubicBezTo>
              </a:path>
            </a:pathLst>
          </a:custGeom>
          <a:noFill/>
          <a:ln w="6350" cmpd="sng">
            <a:solidFill>
              <a:srgbClr val="7030A0"/>
            </a:solidFill>
            <a:prstDash val="solid"/>
            <a:round/>
            <a:headEnd/>
            <a:tailEnd/>
          </a:ln>
          <a:effectLst/>
        </p:spPr>
        <p:txBody>
          <a:bodyPr/>
          <a:lstStyle/>
          <a:p>
            <a:endParaRPr lang="en-US" sz="2800"/>
          </a:p>
        </p:txBody>
      </p:sp>
      <p:sp>
        <p:nvSpPr>
          <p:cNvPr id="102" name="Rectangle 101"/>
          <p:cNvSpPr/>
          <p:nvPr/>
        </p:nvSpPr>
        <p:spPr>
          <a:xfrm>
            <a:off x="1815488" y="6410611"/>
            <a:ext cx="5453159" cy="461665"/>
          </a:xfrm>
          <a:prstGeom prst="rect">
            <a:avLst/>
          </a:prstGeom>
        </p:spPr>
        <p:txBody>
          <a:bodyPr wrap="none">
            <a:spAutoFit/>
          </a:bodyPr>
          <a:lstStyle/>
          <a:p>
            <a:r>
              <a:rPr lang="en-US" sz="2400" dirty="0" smtClean="0"/>
              <a:t>Control t</a:t>
            </a:r>
            <a:r>
              <a:rPr lang="en-US" sz="2400" baseline="-25000" dirty="0" smtClean="0"/>
              <a:t>d</a:t>
            </a:r>
            <a:r>
              <a:rPr lang="en-US" sz="2400" dirty="0" smtClean="0"/>
              <a:t> and measure only </a:t>
            </a:r>
            <a:r>
              <a:rPr lang="en-US" sz="2400" dirty="0" smtClean="0">
                <a:solidFill>
                  <a:srgbClr val="7030A0"/>
                </a:solidFill>
              </a:rPr>
              <a:t>summed light</a:t>
            </a:r>
            <a:endParaRPr lang="en-US" sz="2400" dirty="0">
              <a:solidFill>
                <a:srgbClr val="7030A0"/>
              </a:solidFill>
            </a:endParaRPr>
          </a:p>
        </p:txBody>
      </p:sp>
      <p:sp>
        <p:nvSpPr>
          <p:cNvPr id="103" name="Rectangle 102"/>
          <p:cNvSpPr/>
          <p:nvPr/>
        </p:nvSpPr>
        <p:spPr>
          <a:xfrm>
            <a:off x="6479949" y="768764"/>
            <a:ext cx="2361416" cy="369332"/>
          </a:xfrm>
          <a:prstGeom prst="rect">
            <a:avLst/>
          </a:prstGeom>
        </p:spPr>
        <p:txBody>
          <a:bodyPr wrap="none">
            <a:spAutoFit/>
          </a:bodyPr>
          <a:lstStyle/>
          <a:p>
            <a:r>
              <a:rPr lang="en-US" dirty="0" smtClean="0"/>
              <a:t>Graph of t</a:t>
            </a:r>
            <a:r>
              <a:rPr lang="en-US" baseline="-25000" dirty="0" smtClean="0"/>
              <a:t>d</a:t>
            </a:r>
            <a:r>
              <a:rPr lang="en-US" dirty="0" smtClean="0"/>
              <a:t> </a:t>
            </a:r>
            <a:r>
              <a:rPr lang="en-US" dirty="0" err="1" smtClean="0"/>
              <a:t>vs</a:t>
            </a:r>
            <a:r>
              <a:rPr lang="en-US" dirty="0" smtClean="0"/>
              <a:t> intensity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6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6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6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7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71"/>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72"/>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73"/>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79"/>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74"/>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75"/>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76"/>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77"/>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78"/>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80"/>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88"/>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90"/>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91"/>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92"/>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93"/>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95"/>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96"/>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97"/>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98"/>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99"/>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100"/>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101"/>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1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p:bldP spid="34" grpId="0"/>
      <p:bldP spid="36" grpId="0" animBg="1"/>
      <p:bldP spid="37" grpId="0"/>
      <p:bldP spid="40" grpId="0"/>
      <p:bldP spid="43" grpId="0"/>
      <p:bldP spid="44" grpId="0" animBg="1"/>
      <p:bldP spid="45" grpId="0"/>
      <p:bldP spid="63" grpId="0"/>
      <p:bldP spid="64" grpId="0"/>
      <p:bldP spid="67" grpId="0" animBg="1"/>
      <p:bldP spid="68" grpId="0"/>
      <p:bldP spid="69" grpId="0"/>
      <p:bldP spid="70" grpId="0" animBg="1"/>
      <p:bldP spid="71" grpId="0"/>
      <p:bldP spid="73" grpId="0"/>
      <p:bldP spid="76" grpId="0"/>
      <p:bldP spid="77" grpId="0" animBg="1"/>
      <p:bldP spid="78" grpId="0"/>
      <p:bldP spid="79" grpId="0"/>
      <p:bldP spid="80" grpId="0"/>
      <p:bldP spid="92" grpId="0"/>
      <p:bldP spid="93" grpId="0" animBg="1"/>
      <p:bldP spid="95" grpId="0"/>
      <p:bldP spid="96" grpId="0" animBg="1"/>
      <p:bldP spid="97" grpId="0" animBg="1"/>
      <p:bldP spid="98" grpId="0" animBg="1"/>
      <p:bldP spid="99" grpId="0" animBg="1"/>
      <p:bldP spid="100" grpId="0" animBg="1"/>
      <p:bldP spid="101" grpId="0" animBg="1"/>
      <p:bldP spid="103"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438150" y="3175"/>
            <a:ext cx="8229600" cy="914400"/>
          </a:xfrm>
          <a:prstGeom prst="rect">
            <a:avLst/>
          </a:prstGeom>
          <a:noFill/>
          <a:ln w="9525">
            <a:noFill/>
            <a:miter lim="800000"/>
            <a:headEnd/>
            <a:tailEnd/>
          </a:ln>
        </p:spPr>
        <p:txBody>
          <a:bodyPr anchor="ctr"/>
          <a:lstStyle/>
          <a:p>
            <a:pPr algn="ctr"/>
            <a:r>
              <a:rPr lang="en-US" sz="3200" b="1" u="sng" dirty="0" smtClean="0">
                <a:solidFill>
                  <a:schemeClr val="tx2"/>
                </a:solidFill>
              </a:rPr>
              <a:t>Fluorescence up-conversion</a:t>
            </a:r>
            <a:endParaRPr lang="en-US" sz="3200" b="1" u="sng" dirty="0">
              <a:solidFill>
                <a:schemeClr val="tx2"/>
              </a:solidFill>
            </a:endParaRPr>
          </a:p>
        </p:txBody>
      </p:sp>
      <p:sp>
        <p:nvSpPr>
          <p:cNvPr id="10" name="TextBox 9"/>
          <p:cNvSpPr txBox="1"/>
          <p:nvPr/>
        </p:nvSpPr>
        <p:spPr>
          <a:xfrm>
            <a:off x="277561" y="4155610"/>
            <a:ext cx="4539781" cy="2580194"/>
          </a:xfrm>
          <a:prstGeom prst="rect">
            <a:avLst/>
          </a:prstGeom>
          <a:noFill/>
        </p:spPr>
        <p:txBody>
          <a:bodyPr wrap="square" rtlCol="0">
            <a:spAutoFit/>
          </a:bodyPr>
          <a:lstStyle/>
          <a:p>
            <a:pPr>
              <a:spcAft>
                <a:spcPts val="1000"/>
              </a:spcAft>
            </a:pPr>
            <a:r>
              <a:rPr lang="en-US" sz="2000" dirty="0" smtClean="0">
                <a:solidFill>
                  <a:srgbClr val="FF0000"/>
                </a:solidFill>
              </a:rPr>
              <a:t>1)  </a:t>
            </a:r>
            <a:r>
              <a:rPr lang="en-US" sz="2000" dirty="0" smtClean="0">
                <a:solidFill>
                  <a:srgbClr val="0099FF"/>
                </a:solidFill>
              </a:rPr>
              <a:t>Excitation pulse</a:t>
            </a:r>
            <a:r>
              <a:rPr lang="en-US" sz="2000" dirty="0" smtClean="0"/>
              <a:t>/</a:t>
            </a:r>
            <a:r>
              <a:rPr lang="en-US" sz="2000" dirty="0" smtClean="0">
                <a:solidFill>
                  <a:srgbClr val="FF0000"/>
                </a:solidFill>
              </a:rPr>
              <a:t>gate pulse</a:t>
            </a:r>
          </a:p>
          <a:p>
            <a:pPr>
              <a:spcAft>
                <a:spcPts val="1000"/>
              </a:spcAft>
            </a:pPr>
            <a:r>
              <a:rPr lang="en-US" sz="2000" dirty="0" smtClean="0">
                <a:solidFill>
                  <a:srgbClr val="FF0000"/>
                </a:solidFill>
              </a:rPr>
              <a:t>2)  </a:t>
            </a:r>
            <a:r>
              <a:rPr lang="en-US" sz="2000" dirty="0" smtClean="0"/>
              <a:t>Sample is excited</a:t>
            </a:r>
          </a:p>
          <a:p>
            <a:pPr>
              <a:spcAft>
                <a:spcPts val="1000"/>
              </a:spcAft>
            </a:pPr>
            <a:r>
              <a:rPr lang="en-US" sz="2000" dirty="0" smtClean="0">
                <a:solidFill>
                  <a:srgbClr val="FF0000"/>
                </a:solidFill>
              </a:rPr>
              <a:t>3)  </a:t>
            </a:r>
            <a:r>
              <a:rPr lang="en-US" sz="2000" dirty="0" smtClean="0"/>
              <a:t>Sample </a:t>
            </a:r>
            <a:r>
              <a:rPr lang="en-US" sz="2000" dirty="0" smtClean="0">
                <a:solidFill>
                  <a:srgbClr val="FFC000"/>
                </a:solidFill>
              </a:rPr>
              <a:t>Emission</a:t>
            </a:r>
          </a:p>
          <a:p>
            <a:pPr>
              <a:spcAft>
                <a:spcPts val="1000"/>
              </a:spcAft>
            </a:pPr>
            <a:r>
              <a:rPr lang="en-US" sz="2000" dirty="0" smtClean="0">
                <a:solidFill>
                  <a:srgbClr val="FF0000"/>
                </a:solidFill>
              </a:rPr>
              <a:t>4)  </a:t>
            </a:r>
            <a:r>
              <a:rPr lang="en-US" sz="2000" dirty="0" smtClean="0">
                <a:solidFill>
                  <a:srgbClr val="FFC000"/>
                </a:solidFill>
              </a:rPr>
              <a:t>Emission</a:t>
            </a:r>
            <a:r>
              <a:rPr lang="en-US" sz="2000" dirty="0" smtClean="0"/>
              <a:t> and </a:t>
            </a:r>
            <a:r>
              <a:rPr lang="en-US" sz="2000" dirty="0" smtClean="0">
                <a:solidFill>
                  <a:srgbClr val="FF0000"/>
                </a:solidFill>
              </a:rPr>
              <a:t>Gate</a:t>
            </a:r>
            <a:r>
              <a:rPr lang="en-US" sz="2000" dirty="0" smtClean="0"/>
              <a:t> are collinear</a:t>
            </a:r>
          </a:p>
          <a:p>
            <a:pPr>
              <a:spcAft>
                <a:spcPts val="1000"/>
              </a:spcAft>
            </a:pPr>
            <a:r>
              <a:rPr lang="en-US" sz="2000" dirty="0" smtClean="0">
                <a:solidFill>
                  <a:srgbClr val="FF0000"/>
                </a:solidFill>
              </a:rPr>
              <a:t>5)  </a:t>
            </a:r>
            <a:r>
              <a:rPr lang="en-US" sz="2000" dirty="0" smtClean="0"/>
              <a:t>NLO crystal sums </a:t>
            </a:r>
            <a:r>
              <a:rPr lang="en-US" sz="2000" dirty="0" smtClean="0">
                <a:solidFill>
                  <a:srgbClr val="FFC000"/>
                </a:solidFill>
              </a:rPr>
              <a:t>Emission</a:t>
            </a:r>
            <a:r>
              <a:rPr lang="en-US" sz="2000" dirty="0" smtClean="0"/>
              <a:t> and </a:t>
            </a:r>
            <a:r>
              <a:rPr lang="en-US" sz="2000" dirty="0" smtClean="0">
                <a:solidFill>
                  <a:srgbClr val="FF0000"/>
                </a:solidFill>
              </a:rPr>
              <a:t>Gate</a:t>
            </a:r>
          </a:p>
          <a:p>
            <a:pPr>
              <a:spcAft>
                <a:spcPts val="1000"/>
              </a:spcAft>
            </a:pPr>
            <a:r>
              <a:rPr lang="en-US" sz="2000" dirty="0" smtClean="0">
                <a:solidFill>
                  <a:srgbClr val="FF0000"/>
                </a:solidFill>
              </a:rPr>
              <a:t>6)  </a:t>
            </a:r>
            <a:r>
              <a:rPr lang="en-US" sz="2000" dirty="0" smtClean="0"/>
              <a:t>Only </a:t>
            </a:r>
            <a:r>
              <a:rPr lang="en-US" sz="2000" dirty="0" smtClean="0">
                <a:solidFill>
                  <a:srgbClr val="7030A0"/>
                </a:solidFill>
              </a:rPr>
              <a:t>Summed Light</a:t>
            </a:r>
            <a:r>
              <a:rPr lang="en-US" sz="2000" dirty="0" smtClean="0"/>
              <a:t> is measured </a:t>
            </a:r>
          </a:p>
        </p:txBody>
      </p:sp>
      <p:grpSp>
        <p:nvGrpSpPr>
          <p:cNvPr id="2" name="Group 21"/>
          <p:cNvGrpSpPr/>
          <p:nvPr/>
        </p:nvGrpSpPr>
        <p:grpSpPr>
          <a:xfrm>
            <a:off x="-156114" y="657923"/>
            <a:ext cx="5423215" cy="3361629"/>
            <a:chOff x="256473" y="657923"/>
            <a:chExt cx="5423215" cy="3361629"/>
          </a:xfrm>
        </p:grpSpPr>
        <p:grpSp>
          <p:nvGrpSpPr>
            <p:cNvPr id="3" name="Group 19"/>
            <p:cNvGrpSpPr/>
            <p:nvPr/>
          </p:nvGrpSpPr>
          <p:grpSpPr>
            <a:xfrm>
              <a:off x="256473" y="657923"/>
              <a:ext cx="5285680" cy="3361629"/>
              <a:chOff x="44604" y="747131"/>
              <a:chExt cx="5285680" cy="3361629"/>
            </a:xfrm>
          </p:grpSpPr>
          <p:pic>
            <p:nvPicPr>
              <p:cNvPr id="206854" name="Picture 6"/>
              <p:cNvPicPr>
                <a:picLocks noChangeAspect="1" noChangeArrowheads="1"/>
              </p:cNvPicPr>
              <p:nvPr/>
            </p:nvPicPr>
            <p:blipFill>
              <a:blip r:embed="rId2" cstate="print"/>
              <a:srcRect/>
              <a:stretch>
                <a:fillRect/>
              </a:stretch>
            </p:blipFill>
            <p:spPr bwMode="auto">
              <a:xfrm>
                <a:off x="669190" y="1098860"/>
                <a:ext cx="4638675" cy="3009900"/>
              </a:xfrm>
              <a:prstGeom prst="rect">
                <a:avLst/>
              </a:prstGeom>
              <a:noFill/>
              <a:ln w="9525">
                <a:noFill/>
                <a:miter lim="800000"/>
                <a:headEnd/>
                <a:tailEnd/>
              </a:ln>
            </p:spPr>
          </p:pic>
          <p:sp>
            <p:nvSpPr>
              <p:cNvPr id="9" name="TextBox 8"/>
              <p:cNvSpPr txBox="1"/>
              <p:nvPr/>
            </p:nvSpPr>
            <p:spPr>
              <a:xfrm>
                <a:off x="4198722" y="1282885"/>
                <a:ext cx="791467" cy="461665"/>
              </a:xfrm>
              <a:prstGeom prst="rect">
                <a:avLst/>
              </a:prstGeom>
              <a:noFill/>
            </p:spPr>
            <p:txBody>
              <a:bodyPr wrap="square" rtlCol="0">
                <a:spAutoFit/>
              </a:bodyPr>
              <a:lstStyle/>
              <a:p>
                <a:pPr algn="ctr"/>
                <a:r>
                  <a:rPr lang="en-US" sz="2400" b="1" dirty="0" smtClean="0">
                    <a:solidFill>
                      <a:srgbClr val="FF0000"/>
                    </a:solidFill>
                  </a:rPr>
                  <a:t>(1)</a:t>
                </a:r>
                <a:endParaRPr lang="en-US" sz="2400" b="1" dirty="0">
                  <a:solidFill>
                    <a:srgbClr val="FF0000"/>
                  </a:solidFill>
                </a:endParaRPr>
              </a:p>
            </p:txBody>
          </p:sp>
          <p:sp>
            <p:nvSpPr>
              <p:cNvPr id="11" name="TextBox 10"/>
              <p:cNvSpPr txBox="1"/>
              <p:nvPr/>
            </p:nvSpPr>
            <p:spPr>
              <a:xfrm>
                <a:off x="806794" y="2553597"/>
                <a:ext cx="843591" cy="461665"/>
              </a:xfrm>
              <a:prstGeom prst="rect">
                <a:avLst/>
              </a:prstGeom>
              <a:noFill/>
            </p:spPr>
            <p:txBody>
              <a:bodyPr wrap="square" rtlCol="0">
                <a:spAutoFit/>
              </a:bodyPr>
              <a:lstStyle/>
              <a:p>
                <a:pPr algn="ctr"/>
                <a:r>
                  <a:rPr lang="en-US" sz="2400" b="1" dirty="0" smtClean="0">
                    <a:solidFill>
                      <a:srgbClr val="FF0000"/>
                    </a:solidFill>
                  </a:rPr>
                  <a:t>(4)</a:t>
                </a:r>
                <a:endParaRPr lang="en-US" sz="2400" b="1" dirty="0">
                  <a:solidFill>
                    <a:srgbClr val="FF0000"/>
                  </a:solidFill>
                </a:endParaRPr>
              </a:p>
            </p:txBody>
          </p:sp>
          <p:sp>
            <p:nvSpPr>
              <p:cNvPr id="12" name="TextBox 11"/>
              <p:cNvSpPr txBox="1"/>
              <p:nvPr/>
            </p:nvSpPr>
            <p:spPr>
              <a:xfrm>
                <a:off x="2803090" y="2065576"/>
                <a:ext cx="631485" cy="461665"/>
              </a:xfrm>
              <a:prstGeom prst="rect">
                <a:avLst/>
              </a:prstGeom>
              <a:noFill/>
            </p:spPr>
            <p:txBody>
              <a:bodyPr wrap="square" rtlCol="0">
                <a:spAutoFit/>
              </a:bodyPr>
              <a:lstStyle/>
              <a:p>
                <a:pPr algn="ctr"/>
                <a:r>
                  <a:rPr lang="en-US" sz="2400" b="1" dirty="0" smtClean="0">
                    <a:solidFill>
                      <a:srgbClr val="FF0000"/>
                    </a:solidFill>
                  </a:rPr>
                  <a:t>(2)</a:t>
                </a:r>
                <a:endParaRPr lang="en-US" sz="2400" b="1" dirty="0">
                  <a:solidFill>
                    <a:srgbClr val="FF0000"/>
                  </a:solidFill>
                </a:endParaRPr>
              </a:p>
            </p:txBody>
          </p:sp>
          <p:sp>
            <p:nvSpPr>
              <p:cNvPr id="14" name="TextBox 13"/>
              <p:cNvSpPr txBox="1"/>
              <p:nvPr/>
            </p:nvSpPr>
            <p:spPr>
              <a:xfrm>
                <a:off x="3362249" y="747131"/>
                <a:ext cx="1968035" cy="369332"/>
              </a:xfrm>
              <a:prstGeom prst="rect">
                <a:avLst/>
              </a:prstGeom>
              <a:noFill/>
            </p:spPr>
            <p:txBody>
              <a:bodyPr wrap="square" rtlCol="0">
                <a:spAutoFit/>
              </a:bodyPr>
              <a:lstStyle/>
              <a:p>
                <a:pPr algn="ctr"/>
                <a:r>
                  <a:rPr lang="en-US" dirty="0" smtClean="0">
                    <a:solidFill>
                      <a:srgbClr val="0099FF"/>
                    </a:solidFill>
                  </a:rPr>
                  <a:t>excitation beam</a:t>
                </a:r>
                <a:endParaRPr lang="en-US" dirty="0">
                  <a:solidFill>
                    <a:srgbClr val="0099FF"/>
                  </a:solidFill>
                </a:endParaRPr>
              </a:p>
            </p:txBody>
          </p:sp>
          <p:sp>
            <p:nvSpPr>
              <p:cNvPr id="15" name="TextBox 14"/>
              <p:cNvSpPr txBox="1"/>
              <p:nvPr/>
            </p:nvSpPr>
            <p:spPr>
              <a:xfrm>
                <a:off x="44604" y="765714"/>
                <a:ext cx="1968035" cy="369332"/>
              </a:xfrm>
              <a:prstGeom prst="rect">
                <a:avLst/>
              </a:prstGeom>
              <a:noFill/>
            </p:spPr>
            <p:txBody>
              <a:bodyPr wrap="square" rtlCol="0">
                <a:spAutoFit/>
              </a:bodyPr>
              <a:lstStyle/>
              <a:p>
                <a:pPr algn="ctr"/>
                <a:r>
                  <a:rPr lang="en-US" dirty="0" smtClean="0">
                    <a:solidFill>
                      <a:srgbClr val="FF0000"/>
                    </a:solidFill>
                  </a:rPr>
                  <a:t>gate beam</a:t>
                </a:r>
                <a:endParaRPr lang="en-US" dirty="0">
                  <a:solidFill>
                    <a:srgbClr val="FF0000"/>
                  </a:solidFill>
                </a:endParaRPr>
              </a:p>
            </p:txBody>
          </p:sp>
          <p:sp>
            <p:nvSpPr>
              <p:cNvPr id="16" name="TextBox 15"/>
              <p:cNvSpPr txBox="1"/>
              <p:nvPr/>
            </p:nvSpPr>
            <p:spPr>
              <a:xfrm>
                <a:off x="89208" y="1145352"/>
                <a:ext cx="791467" cy="461665"/>
              </a:xfrm>
              <a:prstGeom prst="rect">
                <a:avLst/>
              </a:prstGeom>
              <a:noFill/>
            </p:spPr>
            <p:txBody>
              <a:bodyPr wrap="square" rtlCol="0">
                <a:spAutoFit/>
              </a:bodyPr>
              <a:lstStyle/>
              <a:p>
                <a:pPr algn="ctr"/>
                <a:r>
                  <a:rPr lang="en-US" sz="2400" b="1" dirty="0" smtClean="0">
                    <a:solidFill>
                      <a:srgbClr val="FF0000"/>
                    </a:solidFill>
                  </a:rPr>
                  <a:t>(1)</a:t>
                </a:r>
                <a:endParaRPr lang="en-US" sz="2400" b="1" dirty="0">
                  <a:solidFill>
                    <a:srgbClr val="FF0000"/>
                  </a:solidFill>
                </a:endParaRPr>
              </a:p>
            </p:txBody>
          </p:sp>
          <p:sp>
            <p:nvSpPr>
              <p:cNvPr id="17" name="TextBox 16"/>
              <p:cNvSpPr txBox="1"/>
              <p:nvPr/>
            </p:nvSpPr>
            <p:spPr>
              <a:xfrm>
                <a:off x="1327409" y="2095319"/>
                <a:ext cx="631485" cy="461665"/>
              </a:xfrm>
              <a:prstGeom prst="rect">
                <a:avLst/>
              </a:prstGeom>
              <a:noFill/>
            </p:spPr>
            <p:txBody>
              <a:bodyPr wrap="square" rtlCol="0">
                <a:spAutoFit/>
              </a:bodyPr>
              <a:lstStyle/>
              <a:p>
                <a:pPr algn="ctr"/>
                <a:r>
                  <a:rPr lang="en-US" sz="2400" b="1" dirty="0" smtClean="0">
                    <a:solidFill>
                      <a:srgbClr val="FF0000"/>
                    </a:solidFill>
                  </a:rPr>
                  <a:t>(3)</a:t>
                </a:r>
                <a:endParaRPr lang="en-US" sz="2400" b="1" dirty="0">
                  <a:solidFill>
                    <a:srgbClr val="FF0000"/>
                  </a:solidFill>
                </a:endParaRPr>
              </a:p>
            </p:txBody>
          </p:sp>
          <p:sp>
            <p:nvSpPr>
              <p:cNvPr id="18" name="TextBox 17"/>
              <p:cNvSpPr txBox="1"/>
              <p:nvPr/>
            </p:nvSpPr>
            <p:spPr>
              <a:xfrm>
                <a:off x="1795534" y="3051684"/>
                <a:ext cx="843591" cy="461665"/>
              </a:xfrm>
              <a:prstGeom prst="rect">
                <a:avLst/>
              </a:prstGeom>
              <a:noFill/>
            </p:spPr>
            <p:txBody>
              <a:bodyPr wrap="square" rtlCol="0">
                <a:spAutoFit/>
              </a:bodyPr>
              <a:lstStyle/>
              <a:p>
                <a:pPr algn="ctr"/>
                <a:r>
                  <a:rPr lang="en-US" sz="2400" b="1" dirty="0" smtClean="0">
                    <a:solidFill>
                      <a:srgbClr val="FF0000"/>
                    </a:solidFill>
                  </a:rPr>
                  <a:t>(5)</a:t>
                </a:r>
                <a:endParaRPr lang="en-US" sz="2400" b="1" dirty="0">
                  <a:solidFill>
                    <a:srgbClr val="FF0000"/>
                  </a:solidFill>
                </a:endParaRPr>
              </a:p>
            </p:txBody>
          </p:sp>
        </p:grpSp>
        <p:sp>
          <p:nvSpPr>
            <p:cNvPr id="21" name="TextBox 20"/>
            <p:cNvSpPr txBox="1"/>
            <p:nvPr/>
          </p:nvSpPr>
          <p:spPr>
            <a:xfrm>
              <a:off x="4836097" y="2758037"/>
              <a:ext cx="843591" cy="461665"/>
            </a:xfrm>
            <a:prstGeom prst="rect">
              <a:avLst/>
            </a:prstGeom>
            <a:noFill/>
          </p:spPr>
          <p:txBody>
            <a:bodyPr wrap="square" rtlCol="0">
              <a:spAutoFit/>
            </a:bodyPr>
            <a:lstStyle/>
            <a:p>
              <a:pPr algn="ctr"/>
              <a:r>
                <a:rPr lang="en-US" sz="2400" b="1" dirty="0" smtClean="0">
                  <a:solidFill>
                    <a:srgbClr val="FF0000"/>
                  </a:solidFill>
                </a:rPr>
                <a:t>(6)</a:t>
              </a:r>
              <a:endParaRPr lang="en-US" sz="2400" b="1" dirty="0">
                <a:solidFill>
                  <a:srgbClr val="FF0000"/>
                </a:solidFill>
              </a:endParaRPr>
            </a:p>
          </p:txBody>
        </p:sp>
      </p:grpSp>
      <p:pic>
        <p:nvPicPr>
          <p:cNvPr id="19" name="Picture 9" descr="http://blogs.ls.berkeley.edu/fengwang/files/2010/01/surface-sum-frequency.png"/>
          <p:cNvPicPr>
            <a:picLocks noChangeAspect="1" noChangeArrowheads="1"/>
          </p:cNvPicPr>
          <p:nvPr/>
        </p:nvPicPr>
        <p:blipFill>
          <a:blip r:embed="rId3" cstate="print"/>
          <a:srcRect/>
          <a:stretch>
            <a:fillRect/>
          </a:stretch>
        </p:blipFill>
        <p:spPr bwMode="auto">
          <a:xfrm>
            <a:off x="5786942" y="2732718"/>
            <a:ext cx="3033673" cy="1314592"/>
          </a:xfrm>
          <a:prstGeom prst="rect">
            <a:avLst/>
          </a:prstGeom>
          <a:noFill/>
        </p:spPr>
      </p:pic>
      <p:sp>
        <p:nvSpPr>
          <p:cNvPr id="20" name="Rectangle 19"/>
          <p:cNvSpPr/>
          <p:nvPr/>
        </p:nvSpPr>
        <p:spPr>
          <a:xfrm>
            <a:off x="4851612" y="4190084"/>
            <a:ext cx="4281237" cy="923330"/>
          </a:xfrm>
          <a:prstGeom prst="rect">
            <a:avLst/>
          </a:prstGeom>
        </p:spPr>
        <p:txBody>
          <a:bodyPr wrap="none">
            <a:spAutoFit/>
          </a:bodyPr>
          <a:lstStyle/>
          <a:p>
            <a:pPr algn="ctr"/>
            <a:r>
              <a:rPr lang="en-US" dirty="0" smtClean="0"/>
              <a:t>Signal is only measured when gate is pulsed</a:t>
            </a:r>
          </a:p>
          <a:p>
            <a:pPr algn="ctr"/>
            <a:endParaRPr lang="en-US" dirty="0" smtClean="0"/>
          </a:p>
          <a:p>
            <a:pPr algn="ctr"/>
            <a:r>
              <a:rPr lang="en-US" dirty="0" smtClean="0"/>
              <a:t>t</a:t>
            </a:r>
            <a:r>
              <a:rPr lang="en-US" baseline="-25000" dirty="0" smtClean="0"/>
              <a:t>d</a:t>
            </a:r>
            <a:r>
              <a:rPr lang="en-US" dirty="0" smtClean="0"/>
              <a:t> is controlled by the delay track</a:t>
            </a:r>
            <a:endParaRPr lang="en-US" dirty="0"/>
          </a:p>
        </p:txBody>
      </p:sp>
      <p:sp>
        <p:nvSpPr>
          <p:cNvPr id="22" name="Rectangle 21"/>
          <p:cNvSpPr/>
          <p:nvPr/>
        </p:nvSpPr>
        <p:spPr>
          <a:xfrm>
            <a:off x="5736966" y="5200134"/>
            <a:ext cx="2568834" cy="369332"/>
          </a:xfrm>
          <a:prstGeom prst="rect">
            <a:avLst/>
          </a:prstGeom>
        </p:spPr>
        <p:txBody>
          <a:bodyPr wrap="square">
            <a:spAutoFit/>
          </a:bodyPr>
          <a:lstStyle/>
          <a:p>
            <a:r>
              <a:rPr lang="en-US" dirty="0" smtClean="0"/>
              <a:t>Light Travels 0.9 m in 1 ns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457200" y="3175"/>
            <a:ext cx="8229600" cy="914400"/>
          </a:xfrm>
          <a:prstGeom prst="rect">
            <a:avLst/>
          </a:prstGeom>
          <a:noFill/>
          <a:ln w="9525">
            <a:noFill/>
            <a:miter lim="800000"/>
            <a:headEnd/>
            <a:tailEnd/>
          </a:ln>
        </p:spPr>
        <p:txBody>
          <a:bodyPr anchor="ctr"/>
          <a:lstStyle/>
          <a:p>
            <a:pPr algn="ctr"/>
            <a:r>
              <a:rPr lang="en-US" sz="3200" b="1" u="sng" dirty="0" smtClean="0">
                <a:solidFill>
                  <a:schemeClr val="tx2"/>
                </a:solidFill>
              </a:rPr>
              <a:t>Ensemble Emission</a:t>
            </a:r>
            <a:endParaRPr lang="en-US" sz="3200" b="1" u="sng" dirty="0">
              <a:solidFill>
                <a:schemeClr val="tx2"/>
              </a:solidFill>
            </a:endParaRPr>
          </a:p>
        </p:txBody>
      </p:sp>
      <p:grpSp>
        <p:nvGrpSpPr>
          <p:cNvPr id="804" name="Group 803"/>
          <p:cNvGrpSpPr/>
          <p:nvPr/>
        </p:nvGrpSpPr>
        <p:grpSpPr>
          <a:xfrm>
            <a:off x="435426" y="854998"/>
            <a:ext cx="4288970" cy="3221588"/>
            <a:chOff x="537014" y="952972"/>
            <a:chExt cx="7768781" cy="6029154"/>
          </a:xfrm>
        </p:grpSpPr>
        <p:sp>
          <p:nvSpPr>
            <p:cNvPr id="32" name="Rectangle 31"/>
            <p:cNvSpPr/>
            <p:nvPr/>
          </p:nvSpPr>
          <p:spPr>
            <a:xfrm>
              <a:off x="664025" y="1581395"/>
              <a:ext cx="1657598" cy="1310296"/>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3" name="Oval 32"/>
            <p:cNvSpPr/>
            <p:nvPr/>
          </p:nvSpPr>
          <p:spPr>
            <a:xfrm>
              <a:off x="772101" y="168356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4" name="Oval 33"/>
            <p:cNvSpPr/>
            <p:nvPr/>
          </p:nvSpPr>
          <p:spPr>
            <a:xfrm>
              <a:off x="849757" y="188897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5" name="Oval 34"/>
            <p:cNvSpPr/>
            <p:nvPr/>
          </p:nvSpPr>
          <p:spPr>
            <a:xfrm>
              <a:off x="1005067" y="173366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6" name="Oval 35"/>
            <p:cNvSpPr/>
            <p:nvPr/>
          </p:nvSpPr>
          <p:spPr>
            <a:xfrm>
              <a:off x="1020097" y="187144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7" name="Oval 36"/>
            <p:cNvSpPr/>
            <p:nvPr/>
          </p:nvSpPr>
          <p:spPr>
            <a:xfrm>
              <a:off x="1130317" y="210190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8" name="Oval 37"/>
            <p:cNvSpPr/>
            <p:nvPr/>
          </p:nvSpPr>
          <p:spPr>
            <a:xfrm>
              <a:off x="1258072" y="194158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9" name="Oval 38"/>
            <p:cNvSpPr/>
            <p:nvPr/>
          </p:nvSpPr>
          <p:spPr>
            <a:xfrm>
              <a:off x="1167892" y="184138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40" name="Oval 39"/>
            <p:cNvSpPr/>
            <p:nvPr/>
          </p:nvSpPr>
          <p:spPr>
            <a:xfrm>
              <a:off x="1278112" y="207184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41" name="Oval 40"/>
            <p:cNvSpPr/>
            <p:nvPr/>
          </p:nvSpPr>
          <p:spPr>
            <a:xfrm>
              <a:off x="1405867" y="191152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42" name="Oval 41"/>
            <p:cNvSpPr/>
            <p:nvPr/>
          </p:nvSpPr>
          <p:spPr>
            <a:xfrm>
              <a:off x="719496" y="205430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43" name="Oval 42"/>
            <p:cNvSpPr/>
            <p:nvPr/>
          </p:nvSpPr>
          <p:spPr>
            <a:xfrm>
              <a:off x="734526" y="219208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44" name="Oval 43"/>
            <p:cNvSpPr/>
            <p:nvPr/>
          </p:nvSpPr>
          <p:spPr>
            <a:xfrm>
              <a:off x="972502" y="226222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45" name="Oval 44"/>
            <p:cNvSpPr/>
            <p:nvPr/>
          </p:nvSpPr>
          <p:spPr>
            <a:xfrm>
              <a:off x="882322" y="216202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46" name="Oval 45"/>
            <p:cNvSpPr/>
            <p:nvPr/>
          </p:nvSpPr>
          <p:spPr>
            <a:xfrm>
              <a:off x="1120297" y="223216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47" name="Oval 46"/>
            <p:cNvSpPr/>
            <p:nvPr/>
          </p:nvSpPr>
          <p:spPr>
            <a:xfrm>
              <a:off x="927412" y="162845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48" name="Oval 47"/>
            <p:cNvSpPr/>
            <p:nvPr/>
          </p:nvSpPr>
          <p:spPr>
            <a:xfrm>
              <a:off x="1070197" y="160591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49" name="Oval 48"/>
            <p:cNvSpPr/>
            <p:nvPr/>
          </p:nvSpPr>
          <p:spPr>
            <a:xfrm>
              <a:off x="676911" y="159088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50" name="Oval 49"/>
            <p:cNvSpPr/>
            <p:nvPr/>
          </p:nvSpPr>
          <p:spPr>
            <a:xfrm>
              <a:off x="1300657" y="180631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51" name="Oval 50"/>
            <p:cNvSpPr/>
            <p:nvPr/>
          </p:nvSpPr>
          <p:spPr>
            <a:xfrm>
              <a:off x="985027" y="199418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52" name="Oval 51"/>
            <p:cNvSpPr/>
            <p:nvPr/>
          </p:nvSpPr>
          <p:spPr>
            <a:xfrm>
              <a:off x="1127812" y="197164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53" name="Oval 52"/>
            <p:cNvSpPr/>
            <p:nvPr/>
          </p:nvSpPr>
          <p:spPr>
            <a:xfrm>
              <a:off x="1007572" y="213947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54" name="Oval 53"/>
            <p:cNvSpPr/>
            <p:nvPr/>
          </p:nvSpPr>
          <p:spPr>
            <a:xfrm>
              <a:off x="854767" y="202174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55" name="Oval 54"/>
            <p:cNvSpPr/>
            <p:nvPr/>
          </p:nvSpPr>
          <p:spPr>
            <a:xfrm>
              <a:off x="716991" y="178877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56" name="Oval 55"/>
            <p:cNvSpPr/>
            <p:nvPr/>
          </p:nvSpPr>
          <p:spPr>
            <a:xfrm>
              <a:off x="859777" y="176623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57" name="Oval 56"/>
            <p:cNvSpPr/>
            <p:nvPr/>
          </p:nvSpPr>
          <p:spPr>
            <a:xfrm>
              <a:off x="1470997" y="166352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58" name="Oval 57"/>
            <p:cNvSpPr/>
            <p:nvPr/>
          </p:nvSpPr>
          <p:spPr>
            <a:xfrm>
              <a:off x="1581218" y="189398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59" name="Oval 58"/>
            <p:cNvSpPr/>
            <p:nvPr/>
          </p:nvSpPr>
          <p:spPr>
            <a:xfrm>
              <a:off x="1673903" y="170861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60" name="Oval 59"/>
            <p:cNvSpPr/>
            <p:nvPr/>
          </p:nvSpPr>
          <p:spPr>
            <a:xfrm>
              <a:off x="1721498" y="183386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61" name="Oval 60"/>
            <p:cNvSpPr/>
            <p:nvPr/>
          </p:nvSpPr>
          <p:spPr>
            <a:xfrm>
              <a:off x="1871798" y="184138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62" name="Oval 61"/>
            <p:cNvSpPr/>
            <p:nvPr/>
          </p:nvSpPr>
          <p:spPr>
            <a:xfrm>
              <a:off x="1568693" y="159589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63" name="Oval 62"/>
            <p:cNvSpPr/>
            <p:nvPr/>
          </p:nvSpPr>
          <p:spPr>
            <a:xfrm>
              <a:off x="1734023" y="159338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64" name="Oval 63"/>
            <p:cNvSpPr/>
            <p:nvPr/>
          </p:nvSpPr>
          <p:spPr>
            <a:xfrm>
              <a:off x="1380817" y="159088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65" name="Oval 64"/>
            <p:cNvSpPr/>
            <p:nvPr/>
          </p:nvSpPr>
          <p:spPr>
            <a:xfrm>
              <a:off x="1420897" y="178877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66" name="Oval 65"/>
            <p:cNvSpPr/>
            <p:nvPr/>
          </p:nvSpPr>
          <p:spPr>
            <a:xfrm>
              <a:off x="1563683" y="176623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67" name="Oval 66"/>
            <p:cNvSpPr/>
            <p:nvPr/>
          </p:nvSpPr>
          <p:spPr>
            <a:xfrm>
              <a:off x="1175407" y="172114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68" name="Oval 67"/>
            <p:cNvSpPr/>
            <p:nvPr/>
          </p:nvSpPr>
          <p:spPr>
            <a:xfrm>
              <a:off x="1305667" y="168607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69" name="Oval 68"/>
            <p:cNvSpPr/>
            <p:nvPr/>
          </p:nvSpPr>
          <p:spPr>
            <a:xfrm>
              <a:off x="1220497" y="159338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70" name="Oval 69"/>
            <p:cNvSpPr/>
            <p:nvPr/>
          </p:nvSpPr>
          <p:spPr>
            <a:xfrm>
              <a:off x="691941" y="191653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71" name="Oval 70"/>
            <p:cNvSpPr/>
            <p:nvPr/>
          </p:nvSpPr>
          <p:spPr>
            <a:xfrm>
              <a:off x="819697" y="158587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72" name="Oval 71"/>
            <p:cNvSpPr/>
            <p:nvPr/>
          </p:nvSpPr>
          <p:spPr>
            <a:xfrm>
              <a:off x="1501057" y="212945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73" name="Oval 72"/>
            <p:cNvSpPr/>
            <p:nvPr/>
          </p:nvSpPr>
          <p:spPr>
            <a:xfrm>
              <a:off x="1578713" y="233486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74" name="Oval 73"/>
            <p:cNvSpPr/>
            <p:nvPr/>
          </p:nvSpPr>
          <p:spPr>
            <a:xfrm>
              <a:off x="1734023" y="217955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75" name="Oval 74"/>
            <p:cNvSpPr/>
            <p:nvPr/>
          </p:nvSpPr>
          <p:spPr>
            <a:xfrm>
              <a:off x="1749053" y="231733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76" name="Oval 75"/>
            <p:cNvSpPr/>
            <p:nvPr/>
          </p:nvSpPr>
          <p:spPr>
            <a:xfrm>
              <a:off x="1987028" y="238747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77" name="Oval 76"/>
            <p:cNvSpPr/>
            <p:nvPr/>
          </p:nvSpPr>
          <p:spPr>
            <a:xfrm>
              <a:off x="1896848" y="228727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78" name="Oval 77"/>
            <p:cNvSpPr/>
            <p:nvPr/>
          </p:nvSpPr>
          <p:spPr>
            <a:xfrm>
              <a:off x="1876808" y="253025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79" name="Oval 78"/>
            <p:cNvSpPr/>
            <p:nvPr/>
          </p:nvSpPr>
          <p:spPr>
            <a:xfrm>
              <a:off x="2134823" y="235741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80" name="Oval 79"/>
            <p:cNvSpPr/>
            <p:nvPr/>
          </p:nvSpPr>
          <p:spPr>
            <a:xfrm>
              <a:off x="1448452" y="250019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81" name="Oval 80"/>
            <p:cNvSpPr/>
            <p:nvPr/>
          </p:nvSpPr>
          <p:spPr>
            <a:xfrm>
              <a:off x="1656368" y="207434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82" name="Oval 81"/>
            <p:cNvSpPr/>
            <p:nvPr/>
          </p:nvSpPr>
          <p:spPr>
            <a:xfrm>
              <a:off x="1799153" y="205180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83" name="Oval 82"/>
            <p:cNvSpPr/>
            <p:nvPr/>
          </p:nvSpPr>
          <p:spPr>
            <a:xfrm>
              <a:off x="1405867" y="203677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84" name="Oval 83"/>
            <p:cNvSpPr/>
            <p:nvPr/>
          </p:nvSpPr>
          <p:spPr>
            <a:xfrm>
              <a:off x="2029613" y="225220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85" name="Oval 84"/>
            <p:cNvSpPr/>
            <p:nvPr/>
          </p:nvSpPr>
          <p:spPr>
            <a:xfrm>
              <a:off x="1713983" y="244007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86" name="Oval 85"/>
            <p:cNvSpPr/>
            <p:nvPr/>
          </p:nvSpPr>
          <p:spPr>
            <a:xfrm>
              <a:off x="1856768" y="241753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87" name="Oval 86"/>
            <p:cNvSpPr/>
            <p:nvPr/>
          </p:nvSpPr>
          <p:spPr>
            <a:xfrm>
              <a:off x="1583723" y="246763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88" name="Oval 87"/>
            <p:cNvSpPr/>
            <p:nvPr/>
          </p:nvSpPr>
          <p:spPr>
            <a:xfrm>
              <a:off x="1445947" y="223466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89" name="Oval 88"/>
            <p:cNvSpPr/>
            <p:nvPr/>
          </p:nvSpPr>
          <p:spPr>
            <a:xfrm>
              <a:off x="1588733" y="221212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90" name="Oval 89"/>
            <p:cNvSpPr/>
            <p:nvPr/>
          </p:nvSpPr>
          <p:spPr>
            <a:xfrm>
              <a:off x="2202458" y="211192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91" name="Oval 90"/>
            <p:cNvSpPr/>
            <p:nvPr/>
          </p:nvSpPr>
          <p:spPr>
            <a:xfrm>
              <a:off x="2112278" y="203677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92" name="Oval 91"/>
            <p:cNvSpPr/>
            <p:nvPr/>
          </p:nvSpPr>
          <p:spPr>
            <a:xfrm>
              <a:off x="2149853" y="223466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93" name="Oval 92"/>
            <p:cNvSpPr/>
            <p:nvPr/>
          </p:nvSpPr>
          <p:spPr>
            <a:xfrm>
              <a:off x="1904363" y="216703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94" name="Oval 93"/>
            <p:cNvSpPr/>
            <p:nvPr/>
          </p:nvSpPr>
          <p:spPr>
            <a:xfrm>
              <a:off x="2034623" y="213196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95" name="Oval 94"/>
            <p:cNvSpPr/>
            <p:nvPr/>
          </p:nvSpPr>
          <p:spPr>
            <a:xfrm>
              <a:off x="1949453" y="203927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96" name="Oval 95"/>
            <p:cNvSpPr/>
            <p:nvPr/>
          </p:nvSpPr>
          <p:spPr>
            <a:xfrm>
              <a:off x="1420897" y="236242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97" name="Oval 96"/>
            <p:cNvSpPr/>
            <p:nvPr/>
          </p:nvSpPr>
          <p:spPr>
            <a:xfrm>
              <a:off x="1548653" y="203176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98" name="Oval 97"/>
            <p:cNvSpPr/>
            <p:nvPr/>
          </p:nvSpPr>
          <p:spPr>
            <a:xfrm>
              <a:off x="1202962" y="257534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99" name="Oval 98"/>
            <p:cNvSpPr/>
            <p:nvPr/>
          </p:nvSpPr>
          <p:spPr>
            <a:xfrm>
              <a:off x="1210477" y="232735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00" name="Oval 99"/>
            <p:cNvSpPr/>
            <p:nvPr/>
          </p:nvSpPr>
          <p:spPr>
            <a:xfrm>
              <a:off x="1320697" y="255781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01" name="Oval 100"/>
            <p:cNvSpPr/>
            <p:nvPr/>
          </p:nvSpPr>
          <p:spPr>
            <a:xfrm>
              <a:off x="1067692" y="247765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02" name="Oval 101"/>
            <p:cNvSpPr/>
            <p:nvPr/>
          </p:nvSpPr>
          <p:spPr>
            <a:xfrm>
              <a:off x="1295647" y="244508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03" name="Oval 102"/>
            <p:cNvSpPr/>
            <p:nvPr/>
          </p:nvSpPr>
          <p:spPr>
            <a:xfrm>
              <a:off x="804667" y="229478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04" name="Oval 103"/>
            <p:cNvSpPr/>
            <p:nvPr/>
          </p:nvSpPr>
          <p:spPr>
            <a:xfrm>
              <a:off x="822202" y="252775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05" name="Oval 104"/>
            <p:cNvSpPr/>
            <p:nvPr/>
          </p:nvSpPr>
          <p:spPr>
            <a:xfrm>
              <a:off x="689436" y="268055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06" name="Oval 105"/>
            <p:cNvSpPr/>
            <p:nvPr/>
          </p:nvSpPr>
          <p:spPr>
            <a:xfrm>
              <a:off x="1145347" y="270059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07" name="Oval 106"/>
            <p:cNvSpPr/>
            <p:nvPr/>
          </p:nvSpPr>
          <p:spPr>
            <a:xfrm>
              <a:off x="832222" y="265801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08" name="Oval 107"/>
            <p:cNvSpPr/>
            <p:nvPr/>
          </p:nvSpPr>
          <p:spPr>
            <a:xfrm>
              <a:off x="711981" y="242254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09" name="Oval 108"/>
            <p:cNvSpPr/>
            <p:nvPr/>
          </p:nvSpPr>
          <p:spPr>
            <a:xfrm>
              <a:off x="854767" y="239999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10" name="Oval 109"/>
            <p:cNvSpPr/>
            <p:nvPr/>
          </p:nvSpPr>
          <p:spPr>
            <a:xfrm>
              <a:off x="686931" y="255029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11" name="Oval 110"/>
            <p:cNvSpPr/>
            <p:nvPr/>
          </p:nvSpPr>
          <p:spPr>
            <a:xfrm>
              <a:off x="1288132" y="268306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12" name="Oval 111"/>
            <p:cNvSpPr/>
            <p:nvPr/>
          </p:nvSpPr>
          <p:spPr>
            <a:xfrm>
              <a:off x="679416" y="230230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13" name="Oval 112"/>
            <p:cNvSpPr/>
            <p:nvPr/>
          </p:nvSpPr>
          <p:spPr>
            <a:xfrm>
              <a:off x="1268092" y="220210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14" name="Oval 113"/>
            <p:cNvSpPr/>
            <p:nvPr/>
          </p:nvSpPr>
          <p:spPr>
            <a:xfrm>
              <a:off x="969997" y="266552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15" name="Oval 114"/>
            <p:cNvSpPr/>
            <p:nvPr/>
          </p:nvSpPr>
          <p:spPr>
            <a:xfrm>
              <a:off x="1333222" y="230981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16" name="Oval 115"/>
            <p:cNvSpPr/>
            <p:nvPr/>
          </p:nvSpPr>
          <p:spPr>
            <a:xfrm>
              <a:off x="967492" y="239999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17" name="Oval 116"/>
            <p:cNvSpPr/>
            <p:nvPr/>
          </p:nvSpPr>
          <p:spPr>
            <a:xfrm>
              <a:off x="1090237" y="234739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18" name="Oval 117"/>
            <p:cNvSpPr/>
            <p:nvPr/>
          </p:nvSpPr>
          <p:spPr>
            <a:xfrm>
              <a:off x="942442" y="252775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19" name="Oval 118"/>
            <p:cNvSpPr/>
            <p:nvPr/>
          </p:nvSpPr>
          <p:spPr>
            <a:xfrm>
              <a:off x="1182922" y="245260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20" name="Oval 119"/>
            <p:cNvSpPr/>
            <p:nvPr/>
          </p:nvSpPr>
          <p:spPr>
            <a:xfrm>
              <a:off x="1072702" y="260290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21" name="Oval 120"/>
            <p:cNvSpPr/>
            <p:nvPr/>
          </p:nvSpPr>
          <p:spPr>
            <a:xfrm>
              <a:off x="774606" y="278326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22" name="Oval 121"/>
            <p:cNvSpPr/>
            <p:nvPr/>
          </p:nvSpPr>
          <p:spPr>
            <a:xfrm>
              <a:off x="1055167" y="277574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23" name="Oval 122"/>
            <p:cNvSpPr/>
            <p:nvPr/>
          </p:nvSpPr>
          <p:spPr>
            <a:xfrm>
              <a:off x="919897" y="277825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24" name="Oval 123"/>
            <p:cNvSpPr/>
            <p:nvPr/>
          </p:nvSpPr>
          <p:spPr>
            <a:xfrm>
              <a:off x="2194943" y="171613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25" name="Oval 124"/>
            <p:cNvSpPr/>
            <p:nvPr/>
          </p:nvSpPr>
          <p:spPr>
            <a:xfrm>
              <a:off x="2137328" y="182635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26" name="Oval 125"/>
            <p:cNvSpPr/>
            <p:nvPr/>
          </p:nvSpPr>
          <p:spPr>
            <a:xfrm>
              <a:off x="2089733" y="158336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27" name="Oval 126"/>
            <p:cNvSpPr/>
            <p:nvPr/>
          </p:nvSpPr>
          <p:spPr>
            <a:xfrm>
              <a:off x="2217488" y="159839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28" name="Oval 127"/>
            <p:cNvSpPr/>
            <p:nvPr/>
          </p:nvSpPr>
          <p:spPr>
            <a:xfrm>
              <a:off x="2047148" y="172865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29" name="Oval 128"/>
            <p:cNvSpPr/>
            <p:nvPr/>
          </p:nvSpPr>
          <p:spPr>
            <a:xfrm>
              <a:off x="2217488" y="192655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30" name="Oval 129"/>
            <p:cNvSpPr/>
            <p:nvPr/>
          </p:nvSpPr>
          <p:spPr>
            <a:xfrm>
              <a:off x="1964483" y="161843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31" name="Oval 130"/>
            <p:cNvSpPr/>
            <p:nvPr/>
          </p:nvSpPr>
          <p:spPr>
            <a:xfrm>
              <a:off x="1796648" y="171613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32" name="Oval 131"/>
            <p:cNvSpPr/>
            <p:nvPr/>
          </p:nvSpPr>
          <p:spPr>
            <a:xfrm>
              <a:off x="1916888" y="172114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33" name="Oval 132"/>
            <p:cNvSpPr/>
            <p:nvPr/>
          </p:nvSpPr>
          <p:spPr>
            <a:xfrm>
              <a:off x="1851758" y="159088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34" name="Oval 133"/>
            <p:cNvSpPr/>
            <p:nvPr/>
          </p:nvSpPr>
          <p:spPr>
            <a:xfrm>
              <a:off x="1698953" y="196663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35" name="Oval 134"/>
            <p:cNvSpPr/>
            <p:nvPr/>
          </p:nvSpPr>
          <p:spPr>
            <a:xfrm>
              <a:off x="1864283" y="194909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36" name="Oval 135"/>
            <p:cNvSpPr/>
            <p:nvPr/>
          </p:nvSpPr>
          <p:spPr>
            <a:xfrm>
              <a:off x="2099753" y="192905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37" name="Oval 136"/>
            <p:cNvSpPr/>
            <p:nvPr/>
          </p:nvSpPr>
          <p:spPr>
            <a:xfrm>
              <a:off x="1989533" y="183386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38" name="Oval 137"/>
            <p:cNvSpPr/>
            <p:nvPr/>
          </p:nvSpPr>
          <p:spPr>
            <a:xfrm>
              <a:off x="1987028" y="193907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39" name="Oval 138"/>
            <p:cNvSpPr/>
            <p:nvPr/>
          </p:nvSpPr>
          <p:spPr>
            <a:xfrm>
              <a:off x="1433422" y="264047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40" name="Oval 139"/>
            <p:cNvSpPr/>
            <p:nvPr/>
          </p:nvSpPr>
          <p:spPr>
            <a:xfrm>
              <a:off x="1228012" y="279328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41" name="Oval 140"/>
            <p:cNvSpPr/>
            <p:nvPr/>
          </p:nvSpPr>
          <p:spPr>
            <a:xfrm>
              <a:off x="1581218" y="259789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42" name="Oval 141"/>
            <p:cNvSpPr/>
            <p:nvPr/>
          </p:nvSpPr>
          <p:spPr>
            <a:xfrm>
              <a:off x="1716488" y="257284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43" name="Oval 142"/>
            <p:cNvSpPr/>
            <p:nvPr/>
          </p:nvSpPr>
          <p:spPr>
            <a:xfrm>
              <a:off x="2214983" y="267304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44" name="Oval 143"/>
            <p:cNvSpPr/>
            <p:nvPr/>
          </p:nvSpPr>
          <p:spPr>
            <a:xfrm>
              <a:off x="2139833" y="278576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45" name="Oval 144"/>
            <p:cNvSpPr/>
            <p:nvPr/>
          </p:nvSpPr>
          <p:spPr>
            <a:xfrm>
              <a:off x="1964483" y="277825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46" name="Oval 145"/>
            <p:cNvSpPr/>
            <p:nvPr/>
          </p:nvSpPr>
          <p:spPr>
            <a:xfrm>
              <a:off x="2057168" y="268807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47" name="Oval 146"/>
            <p:cNvSpPr/>
            <p:nvPr/>
          </p:nvSpPr>
          <p:spPr>
            <a:xfrm>
              <a:off x="1405867" y="278827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48" name="Oval 147"/>
            <p:cNvSpPr/>
            <p:nvPr/>
          </p:nvSpPr>
          <p:spPr>
            <a:xfrm>
              <a:off x="1533623" y="273566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49" name="Oval 148"/>
            <p:cNvSpPr/>
            <p:nvPr/>
          </p:nvSpPr>
          <p:spPr>
            <a:xfrm>
              <a:off x="1678913" y="277073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50" name="Oval 149"/>
            <p:cNvSpPr/>
            <p:nvPr/>
          </p:nvSpPr>
          <p:spPr>
            <a:xfrm>
              <a:off x="1786628" y="269308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51" name="Oval 150"/>
            <p:cNvSpPr/>
            <p:nvPr/>
          </p:nvSpPr>
          <p:spPr>
            <a:xfrm>
              <a:off x="1934423" y="266051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52" name="Oval 151"/>
            <p:cNvSpPr/>
            <p:nvPr/>
          </p:nvSpPr>
          <p:spPr>
            <a:xfrm>
              <a:off x="2012078" y="251522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53" name="Oval 152"/>
            <p:cNvSpPr/>
            <p:nvPr/>
          </p:nvSpPr>
          <p:spPr>
            <a:xfrm>
              <a:off x="2132318" y="258286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54" name="Oval 153"/>
            <p:cNvSpPr/>
            <p:nvPr/>
          </p:nvSpPr>
          <p:spPr>
            <a:xfrm>
              <a:off x="2202458" y="246763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55" name="Rectangle 154"/>
            <p:cNvSpPr/>
            <p:nvPr/>
          </p:nvSpPr>
          <p:spPr>
            <a:xfrm>
              <a:off x="3722993" y="1581395"/>
              <a:ext cx="1657598" cy="1310296"/>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56" name="Oval 155"/>
            <p:cNvSpPr/>
            <p:nvPr/>
          </p:nvSpPr>
          <p:spPr>
            <a:xfrm>
              <a:off x="3811030" y="168356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57" name="Oval 156"/>
            <p:cNvSpPr/>
            <p:nvPr/>
          </p:nvSpPr>
          <p:spPr>
            <a:xfrm>
              <a:off x="3888685" y="1888976"/>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58" name="Oval 157"/>
            <p:cNvSpPr/>
            <p:nvPr/>
          </p:nvSpPr>
          <p:spPr>
            <a:xfrm>
              <a:off x="4043995" y="173366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59" name="Oval 158"/>
            <p:cNvSpPr/>
            <p:nvPr/>
          </p:nvSpPr>
          <p:spPr>
            <a:xfrm>
              <a:off x="4059025" y="1871440"/>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60" name="Oval 159"/>
            <p:cNvSpPr/>
            <p:nvPr/>
          </p:nvSpPr>
          <p:spPr>
            <a:xfrm>
              <a:off x="4169245" y="210190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61" name="Oval 160"/>
            <p:cNvSpPr/>
            <p:nvPr/>
          </p:nvSpPr>
          <p:spPr>
            <a:xfrm>
              <a:off x="4297000" y="1941581"/>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62" name="Oval 161"/>
            <p:cNvSpPr/>
            <p:nvPr/>
          </p:nvSpPr>
          <p:spPr>
            <a:xfrm>
              <a:off x="4206820" y="184138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63" name="Oval 162"/>
            <p:cNvSpPr/>
            <p:nvPr/>
          </p:nvSpPr>
          <p:spPr>
            <a:xfrm>
              <a:off x="4317040" y="2071841"/>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64" name="Oval 163"/>
            <p:cNvSpPr/>
            <p:nvPr/>
          </p:nvSpPr>
          <p:spPr>
            <a:xfrm>
              <a:off x="4444796" y="1911521"/>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65" name="Oval 164"/>
            <p:cNvSpPr/>
            <p:nvPr/>
          </p:nvSpPr>
          <p:spPr>
            <a:xfrm>
              <a:off x="3758425" y="2054306"/>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66" name="Oval 165"/>
            <p:cNvSpPr/>
            <p:nvPr/>
          </p:nvSpPr>
          <p:spPr>
            <a:xfrm>
              <a:off x="3773455" y="2192081"/>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67" name="Oval 166"/>
            <p:cNvSpPr/>
            <p:nvPr/>
          </p:nvSpPr>
          <p:spPr>
            <a:xfrm>
              <a:off x="4011430" y="226222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68" name="Oval 167"/>
            <p:cNvSpPr/>
            <p:nvPr/>
          </p:nvSpPr>
          <p:spPr>
            <a:xfrm>
              <a:off x="3921250" y="216202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69" name="Oval 168"/>
            <p:cNvSpPr/>
            <p:nvPr/>
          </p:nvSpPr>
          <p:spPr>
            <a:xfrm>
              <a:off x="4159225" y="2232161"/>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70" name="Oval 169"/>
            <p:cNvSpPr/>
            <p:nvPr/>
          </p:nvSpPr>
          <p:spPr>
            <a:xfrm>
              <a:off x="3966340" y="1628455"/>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71" name="Oval 170"/>
            <p:cNvSpPr/>
            <p:nvPr/>
          </p:nvSpPr>
          <p:spPr>
            <a:xfrm>
              <a:off x="4109125" y="1605910"/>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72" name="Oval 171"/>
            <p:cNvSpPr/>
            <p:nvPr/>
          </p:nvSpPr>
          <p:spPr>
            <a:xfrm>
              <a:off x="3715840" y="159088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73" name="Oval 172"/>
            <p:cNvSpPr/>
            <p:nvPr/>
          </p:nvSpPr>
          <p:spPr>
            <a:xfrm>
              <a:off x="4339585" y="180631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74" name="Oval 173"/>
            <p:cNvSpPr/>
            <p:nvPr/>
          </p:nvSpPr>
          <p:spPr>
            <a:xfrm>
              <a:off x="4023955" y="199418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75" name="Oval 174"/>
            <p:cNvSpPr/>
            <p:nvPr/>
          </p:nvSpPr>
          <p:spPr>
            <a:xfrm>
              <a:off x="4166740" y="1971641"/>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76" name="Oval 175"/>
            <p:cNvSpPr/>
            <p:nvPr/>
          </p:nvSpPr>
          <p:spPr>
            <a:xfrm>
              <a:off x="4046500" y="2139476"/>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77" name="Oval 176"/>
            <p:cNvSpPr/>
            <p:nvPr/>
          </p:nvSpPr>
          <p:spPr>
            <a:xfrm>
              <a:off x="3893695" y="2021741"/>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78" name="Oval 177"/>
            <p:cNvSpPr/>
            <p:nvPr/>
          </p:nvSpPr>
          <p:spPr>
            <a:xfrm>
              <a:off x="3755920" y="1788775"/>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79" name="Oval 178"/>
            <p:cNvSpPr/>
            <p:nvPr/>
          </p:nvSpPr>
          <p:spPr>
            <a:xfrm>
              <a:off x="3898705" y="176623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80" name="Oval 179"/>
            <p:cNvSpPr/>
            <p:nvPr/>
          </p:nvSpPr>
          <p:spPr>
            <a:xfrm>
              <a:off x="4509926" y="1663525"/>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81" name="Oval 180"/>
            <p:cNvSpPr/>
            <p:nvPr/>
          </p:nvSpPr>
          <p:spPr>
            <a:xfrm>
              <a:off x="4620146" y="189398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82" name="Oval 181"/>
            <p:cNvSpPr/>
            <p:nvPr/>
          </p:nvSpPr>
          <p:spPr>
            <a:xfrm>
              <a:off x="4712831" y="170861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83" name="Oval 182"/>
            <p:cNvSpPr/>
            <p:nvPr/>
          </p:nvSpPr>
          <p:spPr>
            <a:xfrm>
              <a:off x="4760426" y="1833865"/>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84" name="Oval 183"/>
            <p:cNvSpPr/>
            <p:nvPr/>
          </p:nvSpPr>
          <p:spPr>
            <a:xfrm>
              <a:off x="4910726" y="184138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85" name="Oval 184"/>
            <p:cNvSpPr/>
            <p:nvPr/>
          </p:nvSpPr>
          <p:spPr>
            <a:xfrm>
              <a:off x="4607621" y="159589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86" name="Oval 185"/>
            <p:cNvSpPr/>
            <p:nvPr/>
          </p:nvSpPr>
          <p:spPr>
            <a:xfrm>
              <a:off x="4772951" y="1593385"/>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87" name="Oval 186"/>
            <p:cNvSpPr/>
            <p:nvPr/>
          </p:nvSpPr>
          <p:spPr>
            <a:xfrm>
              <a:off x="4419746" y="1590880"/>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88" name="Oval 187"/>
            <p:cNvSpPr/>
            <p:nvPr/>
          </p:nvSpPr>
          <p:spPr>
            <a:xfrm>
              <a:off x="4459826" y="1788775"/>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89" name="Oval 188"/>
            <p:cNvSpPr/>
            <p:nvPr/>
          </p:nvSpPr>
          <p:spPr>
            <a:xfrm>
              <a:off x="4602611" y="1766230"/>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90" name="Oval 189"/>
            <p:cNvSpPr/>
            <p:nvPr/>
          </p:nvSpPr>
          <p:spPr>
            <a:xfrm>
              <a:off x="4214335" y="1721140"/>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91" name="Oval 190"/>
            <p:cNvSpPr/>
            <p:nvPr/>
          </p:nvSpPr>
          <p:spPr>
            <a:xfrm>
              <a:off x="4344596" y="168607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92" name="Oval 191"/>
            <p:cNvSpPr/>
            <p:nvPr/>
          </p:nvSpPr>
          <p:spPr>
            <a:xfrm>
              <a:off x="4259425" y="159338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93" name="Oval 192"/>
            <p:cNvSpPr/>
            <p:nvPr/>
          </p:nvSpPr>
          <p:spPr>
            <a:xfrm>
              <a:off x="3730870" y="191653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94" name="Oval 193"/>
            <p:cNvSpPr/>
            <p:nvPr/>
          </p:nvSpPr>
          <p:spPr>
            <a:xfrm>
              <a:off x="3858625" y="1585870"/>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95" name="Oval 194"/>
            <p:cNvSpPr/>
            <p:nvPr/>
          </p:nvSpPr>
          <p:spPr>
            <a:xfrm>
              <a:off x="4539986" y="212945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96" name="Oval 195"/>
            <p:cNvSpPr/>
            <p:nvPr/>
          </p:nvSpPr>
          <p:spPr>
            <a:xfrm>
              <a:off x="4617641" y="2334866"/>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97" name="Oval 196"/>
            <p:cNvSpPr/>
            <p:nvPr/>
          </p:nvSpPr>
          <p:spPr>
            <a:xfrm>
              <a:off x="4772951" y="217955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98" name="Oval 197"/>
            <p:cNvSpPr/>
            <p:nvPr/>
          </p:nvSpPr>
          <p:spPr>
            <a:xfrm>
              <a:off x="4787981" y="2317331"/>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99" name="Oval 198"/>
            <p:cNvSpPr/>
            <p:nvPr/>
          </p:nvSpPr>
          <p:spPr>
            <a:xfrm>
              <a:off x="5045996" y="2387471"/>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00" name="Oval 199"/>
            <p:cNvSpPr/>
            <p:nvPr/>
          </p:nvSpPr>
          <p:spPr>
            <a:xfrm>
              <a:off x="4935776" y="228727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01" name="Oval 200"/>
            <p:cNvSpPr/>
            <p:nvPr/>
          </p:nvSpPr>
          <p:spPr>
            <a:xfrm>
              <a:off x="4915736" y="2530256"/>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02" name="Oval 201"/>
            <p:cNvSpPr/>
            <p:nvPr/>
          </p:nvSpPr>
          <p:spPr>
            <a:xfrm>
              <a:off x="5173752" y="2357411"/>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03" name="Oval 202"/>
            <p:cNvSpPr/>
            <p:nvPr/>
          </p:nvSpPr>
          <p:spPr>
            <a:xfrm>
              <a:off x="4487381" y="2500196"/>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04" name="Oval 203"/>
            <p:cNvSpPr/>
            <p:nvPr/>
          </p:nvSpPr>
          <p:spPr>
            <a:xfrm>
              <a:off x="4695296" y="207434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05" name="Oval 204"/>
            <p:cNvSpPr/>
            <p:nvPr/>
          </p:nvSpPr>
          <p:spPr>
            <a:xfrm>
              <a:off x="4838081" y="2051801"/>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06" name="Oval 205"/>
            <p:cNvSpPr/>
            <p:nvPr/>
          </p:nvSpPr>
          <p:spPr>
            <a:xfrm>
              <a:off x="4444796" y="2036771"/>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07" name="Oval 206"/>
            <p:cNvSpPr/>
            <p:nvPr/>
          </p:nvSpPr>
          <p:spPr>
            <a:xfrm>
              <a:off x="5068541" y="225220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08" name="Oval 207"/>
            <p:cNvSpPr/>
            <p:nvPr/>
          </p:nvSpPr>
          <p:spPr>
            <a:xfrm>
              <a:off x="4752911" y="244007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09" name="Oval 208"/>
            <p:cNvSpPr/>
            <p:nvPr/>
          </p:nvSpPr>
          <p:spPr>
            <a:xfrm>
              <a:off x="4895696" y="2417531"/>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10" name="Oval 209"/>
            <p:cNvSpPr/>
            <p:nvPr/>
          </p:nvSpPr>
          <p:spPr>
            <a:xfrm>
              <a:off x="4622651" y="246763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11" name="Oval 210"/>
            <p:cNvSpPr/>
            <p:nvPr/>
          </p:nvSpPr>
          <p:spPr>
            <a:xfrm>
              <a:off x="4484876" y="2234666"/>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12" name="Oval 211"/>
            <p:cNvSpPr/>
            <p:nvPr/>
          </p:nvSpPr>
          <p:spPr>
            <a:xfrm>
              <a:off x="4627661" y="221212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13" name="Oval 212"/>
            <p:cNvSpPr/>
            <p:nvPr/>
          </p:nvSpPr>
          <p:spPr>
            <a:xfrm>
              <a:off x="5241387" y="211192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14" name="Oval 213"/>
            <p:cNvSpPr/>
            <p:nvPr/>
          </p:nvSpPr>
          <p:spPr>
            <a:xfrm>
              <a:off x="5151207" y="203677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15" name="Oval 214"/>
            <p:cNvSpPr/>
            <p:nvPr/>
          </p:nvSpPr>
          <p:spPr>
            <a:xfrm>
              <a:off x="5188782" y="223466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16" name="Oval 215"/>
            <p:cNvSpPr/>
            <p:nvPr/>
          </p:nvSpPr>
          <p:spPr>
            <a:xfrm>
              <a:off x="4963331" y="2167031"/>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17" name="Oval 216"/>
            <p:cNvSpPr/>
            <p:nvPr/>
          </p:nvSpPr>
          <p:spPr>
            <a:xfrm>
              <a:off x="5073551" y="2131961"/>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18" name="Oval 217"/>
            <p:cNvSpPr/>
            <p:nvPr/>
          </p:nvSpPr>
          <p:spPr>
            <a:xfrm>
              <a:off x="4988381" y="2039276"/>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19" name="Oval 218"/>
            <p:cNvSpPr/>
            <p:nvPr/>
          </p:nvSpPr>
          <p:spPr>
            <a:xfrm>
              <a:off x="4459826" y="236242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20" name="Oval 219"/>
            <p:cNvSpPr/>
            <p:nvPr/>
          </p:nvSpPr>
          <p:spPr>
            <a:xfrm>
              <a:off x="4587581" y="2031761"/>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21" name="Oval 220"/>
            <p:cNvSpPr/>
            <p:nvPr/>
          </p:nvSpPr>
          <p:spPr>
            <a:xfrm>
              <a:off x="4241890" y="257534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22" name="Oval 221"/>
            <p:cNvSpPr/>
            <p:nvPr/>
          </p:nvSpPr>
          <p:spPr>
            <a:xfrm>
              <a:off x="4249405" y="232735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23" name="Oval 222"/>
            <p:cNvSpPr/>
            <p:nvPr/>
          </p:nvSpPr>
          <p:spPr>
            <a:xfrm>
              <a:off x="4359626" y="255781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24" name="Oval 223"/>
            <p:cNvSpPr/>
            <p:nvPr/>
          </p:nvSpPr>
          <p:spPr>
            <a:xfrm>
              <a:off x="4106620" y="247765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25" name="Oval 224"/>
            <p:cNvSpPr/>
            <p:nvPr/>
          </p:nvSpPr>
          <p:spPr>
            <a:xfrm>
              <a:off x="4334575" y="2445086"/>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26" name="Oval 225"/>
            <p:cNvSpPr/>
            <p:nvPr/>
          </p:nvSpPr>
          <p:spPr>
            <a:xfrm>
              <a:off x="3843595" y="229478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27" name="Oval 226"/>
            <p:cNvSpPr/>
            <p:nvPr/>
          </p:nvSpPr>
          <p:spPr>
            <a:xfrm>
              <a:off x="3861130" y="2527751"/>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28" name="Oval 227"/>
            <p:cNvSpPr/>
            <p:nvPr/>
          </p:nvSpPr>
          <p:spPr>
            <a:xfrm>
              <a:off x="3728365" y="268055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29" name="Oval 228"/>
            <p:cNvSpPr/>
            <p:nvPr/>
          </p:nvSpPr>
          <p:spPr>
            <a:xfrm>
              <a:off x="4184275" y="2700597"/>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30" name="Oval 229"/>
            <p:cNvSpPr/>
            <p:nvPr/>
          </p:nvSpPr>
          <p:spPr>
            <a:xfrm>
              <a:off x="3871150" y="2658012"/>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31" name="Oval 230"/>
            <p:cNvSpPr/>
            <p:nvPr/>
          </p:nvSpPr>
          <p:spPr>
            <a:xfrm>
              <a:off x="3750910" y="2422541"/>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32" name="Oval 231"/>
            <p:cNvSpPr/>
            <p:nvPr/>
          </p:nvSpPr>
          <p:spPr>
            <a:xfrm>
              <a:off x="3893695" y="2399996"/>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33" name="Oval 232"/>
            <p:cNvSpPr/>
            <p:nvPr/>
          </p:nvSpPr>
          <p:spPr>
            <a:xfrm>
              <a:off x="3725860" y="255029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34" name="Oval 233"/>
            <p:cNvSpPr/>
            <p:nvPr/>
          </p:nvSpPr>
          <p:spPr>
            <a:xfrm>
              <a:off x="4327060" y="2683062"/>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35" name="Oval 234"/>
            <p:cNvSpPr/>
            <p:nvPr/>
          </p:nvSpPr>
          <p:spPr>
            <a:xfrm>
              <a:off x="3718345" y="230230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36" name="Oval 235"/>
            <p:cNvSpPr/>
            <p:nvPr/>
          </p:nvSpPr>
          <p:spPr>
            <a:xfrm>
              <a:off x="4307020" y="220210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37" name="Oval 236"/>
            <p:cNvSpPr/>
            <p:nvPr/>
          </p:nvSpPr>
          <p:spPr>
            <a:xfrm>
              <a:off x="4008925" y="266552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38" name="Oval 237"/>
            <p:cNvSpPr/>
            <p:nvPr/>
          </p:nvSpPr>
          <p:spPr>
            <a:xfrm>
              <a:off x="4372151" y="2309816"/>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39" name="Oval 238"/>
            <p:cNvSpPr/>
            <p:nvPr/>
          </p:nvSpPr>
          <p:spPr>
            <a:xfrm>
              <a:off x="4006420" y="2399996"/>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40" name="Oval 239"/>
            <p:cNvSpPr/>
            <p:nvPr/>
          </p:nvSpPr>
          <p:spPr>
            <a:xfrm>
              <a:off x="4129165" y="2347391"/>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41" name="Oval 240"/>
            <p:cNvSpPr/>
            <p:nvPr/>
          </p:nvSpPr>
          <p:spPr>
            <a:xfrm>
              <a:off x="3981370" y="2527751"/>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42" name="Oval 241"/>
            <p:cNvSpPr/>
            <p:nvPr/>
          </p:nvSpPr>
          <p:spPr>
            <a:xfrm>
              <a:off x="4221850" y="245260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43" name="Oval 242"/>
            <p:cNvSpPr/>
            <p:nvPr/>
          </p:nvSpPr>
          <p:spPr>
            <a:xfrm>
              <a:off x="4111630" y="2602902"/>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44" name="Oval 243"/>
            <p:cNvSpPr/>
            <p:nvPr/>
          </p:nvSpPr>
          <p:spPr>
            <a:xfrm>
              <a:off x="3813535" y="278326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45" name="Oval 244"/>
            <p:cNvSpPr/>
            <p:nvPr/>
          </p:nvSpPr>
          <p:spPr>
            <a:xfrm>
              <a:off x="4094095" y="277574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46" name="Oval 245"/>
            <p:cNvSpPr/>
            <p:nvPr/>
          </p:nvSpPr>
          <p:spPr>
            <a:xfrm>
              <a:off x="3958825" y="2778252"/>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47" name="Oval 246"/>
            <p:cNvSpPr/>
            <p:nvPr/>
          </p:nvSpPr>
          <p:spPr>
            <a:xfrm>
              <a:off x="5233872" y="171613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48" name="Oval 247"/>
            <p:cNvSpPr/>
            <p:nvPr/>
          </p:nvSpPr>
          <p:spPr>
            <a:xfrm>
              <a:off x="5176257" y="182635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49" name="Oval 248"/>
            <p:cNvSpPr/>
            <p:nvPr/>
          </p:nvSpPr>
          <p:spPr>
            <a:xfrm>
              <a:off x="5128662" y="158336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50" name="Oval 249"/>
            <p:cNvSpPr/>
            <p:nvPr/>
          </p:nvSpPr>
          <p:spPr>
            <a:xfrm>
              <a:off x="5256417" y="159839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51" name="Oval 250"/>
            <p:cNvSpPr/>
            <p:nvPr/>
          </p:nvSpPr>
          <p:spPr>
            <a:xfrm>
              <a:off x="5086076" y="1728655"/>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52" name="Oval 251"/>
            <p:cNvSpPr/>
            <p:nvPr/>
          </p:nvSpPr>
          <p:spPr>
            <a:xfrm>
              <a:off x="5256417" y="1926551"/>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53" name="Oval 252"/>
            <p:cNvSpPr/>
            <p:nvPr/>
          </p:nvSpPr>
          <p:spPr>
            <a:xfrm>
              <a:off x="5003411" y="1618435"/>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54" name="Oval 253"/>
            <p:cNvSpPr/>
            <p:nvPr/>
          </p:nvSpPr>
          <p:spPr>
            <a:xfrm>
              <a:off x="4835576" y="1716130"/>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55" name="Oval 254"/>
            <p:cNvSpPr/>
            <p:nvPr/>
          </p:nvSpPr>
          <p:spPr>
            <a:xfrm>
              <a:off x="4955816" y="172114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56" name="Oval 255"/>
            <p:cNvSpPr/>
            <p:nvPr/>
          </p:nvSpPr>
          <p:spPr>
            <a:xfrm>
              <a:off x="4890686" y="159088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57" name="Oval 256"/>
            <p:cNvSpPr/>
            <p:nvPr/>
          </p:nvSpPr>
          <p:spPr>
            <a:xfrm>
              <a:off x="4757921" y="1966631"/>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58" name="Oval 257"/>
            <p:cNvSpPr/>
            <p:nvPr/>
          </p:nvSpPr>
          <p:spPr>
            <a:xfrm>
              <a:off x="4903211" y="194909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59" name="Oval 258"/>
            <p:cNvSpPr/>
            <p:nvPr/>
          </p:nvSpPr>
          <p:spPr>
            <a:xfrm>
              <a:off x="5138682" y="1929056"/>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60" name="Oval 259"/>
            <p:cNvSpPr/>
            <p:nvPr/>
          </p:nvSpPr>
          <p:spPr>
            <a:xfrm>
              <a:off x="5028461" y="1833865"/>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61" name="Oval 260"/>
            <p:cNvSpPr/>
            <p:nvPr/>
          </p:nvSpPr>
          <p:spPr>
            <a:xfrm>
              <a:off x="5025956" y="1939076"/>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62" name="Oval 261"/>
            <p:cNvSpPr/>
            <p:nvPr/>
          </p:nvSpPr>
          <p:spPr>
            <a:xfrm>
              <a:off x="4472351" y="264047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63" name="Oval 262"/>
            <p:cNvSpPr/>
            <p:nvPr/>
          </p:nvSpPr>
          <p:spPr>
            <a:xfrm>
              <a:off x="4266940" y="279328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64" name="Oval 263"/>
            <p:cNvSpPr/>
            <p:nvPr/>
          </p:nvSpPr>
          <p:spPr>
            <a:xfrm>
              <a:off x="4620146" y="2597892"/>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65" name="Oval 264"/>
            <p:cNvSpPr/>
            <p:nvPr/>
          </p:nvSpPr>
          <p:spPr>
            <a:xfrm>
              <a:off x="4755416" y="257284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66" name="Oval 265"/>
            <p:cNvSpPr/>
            <p:nvPr/>
          </p:nvSpPr>
          <p:spPr>
            <a:xfrm>
              <a:off x="5253912" y="267304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67" name="Oval 266"/>
            <p:cNvSpPr/>
            <p:nvPr/>
          </p:nvSpPr>
          <p:spPr>
            <a:xfrm>
              <a:off x="5178762" y="2785767"/>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68" name="Oval 267"/>
            <p:cNvSpPr/>
            <p:nvPr/>
          </p:nvSpPr>
          <p:spPr>
            <a:xfrm>
              <a:off x="5003411" y="2778252"/>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69" name="Oval 268"/>
            <p:cNvSpPr/>
            <p:nvPr/>
          </p:nvSpPr>
          <p:spPr>
            <a:xfrm>
              <a:off x="5096097" y="2688072"/>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70" name="Oval 269"/>
            <p:cNvSpPr/>
            <p:nvPr/>
          </p:nvSpPr>
          <p:spPr>
            <a:xfrm>
              <a:off x="4444796" y="278827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71" name="Oval 270"/>
            <p:cNvSpPr/>
            <p:nvPr/>
          </p:nvSpPr>
          <p:spPr>
            <a:xfrm>
              <a:off x="4572551" y="273566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72" name="Oval 271"/>
            <p:cNvSpPr/>
            <p:nvPr/>
          </p:nvSpPr>
          <p:spPr>
            <a:xfrm>
              <a:off x="4717841" y="277073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73" name="Oval 272"/>
            <p:cNvSpPr/>
            <p:nvPr/>
          </p:nvSpPr>
          <p:spPr>
            <a:xfrm>
              <a:off x="4825556" y="2693082"/>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74" name="Oval 273"/>
            <p:cNvSpPr/>
            <p:nvPr/>
          </p:nvSpPr>
          <p:spPr>
            <a:xfrm>
              <a:off x="4973351" y="266051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75" name="Oval 274"/>
            <p:cNvSpPr/>
            <p:nvPr/>
          </p:nvSpPr>
          <p:spPr>
            <a:xfrm>
              <a:off x="5071046" y="251522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76" name="Oval 275"/>
            <p:cNvSpPr/>
            <p:nvPr/>
          </p:nvSpPr>
          <p:spPr>
            <a:xfrm>
              <a:off x="5171247" y="2582862"/>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77" name="Oval 276"/>
            <p:cNvSpPr/>
            <p:nvPr/>
          </p:nvSpPr>
          <p:spPr>
            <a:xfrm>
              <a:off x="5241387" y="246763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80" name="TextBox 279"/>
            <p:cNvSpPr txBox="1"/>
            <p:nvPr/>
          </p:nvSpPr>
          <p:spPr>
            <a:xfrm>
              <a:off x="2571212" y="1962079"/>
              <a:ext cx="639216" cy="460799"/>
            </a:xfrm>
            <a:prstGeom prst="rect">
              <a:avLst/>
            </a:prstGeom>
            <a:noFill/>
          </p:spPr>
          <p:txBody>
            <a:bodyPr wrap="square" rtlCol="0">
              <a:spAutoFit/>
            </a:bodyPr>
            <a:lstStyle/>
            <a:p>
              <a:pPr algn="ctr"/>
              <a:r>
                <a:rPr lang="en-US" sz="1000" dirty="0" err="1" smtClean="0">
                  <a:solidFill>
                    <a:srgbClr val="FFC000"/>
                  </a:solidFill>
                </a:rPr>
                <a:t>h</a:t>
              </a:r>
              <a:r>
                <a:rPr lang="en-US" sz="1000" dirty="0" err="1" smtClean="0">
                  <a:solidFill>
                    <a:srgbClr val="FFC000"/>
                  </a:solidFill>
                  <a:latin typeface="Symbol" pitchFamily="18" charset="2"/>
                </a:rPr>
                <a:t>n</a:t>
              </a:r>
              <a:endParaRPr lang="en-US" sz="1000" dirty="0">
                <a:solidFill>
                  <a:srgbClr val="FFC000"/>
                </a:solidFill>
                <a:latin typeface="Symbol" pitchFamily="18" charset="2"/>
              </a:endParaRPr>
            </a:p>
          </p:txBody>
        </p:sp>
        <p:cxnSp>
          <p:nvCxnSpPr>
            <p:cNvPr id="282" name="Straight Arrow Connector 281"/>
            <p:cNvCxnSpPr/>
            <p:nvPr/>
          </p:nvCxnSpPr>
          <p:spPr>
            <a:xfrm>
              <a:off x="2626082" y="2357052"/>
              <a:ext cx="698896" cy="0"/>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283" name="Rectangle 282"/>
            <p:cNvSpPr/>
            <p:nvPr/>
          </p:nvSpPr>
          <p:spPr>
            <a:xfrm>
              <a:off x="6572002" y="1596425"/>
              <a:ext cx="1657598" cy="1310296"/>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84" name="Oval 283"/>
            <p:cNvSpPr/>
            <p:nvPr/>
          </p:nvSpPr>
          <p:spPr>
            <a:xfrm>
              <a:off x="6660038" y="169859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85" name="Oval 284"/>
            <p:cNvSpPr/>
            <p:nvPr/>
          </p:nvSpPr>
          <p:spPr>
            <a:xfrm>
              <a:off x="6737693" y="190400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8000"/>
                </a:solidFill>
              </a:endParaRPr>
            </a:p>
          </p:txBody>
        </p:sp>
        <p:sp>
          <p:nvSpPr>
            <p:cNvPr id="286" name="Oval 285"/>
            <p:cNvSpPr/>
            <p:nvPr/>
          </p:nvSpPr>
          <p:spPr>
            <a:xfrm>
              <a:off x="6893004" y="174869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87" name="Oval 286"/>
            <p:cNvSpPr/>
            <p:nvPr/>
          </p:nvSpPr>
          <p:spPr>
            <a:xfrm>
              <a:off x="6908034" y="1886471"/>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88" name="Oval 287"/>
            <p:cNvSpPr/>
            <p:nvPr/>
          </p:nvSpPr>
          <p:spPr>
            <a:xfrm>
              <a:off x="7018254" y="211693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89" name="Oval 288"/>
            <p:cNvSpPr/>
            <p:nvPr/>
          </p:nvSpPr>
          <p:spPr>
            <a:xfrm>
              <a:off x="7146009" y="195661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8000"/>
                </a:solidFill>
              </a:endParaRPr>
            </a:p>
          </p:txBody>
        </p:sp>
        <p:sp>
          <p:nvSpPr>
            <p:cNvPr id="290" name="Oval 289"/>
            <p:cNvSpPr/>
            <p:nvPr/>
          </p:nvSpPr>
          <p:spPr>
            <a:xfrm>
              <a:off x="7055829" y="185641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91" name="Oval 290"/>
            <p:cNvSpPr/>
            <p:nvPr/>
          </p:nvSpPr>
          <p:spPr>
            <a:xfrm>
              <a:off x="7166049" y="208687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8000"/>
                </a:solidFill>
              </a:endParaRPr>
            </a:p>
          </p:txBody>
        </p:sp>
        <p:sp>
          <p:nvSpPr>
            <p:cNvPr id="292" name="Oval 291"/>
            <p:cNvSpPr/>
            <p:nvPr/>
          </p:nvSpPr>
          <p:spPr>
            <a:xfrm>
              <a:off x="7293804" y="1926551"/>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93" name="Oval 292"/>
            <p:cNvSpPr/>
            <p:nvPr/>
          </p:nvSpPr>
          <p:spPr>
            <a:xfrm>
              <a:off x="6607433" y="2069336"/>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94" name="Oval 293"/>
            <p:cNvSpPr/>
            <p:nvPr/>
          </p:nvSpPr>
          <p:spPr>
            <a:xfrm>
              <a:off x="6622463" y="220711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8000"/>
                </a:solidFill>
              </a:endParaRPr>
            </a:p>
          </p:txBody>
        </p:sp>
        <p:sp>
          <p:nvSpPr>
            <p:cNvPr id="295" name="Oval 294"/>
            <p:cNvSpPr/>
            <p:nvPr/>
          </p:nvSpPr>
          <p:spPr>
            <a:xfrm>
              <a:off x="6860439" y="227725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96" name="Oval 295"/>
            <p:cNvSpPr/>
            <p:nvPr/>
          </p:nvSpPr>
          <p:spPr>
            <a:xfrm>
              <a:off x="6770258" y="217705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97" name="Oval 296"/>
            <p:cNvSpPr/>
            <p:nvPr/>
          </p:nvSpPr>
          <p:spPr>
            <a:xfrm>
              <a:off x="7008234" y="2247191"/>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98" name="Oval 297"/>
            <p:cNvSpPr/>
            <p:nvPr/>
          </p:nvSpPr>
          <p:spPr>
            <a:xfrm>
              <a:off x="6815348" y="164348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8000"/>
                </a:solidFill>
              </a:endParaRPr>
            </a:p>
          </p:txBody>
        </p:sp>
        <p:sp>
          <p:nvSpPr>
            <p:cNvPr id="299" name="Oval 298"/>
            <p:cNvSpPr/>
            <p:nvPr/>
          </p:nvSpPr>
          <p:spPr>
            <a:xfrm>
              <a:off x="6958134" y="162094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8000"/>
                </a:solidFill>
              </a:endParaRPr>
            </a:p>
          </p:txBody>
        </p:sp>
        <p:sp>
          <p:nvSpPr>
            <p:cNvPr id="300" name="Oval 299"/>
            <p:cNvSpPr/>
            <p:nvPr/>
          </p:nvSpPr>
          <p:spPr>
            <a:xfrm>
              <a:off x="6564848" y="160591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01" name="Oval 300"/>
            <p:cNvSpPr/>
            <p:nvPr/>
          </p:nvSpPr>
          <p:spPr>
            <a:xfrm>
              <a:off x="7188594" y="182134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02" name="Oval 301"/>
            <p:cNvSpPr/>
            <p:nvPr/>
          </p:nvSpPr>
          <p:spPr>
            <a:xfrm>
              <a:off x="6872964" y="200921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03" name="Oval 302"/>
            <p:cNvSpPr/>
            <p:nvPr/>
          </p:nvSpPr>
          <p:spPr>
            <a:xfrm>
              <a:off x="7015749" y="1986671"/>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04" name="Oval 303"/>
            <p:cNvSpPr/>
            <p:nvPr/>
          </p:nvSpPr>
          <p:spPr>
            <a:xfrm>
              <a:off x="6895509" y="215450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8000"/>
                </a:solidFill>
              </a:endParaRPr>
            </a:p>
          </p:txBody>
        </p:sp>
        <p:sp>
          <p:nvSpPr>
            <p:cNvPr id="305" name="Oval 304"/>
            <p:cNvSpPr/>
            <p:nvPr/>
          </p:nvSpPr>
          <p:spPr>
            <a:xfrm>
              <a:off x="6742703" y="203677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8000"/>
                </a:solidFill>
              </a:endParaRPr>
            </a:p>
          </p:txBody>
        </p:sp>
        <p:sp>
          <p:nvSpPr>
            <p:cNvPr id="306" name="Oval 305"/>
            <p:cNvSpPr/>
            <p:nvPr/>
          </p:nvSpPr>
          <p:spPr>
            <a:xfrm>
              <a:off x="6604928" y="180380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8000"/>
                </a:solidFill>
              </a:endParaRPr>
            </a:p>
          </p:txBody>
        </p:sp>
        <p:sp>
          <p:nvSpPr>
            <p:cNvPr id="307" name="Oval 306"/>
            <p:cNvSpPr/>
            <p:nvPr/>
          </p:nvSpPr>
          <p:spPr>
            <a:xfrm>
              <a:off x="6747713" y="178126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08" name="Oval 307"/>
            <p:cNvSpPr/>
            <p:nvPr/>
          </p:nvSpPr>
          <p:spPr>
            <a:xfrm>
              <a:off x="7358934" y="1678555"/>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09" name="Oval 308"/>
            <p:cNvSpPr/>
            <p:nvPr/>
          </p:nvSpPr>
          <p:spPr>
            <a:xfrm>
              <a:off x="7469154" y="190901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10" name="Oval 309"/>
            <p:cNvSpPr/>
            <p:nvPr/>
          </p:nvSpPr>
          <p:spPr>
            <a:xfrm>
              <a:off x="7561839" y="172364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11" name="Oval 310"/>
            <p:cNvSpPr/>
            <p:nvPr/>
          </p:nvSpPr>
          <p:spPr>
            <a:xfrm>
              <a:off x="7609435" y="184889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8000"/>
                </a:solidFill>
              </a:endParaRPr>
            </a:p>
          </p:txBody>
        </p:sp>
        <p:sp>
          <p:nvSpPr>
            <p:cNvPr id="312" name="Oval 311"/>
            <p:cNvSpPr/>
            <p:nvPr/>
          </p:nvSpPr>
          <p:spPr>
            <a:xfrm>
              <a:off x="7759735" y="185641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13" name="Oval 312"/>
            <p:cNvSpPr/>
            <p:nvPr/>
          </p:nvSpPr>
          <p:spPr>
            <a:xfrm>
              <a:off x="7456629" y="161092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14" name="Oval 313"/>
            <p:cNvSpPr/>
            <p:nvPr/>
          </p:nvSpPr>
          <p:spPr>
            <a:xfrm>
              <a:off x="7621960" y="1608415"/>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15" name="Oval 314"/>
            <p:cNvSpPr/>
            <p:nvPr/>
          </p:nvSpPr>
          <p:spPr>
            <a:xfrm>
              <a:off x="7268754" y="1605910"/>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16" name="Oval 315"/>
            <p:cNvSpPr/>
            <p:nvPr/>
          </p:nvSpPr>
          <p:spPr>
            <a:xfrm>
              <a:off x="7308834" y="1803805"/>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17" name="Oval 316"/>
            <p:cNvSpPr/>
            <p:nvPr/>
          </p:nvSpPr>
          <p:spPr>
            <a:xfrm>
              <a:off x="7451619" y="178126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8000"/>
                </a:solidFill>
              </a:endParaRPr>
            </a:p>
          </p:txBody>
        </p:sp>
        <p:sp>
          <p:nvSpPr>
            <p:cNvPr id="318" name="Oval 317"/>
            <p:cNvSpPr/>
            <p:nvPr/>
          </p:nvSpPr>
          <p:spPr>
            <a:xfrm>
              <a:off x="7063344" y="1736170"/>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19" name="Oval 318"/>
            <p:cNvSpPr/>
            <p:nvPr/>
          </p:nvSpPr>
          <p:spPr>
            <a:xfrm>
              <a:off x="7193604" y="170110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20" name="Oval 319"/>
            <p:cNvSpPr/>
            <p:nvPr/>
          </p:nvSpPr>
          <p:spPr>
            <a:xfrm>
              <a:off x="7108434" y="160841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21" name="Oval 320"/>
            <p:cNvSpPr/>
            <p:nvPr/>
          </p:nvSpPr>
          <p:spPr>
            <a:xfrm>
              <a:off x="6579878" y="193156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22" name="Oval 321"/>
            <p:cNvSpPr/>
            <p:nvPr/>
          </p:nvSpPr>
          <p:spPr>
            <a:xfrm>
              <a:off x="6707633" y="1600900"/>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23" name="Oval 322"/>
            <p:cNvSpPr/>
            <p:nvPr/>
          </p:nvSpPr>
          <p:spPr>
            <a:xfrm>
              <a:off x="7388994" y="214448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24" name="Oval 323"/>
            <p:cNvSpPr/>
            <p:nvPr/>
          </p:nvSpPr>
          <p:spPr>
            <a:xfrm>
              <a:off x="7466649" y="234989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8000"/>
                </a:solidFill>
              </a:endParaRPr>
            </a:p>
          </p:txBody>
        </p:sp>
        <p:sp>
          <p:nvSpPr>
            <p:cNvPr id="325" name="Oval 324"/>
            <p:cNvSpPr/>
            <p:nvPr/>
          </p:nvSpPr>
          <p:spPr>
            <a:xfrm>
              <a:off x="7621960" y="219458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26" name="Oval 325"/>
            <p:cNvSpPr/>
            <p:nvPr/>
          </p:nvSpPr>
          <p:spPr>
            <a:xfrm>
              <a:off x="7636990" y="2332361"/>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27" name="Oval 326"/>
            <p:cNvSpPr/>
            <p:nvPr/>
          </p:nvSpPr>
          <p:spPr>
            <a:xfrm>
              <a:off x="7895005" y="2402501"/>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28" name="Oval 327"/>
            <p:cNvSpPr/>
            <p:nvPr/>
          </p:nvSpPr>
          <p:spPr>
            <a:xfrm>
              <a:off x="7784785" y="230230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29" name="Oval 328"/>
            <p:cNvSpPr/>
            <p:nvPr/>
          </p:nvSpPr>
          <p:spPr>
            <a:xfrm>
              <a:off x="7764745" y="2545286"/>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30" name="Oval 329"/>
            <p:cNvSpPr/>
            <p:nvPr/>
          </p:nvSpPr>
          <p:spPr>
            <a:xfrm>
              <a:off x="8022760" y="237244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8000"/>
                </a:solidFill>
              </a:endParaRPr>
            </a:p>
          </p:txBody>
        </p:sp>
        <p:sp>
          <p:nvSpPr>
            <p:cNvPr id="331" name="Oval 330"/>
            <p:cNvSpPr/>
            <p:nvPr/>
          </p:nvSpPr>
          <p:spPr>
            <a:xfrm>
              <a:off x="7336389" y="2515226"/>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32" name="Oval 331"/>
            <p:cNvSpPr/>
            <p:nvPr/>
          </p:nvSpPr>
          <p:spPr>
            <a:xfrm>
              <a:off x="7544304" y="208937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33" name="Oval 332"/>
            <p:cNvSpPr/>
            <p:nvPr/>
          </p:nvSpPr>
          <p:spPr>
            <a:xfrm>
              <a:off x="7687090" y="2066831"/>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34" name="Oval 333"/>
            <p:cNvSpPr/>
            <p:nvPr/>
          </p:nvSpPr>
          <p:spPr>
            <a:xfrm>
              <a:off x="7293804" y="205180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8000"/>
                </a:solidFill>
              </a:endParaRPr>
            </a:p>
          </p:txBody>
        </p:sp>
        <p:sp>
          <p:nvSpPr>
            <p:cNvPr id="335" name="Oval 334"/>
            <p:cNvSpPr/>
            <p:nvPr/>
          </p:nvSpPr>
          <p:spPr>
            <a:xfrm>
              <a:off x="7917550" y="226723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36" name="Oval 335"/>
            <p:cNvSpPr/>
            <p:nvPr/>
          </p:nvSpPr>
          <p:spPr>
            <a:xfrm>
              <a:off x="7601920" y="245510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37" name="Oval 336"/>
            <p:cNvSpPr/>
            <p:nvPr/>
          </p:nvSpPr>
          <p:spPr>
            <a:xfrm>
              <a:off x="7744705" y="243256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8000"/>
                </a:solidFill>
              </a:endParaRPr>
            </a:p>
          </p:txBody>
        </p:sp>
        <p:sp>
          <p:nvSpPr>
            <p:cNvPr id="338" name="Oval 337"/>
            <p:cNvSpPr/>
            <p:nvPr/>
          </p:nvSpPr>
          <p:spPr>
            <a:xfrm>
              <a:off x="7471659" y="248266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39" name="Oval 338"/>
            <p:cNvSpPr/>
            <p:nvPr/>
          </p:nvSpPr>
          <p:spPr>
            <a:xfrm>
              <a:off x="7333884" y="224969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8000"/>
                </a:solidFill>
              </a:endParaRPr>
            </a:p>
          </p:txBody>
        </p:sp>
        <p:sp>
          <p:nvSpPr>
            <p:cNvPr id="340" name="Oval 339"/>
            <p:cNvSpPr/>
            <p:nvPr/>
          </p:nvSpPr>
          <p:spPr>
            <a:xfrm>
              <a:off x="7476669" y="222715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41" name="Oval 340"/>
            <p:cNvSpPr/>
            <p:nvPr/>
          </p:nvSpPr>
          <p:spPr>
            <a:xfrm>
              <a:off x="8090395" y="212695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42" name="Oval 341"/>
            <p:cNvSpPr/>
            <p:nvPr/>
          </p:nvSpPr>
          <p:spPr>
            <a:xfrm>
              <a:off x="8000215" y="205180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43" name="Oval 342"/>
            <p:cNvSpPr/>
            <p:nvPr/>
          </p:nvSpPr>
          <p:spPr>
            <a:xfrm>
              <a:off x="8037790" y="224969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44" name="Oval 343"/>
            <p:cNvSpPr/>
            <p:nvPr/>
          </p:nvSpPr>
          <p:spPr>
            <a:xfrm>
              <a:off x="7812340" y="218206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8000"/>
                </a:solidFill>
              </a:endParaRPr>
            </a:p>
          </p:txBody>
        </p:sp>
        <p:sp>
          <p:nvSpPr>
            <p:cNvPr id="345" name="Oval 344"/>
            <p:cNvSpPr/>
            <p:nvPr/>
          </p:nvSpPr>
          <p:spPr>
            <a:xfrm>
              <a:off x="7922560" y="2146991"/>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46" name="Oval 345"/>
            <p:cNvSpPr/>
            <p:nvPr/>
          </p:nvSpPr>
          <p:spPr>
            <a:xfrm>
              <a:off x="7837390" y="2054306"/>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47" name="Oval 346"/>
            <p:cNvSpPr/>
            <p:nvPr/>
          </p:nvSpPr>
          <p:spPr>
            <a:xfrm>
              <a:off x="7308834" y="237745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48" name="Oval 347"/>
            <p:cNvSpPr/>
            <p:nvPr/>
          </p:nvSpPr>
          <p:spPr>
            <a:xfrm>
              <a:off x="7436589" y="204679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8000"/>
                </a:solidFill>
              </a:endParaRPr>
            </a:p>
          </p:txBody>
        </p:sp>
        <p:sp>
          <p:nvSpPr>
            <p:cNvPr id="349" name="Oval 348"/>
            <p:cNvSpPr/>
            <p:nvPr/>
          </p:nvSpPr>
          <p:spPr>
            <a:xfrm>
              <a:off x="7090899" y="259037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50" name="Oval 349"/>
            <p:cNvSpPr/>
            <p:nvPr/>
          </p:nvSpPr>
          <p:spPr>
            <a:xfrm>
              <a:off x="7098414" y="234238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51" name="Oval 350"/>
            <p:cNvSpPr/>
            <p:nvPr/>
          </p:nvSpPr>
          <p:spPr>
            <a:xfrm>
              <a:off x="7208634" y="257284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52" name="Oval 351"/>
            <p:cNvSpPr/>
            <p:nvPr/>
          </p:nvSpPr>
          <p:spPr>
            <a:xfrm>
              <a:off x="6955629" y="249268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53" name="Oval 352"/>
            <p:cNvSpPr/>
            <p:nvPr/>
          </p:nvSpPr>
          <p:spPr>
            <a:xfrm>
              <a:off x="7183584" y="246011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8000"/>
                </a:solidFill>
              </a:endParaRPr>
            </a:p>
          </p:txBody>
        </p:sp>
        <p:sp>
          <p:nvSpPr>
            <p:cNvPr id="354" name="Oval 353"/>
            <p:cNvSpPr/>
            <p:nvPr/>
          </p:nvSpPr>
          <p:spPr>
            <a:xfrm>
              <a:off x="6692603" y="230981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55" name="Oval 354"/>
            <p:cNvSpPr/>
            <p:nvPr/>
          </p:nvSpPr>
          <p:spPr>
            <a:xfrm>
              <a:off x="6710138" y="2542781"/>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56" name="Oval 355"/>
            <p:cNvSpPr/>
            <p:nvPr/>
          </p:nvSpPr>
          <p:spPr>
            <a:xfrm>
              <a:off x="6577373" y="269558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57" name="Oval 356"/>
            <p:cNvSpPr/>
            <p:nvPr/>
          </p:nvSpPr>
          <p:spPr>
            <a:xfrm>
              <a:off x="7033284" y="271562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8000"/>
                </a:solidFill>
              </a:endParaRPr>
            </a:p>
          </p:txBody>
        </p:sp>
        <p:sp>
          <p:nvSpPr>
            <p:cNvPr id="358" name="Oval 357"/>
            <p:cNvSpPr/>
            <p:nvPr/>
          </p:nvSpPr>
          <p:spPr>
            <a:xfrm>
              <a:off x="6720158" y="2673042"/>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59" name="Oval 358"/>
            <p:cNvSpPr/>
            <p:nvPr/>
          </p:nvSpPr>
          <p:spPr>
            <a:xfrm>
              <a:off x="6599918" y="2437571"/>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60" name="Oval 359"/>
            <p:cNvSpPr/>
            <p:nvPr/>
          </p:nvSpPr>
          <p:spPr>
            <a:xfrm>
              <a:off x="6742703" y="241502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8000"/>
                </a:solidFill>
              </a:endParaRPr>
            </a:p>
          </p:txBody>
        </p:sp>
        <p:sp>
          <p:nvSpPr>
            <p:cNvPr id="361" name="Oval 360"/>
            <p:cNvSpPr/>
            <p:nvPr/>
          </p:nvSpPr>
          <p:spPr>
            <a:xfrm>
              <a:off x="6574868" y="256532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62" name="Oval 361"/>
            <p:cNvSpPr/>
            <p:nvPr/>
          </p:nvSpPr>
          <p:spPr>
            <a:xfrm>
              <a:off x="7176069" y="2698092"/>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63" name="Oval 362"/>
            <p:cNvSpPr/>
            <p:nvPr/>
          </p:nvSpPr>
          <p:spPr>
            <a:xfrm>
              <a:off x="6567353" y="231733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64" name="Oval 363"/>
            <p:cNvSpPr/>
            <p:nvPr/>
          </p:nvSpPr>
          <p:spPr>
            <a:xfrm>
              <a:off x="7156029" y="221713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65" name="Oval 364"/>
            <p:cNvSpPr/>
            <p:nvPr/>
          </p:nvSpPr>
          <p:spPr>
            <a:xfrm>
              <a:off x="6857934" y="268055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66" name="Oval 365"/>
            <p:cNvSpPr/>
            <p:nvPr/>
          </p:nvSpPr>
          <p:spPr>
            <a:xfrm>
              <a:off x="7221159" y="2324846"/>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67" name="Oval 366"/>
            <p:cNvSpPr/>
            <p:nvPr/>
          </p:nvSpPr>
          <p:spPr>
            <a:xfrm>
              <a:off x="6855429" y="2415026"/>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68" name="Oval 367"/>
            <p:cNvSpPr/>
            <p:nvPr/>
          </p:nvSpPr>
          <p:spPr>
            <a:xfrm>
              <a:off x="6978174" y="236242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8000"/>
                </a:solidFill>
              </a:endParaRPr>
            </a:p>
          </p:txBody>
        </p:sp>
        <p:sp>
          <p:nvSpPr>
            <p:cNvPr id="369" name="Oval 368"/>
            <p:cNvSpPr/>
            <p:nvPr/>
          </p:nvSpPr>
          <p:spPr>
            <a:xfrm>
              <a:off x="6830379" y="254278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8000"/>
                </a:solidFill>
              </a:endParaRPr>
            </a:p>
          </p:txBody>
        </p:sp>
        <p:sp>
          <p:nvSpPr>
            <p:cNvPr id="370" name="Oval 369"/>
            <p:cNvSpPr/>
            <p:nvPr/>
          </p:nvSpPr>
          <p:spPr>
            <a:xfrm>
              <a:off x="7070859" y="246763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71" name="Oval 370"/>
            <p:cNvSpPr/>
            <p:nvPr/>
          </p:nvSpPr>
          <p:spPr>
            <a:xfrm>
              <a:off x="6960639" y="2617932"/>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72" name="Oval 371"/>
            <p:cNvSpPr/>
            <p:nvPr/>
          </p:nvSpPr>
          <p:spPr>
            <a:xfrm>
              <a:off x="6662543" y="279829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73" name="Oval 372"/>
            <p:cNvSpPr/>
            <p:nvPr/>
          </p:nvSpPr>
          <p:spPr>
            <a:xfrm>
              <a:off x="6943104" y="279077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74" name="Oval 373"/>
            <p:cNvSpPr/>
            <p:nvPr/>
          </p:nvSpPr>
          <p:spPr>
            <a:xfrm>
              <a:off x="6807833" y="2793282"/>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75" name="Oval 374"/>
            <p:cNvSpPr/>
            <p:nvPr/>
          </p:nvSpPr>
          <p:spPr>
            <a:xfrm>
              <a:off x="8082880" y="173116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76" name="Oval 375"/>
            <p:cNvSpPr/>
            <p:nvPr/>
          </p:nvSpPr>
          <p:spPr>
            <a:xfrm>
              <a:off x="8025265" y="184138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77" name="Oval 376"/>
            <p:cNvSpPr/>
            <p:nvPr/>
          </p:nvSpPr>
          <p:spPr>
            <a:xfrm>
              <a:off x="7977670" y="159839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78" name="Oval 377"/>
            <p:cNvSpPr/>
            <p:nvPr/>
          </p:nvSpPr>
          <p:spPr>
            <a:xfrm>
              <a:off x="8105425" y="161342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79" name="Oval 378"/>
            <p:cNvSpPr/>
            <p:nvPr/>
          </p:nvSpPr>
          <p:spPr>
            <a:xfrm>
              <a:off x="7935085" y="174368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8000"/>
                </a:solidFill>
              </a:endParaRPr>
            </a:p>
          </p:txBody>
        </p:sp>
        <p:sp>
          <p:nvSpPr>
            <p:cNvPr id="380" name="Oval 379"/>
            <p:cNvSpPr/>
            <p:nvPr/>
          </p:nvSpPr>
          <p:spPr>
            <a:xfrm>
              <a:off x="8105425" y="1941581"/>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81" name="Oval 380"/>
            <p:cNvSpPr/>
            <p:nvPr/>
          </p:nvSpPr>
          <p:spPr>
            <a:xfrm>
              <a:off x="7852420" y="163346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8000"/>
                </a:solidFill>
              </a:endParaRPr>
            </a:p>
          </p:txBody>
        </p:sp>
        <p:sp>
          <p:nvSpPr>
            <p:cNvPr id="382" name="Oval 381"/>
            <p:cNvSpPr/>
            <p:nvPr/>
          </p:nvSpPr>
          <p:spPr>
            <a:xfrm>
              <a:off x="7684585" y="1731160"/>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83" name="Oval 382"/>
            <p:cNvSpPr/>
            <p:nvPr/>
          </p:nvSpPr>
          <p:spPr>
            <a:xfrm>
              <a:off x="7804825" y="173617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84" name="Oval 383"/>
            <p:cNvSpPr/>
            <p:nvPr/>
          </p:nvSpPr>
          <p:spPr>
            <a:xfrm>
              <a:off x="7739695" y="160591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85" name="Oval 384"/>
            <p:cNvSpPr/>
            <p:nvPr/>
          </p:nvSpPr>
          <p:spPr>
            <a:xfrm>
              <a:off x="7606930" y="1981661"/>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86" name="Oval 385"/>
            <p:cNvSpPr/>
            <p:nvPr/>
          </p:nvSpPr>
          <p:spPr>
            <a:xfrm>
              <a:off x="7752220" y="196412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87" name="Oval 386"/>
            <p:cNvSpPr/>
            <p:nvPr/>
          </p:nvSpPr>
          <p:spPr>
            <a:xfrm>
              <a:off x="7987690" y="194408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8000"/>
                </a:solidFill>
              </a:endParaRPr>
            </a:p>
          </p:txBody>
        </p:sp>
        <p:sp>
          <p:nvSpPr>
            <p:cNvPr id="388" name="Oval 387"/>
            <p:cNvSpPr/>
            <p:nvPr/>
          </p:nvSpPr>
          <p:spPr>
            <a:xfrm>
              <a:off x="7877470" y="1848895"/>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89" name="Oval 388"/>
            <p:cNvSpPr/>
            <p:nvPr/>
          </p:nvSpPr>
          <p:spPr>
            <a:xfrm>
              <a:off x="7874965" y="195410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8000"/>
                </a:solidFill>
              </a:endParaRPr>
            </a:p>
          </p:txBody>
        </p:sp>
        <p:sp>
          <p:nvSpPr>
            <p:cNvPr id="390" name="Oval 389"/>
            <p:cNvSpPr/>
            <p:nvPr/>
          </p:nvSpPr>
          <p:spPr>
            <a:xfrm>
              <a:off x="7321359" y="265550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91" name="Oval 390"/>
            <p:cNvSpPr/>
            <p:nvPr/>
          </p:nvSpPr>
          <p:spPr>
            <a:xfrm>
              <a:off x="7115949" y="280831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92" name="Oval 391"/>
            <p:cNvSpPr/>
            <p:nvPr/>
          </p:nvSpPr>
          <p:spPr>
            <a:xfrm>
              <a:off x="7469154" y="261292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8000"/>
                </a:solidFill>
              </a:endParaRPr>
            </a:p>
          </p:txBody>
        </p:sp>
        <p:sp>
          <p:nvSpPr>
            <p:cNvPr id="393" name="Oval 392"/>
            <p:cNvSpPr/>
            <p:nvPr/>
          </p:nvSpPr>
          <p:spPr>
            <a:xfrm>
              <a:off x="7604425" y="258787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94" name="Oval 393"/>
            <p:cNvSpPr/>
            <p:nvPr/>
          </p:nvSpPr>
          <p:spPr>
            <a:xfrm>
              <a:off x="8102920" y="268807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95" name="Oval 394"/>
            <p:cNvSpPr/>
            <p:nvPr/>
          </p:nvSpPr>
          <p:spPr>
            <a:xfrm>
              <a:off x="8027770" y="280079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8000"/>
                </a:solidFill>
              </a:endParaRPr>
            </a:p>
          </p:txBody>
        </p:sp>
        <p:sp>
          <p:nvSpPr>
            <p:cNvPr id="396" name="Oval 395"/>
            <p:cNvSpPr/>
            <p:nvPr/>
          </p:nvSpPr>
          <p:spPr>
            <a:xfrm>
              <a:off x="7852420" y="279328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8000"/>
                </a:solidFill>
              </a:endParaRPr>
            </a:p>
          </p:txBody>
        </p:sp>
        <p:sp>
          <p:nvSpPr>
            <p:cNvPr id="397" name="Oval 396"/>
            <p:cNvSpPr/>
            <p:nvPr/>
          </p:nvSpPr>
          <p:spPr>
            <a:xfrm>
              <a:off x="7945105" y="2703102"/>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98" name="Oval 397"/>
            <p:cNvSpPr/>
            <p:nvPr/>
          </p:nvSpPr>
          <p:spPr>
            <a:xfrm>
              <a:off x="7293804" y="280330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99" name="Oval 398"/>
            <p:cNvSpPr/>
            <p:nvPr/>
          </p:nvSpPr>
          <p:spPr>
            <a:xfrm>
              <a:off x="7421559" y="275069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400" name="Oval 399"/>
            <p:cNvSpPr/>
            <p:nvPr/>
          </p:nvSpPr>
          <p:spPr>
            <a:xfrm>
              <a:off x="7566849" y="278576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401" name="Oval 400"/>
            <p:cNvSpPr/>
            <p:nvPr/>
          </p:nvSpPr>
          <p:spPr>
            <a:xfrm>
              <a:off x="7674565" y="2708112"/>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402" name="Oval 401"/>
            <p:cNvSpPr/>
            <p:nvPr/>
          </p:nvSpPr>
          <p:spPr>
            <a:xfrm>
              <a:off x="7822360" y="267554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403" name="Oval 402"/>
            <p:cNvSpPr/>
            <p:nvPr/>
          </p:nvSpPr>
          <p:spPr>
            <a:xfrm>
              <a:off x="7920055" y="253025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404" name="Oval 403"/>
            <p:cNvSpPr/>
            <p:nvPr/>
          </p:nvSpPr>
          <p:spPr>
            <a:xfrm>
              <a:off x="8020255" y="259789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8000"/>
                </a:solidFill>
              </a:endParaRPr>
            </a:p>
          </p:txBody>
        </p:sp>
        <p:sp>
          <p:nvSpPr>
            <p:cNvPr id="405" name="Oval 404"/>
            <p:cNvSpPr/>
            <p:nvPr/>
          </p:nvSpPr>
          <p:spPr>
            <a:xfrm>
              <a:off x="8090395" y="248266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406" name="TextBox 405"/>
            <p:cNvSpPr txBox="1"/>
            <p:nvPr/>
          </p:nvSpPr>
          <p:spPr>
            <a:xfrm>
              <a:off x="5387573" y="1859400"/>
              <a:ext cx="1275239" cy="460799"/>
            </a:xfrm>
            <a:prstGeom prst="rect">
              <a:avLst/>
            </a:prstGeom>
            <a:noFill/>
          </p:spPr>
          <p:txBody>
            <a:bodyPr wrap="square" rtlCol="0">
              <a:spAutoFit/>
            </a:bodyPr>
            <a:lstStyle/>
            <a:p>
              <a:r>
                <a:rPr lang="en-US" sz="1000" dirty="0" smtClean="0"/>
                <a:t>Time 1</a:t>
              </a:r>
              <a:endParaRPr lang="en-US" sz="1000" dirty="0">
                <a:latin typeface="Symbol" pitchFamily="18" charset="2"/>
              </a:endParaRPr>
            </a:p>
          </p:txBody>
        </p:sp>
        <p:cxnSp>
          <p:nvCxnSpPr>
            <p:cNvPr id="407" name="Straight Arrow Connector 406"/>
            <p:cNvCxnSpPr/>
            <p:nvPr/>
          </p:nvCxnSpPr>
          <p:spPr>
            <a:xfrm>
              <a:off x="5574886" y="2357052"/>
              <a:ext cx="698896"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1" name="Straight Arrow Connector 410"/>
            <p:cNvCxnSpPr/>
            <p:nvPr/>
          </p:nvCxnSpPr>
          <p:spPr>
            <a:xfrm>
              <a:off x="7381875" y="2966603"/>
              <a:ext cx="0" cy="77808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17" name="TextBox 416"/>
            <p:cNvSpPr txBox="1"/>
            <p:nvPr/>
          </p:nvSpPr>
          <p:spPr>
            <a:xfrm>
              <a:off x="3509379" y="1160479"/>
              <a:ext cx="2173953" cy="460799"/>
            </a:xfrm>
            <a:prstGeom prst="rect">
              <a:avLst/>
            </a:prstGeom>
            <a:noFill/>
          </p:spPr>
          <p:txBody>
            <a:bodyPr wrap="square" rtlCol="0">
              <a:spAutoFit/>
            </a:bodyPr>
            <a:lstStyle/>
            <a:p>
              <a:pPr algn="ctr"/>
              <a:r>
                <a:rPr lang="en-US" sz="1000" dirty="0" smtClean="0"/>
                <a:t>64 excited states</a:t>
              </a:r>
              <a:endParaRPr lang="en-US" sz="1000" dirty="0"/>
            </a:p>
          </p:txBody>
        </p:sp>
        <p:sp>
          <p:nvSpPr>
            <p:cNvPr id="418" name="TextBox 417"/>
            <p:cNvSpPr txBox="1"/>
            <p:nvPr/>
          </p:nvSpPr>
          <p:spPr>
            <a:xfrm>
              <a:off x="6534146" y="952972"/>
              <a:ext cx="1771649" cy="691199"/>
            </a:xfrm>
            <a:prstGeom prst="rect">
              <a:avLst/>
            </a:prstGeom>
            <a:noFill/>
          </p:spPr>
          <p:txBody>
            <a:bodyPr wrap="square" rtlCol="0">
              <a:spAutoFit/>
            </a:bodyPr>
            <a:lstStyle/>
            <a:p>
              <a:pPr algn="ctr"/>
              <a:r>
                <a:rPr lang="en-US" sz="900" dirty="0" smtClean="0"/>
                <a:t>32 excited states </a:t>
              </a:r>
            </a:p>
            <a:p>
              <a:pPr algn="ctr"/>
              <a:r>
                <a:rPr lang="en-US" sz="900" dirty="0" smtClean="0"/>
                <a:t>+ 32 photons</a:t>
              </a:r>
              <a:endParaRPr lang="en-US" sz="900" dirty="0"/>
            </a:p>
          </p:txBody>
        </p:sp>
        <p:sp>
          <p:nvSpPr>
            <p:cNvPr id="422" name="Rectangle 421"/>
            <p:cNvSpPr/>
            <p:nvPr/>
          </p:nvSpPr>
          <p:spPr>
            <a:xfrm>
              <a:off x="6561117" y="3821135"/>
              <a:ext cx="1657598" cy="1310296"/>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423" name="Oval 422"/>
            <p:cNvSpPr/>
            <p:nvPr/>
          </p:nvSpPr>
          <p:spPr>
            <a:xfrm>
              <a:off x="6649153" y="392330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424" name="Oval 423"/>
            <p:cNvSpPr/>
            <p:nvPr/>
          </p:nvSpPr>
          <p:spPr>
            <a:xfrm>
              <a:off x="6726808" y="412871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8000"/>
                </a:solidFill>
              </a:endParaRPr>
            </a:p>
          </p:txBody>
        </p:sp>
        <p:sp>
          <p:nvSpPr>
            <p:cNvPr id="425" name="Oval 424"/>
            <p:cNvSpPr/>
            <p:nvPr/>
          </p:nvSpPr>
          <p:spPr>
            <a:xfrm>
              <a:off x="6882119" y="397340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426" name="Oval 425"/>
            <p:cNvSpPr/>
            <p:nvPr/>
          </p:nvSpPr>
          <p:spPr>
            <a:xfrm>
              <a:off x="6897149" y="4111181"/>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427" name="Oval 426"/>
            <p:cNvSpPr/>
            <p:nvPr/>
          </p:nvSpPr>
          <p:spPr>
            <a:xfrm>
              <a:off x="7007369" y="434164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428" name="Oval 427"/>
            <p:cNvSpPr/>
            <p:nvPr/>
          </p:nvSpPr>
          <p:spPr>
            <a:xfrm>
              <a:off x="7135124" y="418132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8000"/>
                </a:solidFill>
              </a:endParaRPr>
            </a:p>
          </p:txBody>
        </p:sp>
        <p:sp>
          <p:nvSpPr>
            <p:cNvPr id="429" name="Oval 428"/>
            <p:cNvSpPr/>
            <p:nvPr/>
          </p:nvSpPr>
          <p:spPr>
            <a:xfrm>
              <a:off x="7044944" y="408112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430" name="Oval 429"/>
            <p:cNvSpPr/>
            <p:nvPr/>
          </p:nvSpPr>
          <p:spPr>
            <a:xfrm>
              <a:off x="7155164" y="431158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8000"/>
                </a:solidFill>
              </a:endParaRPr>
            </a:p>
          </p:txBody>
        </p:sp>
        <p:sp>
          <p:nvSpPr>
            <p:cNvPr id="431" name="Oval 430"/>
            <p:cNvSpPr/>
            <p:nvPr/>
          </p:nvSpPr>
          <p:spPr>
            <a:xfrm>
              <a:off x="7282919" y="415126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432" name="Oval 431"/>
            <p:cNvSpPr/>
            <p:nvPr/>
          </p:nvSpPr>
          <p:spPr>
            <a:xfrm>
              <a:off x="6596548" y="429404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433" name="Oval 432"/>
            <p:cNvSpPr/>
            <p:nvPr/>
          </p:nvSpPr>
          <p:spPr>
            <a:xfrm>
              <a:off x="6611578" y="443182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8000"/>
                </a:solidFill>
              </a:endParaRPr>
            </a:p>
          </p:txBody>
        </p:sp>
        <p:sp>
          <p:nvSpPr>
            <p:cNvPr id="434" name="Oval 433"/>
            <p:cNvSpPr/>
            <p:nvPr/>
          </p:nvSpPr>
          <p:spPr>
            <a:xfrm>
              <a:off x="6849554" y="450196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435" name="Oval 434"/>
            <p:cNvSpPr/>
            <p:nvPr/>
          </p:nvSpPr>
          <p:spPr>
            <a:xfrm>
              <a:off x="6759373" y="440176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436" name="Oval 435"/>
            <p:cNvSpPr/>
            <p:nvPr/>
          </p:nvSpPr>
          <p:spPr>
            <a:xfrm>
              <a:off x="6997349" y="4471901"/>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437" name="Oval 436"/>
            <p:cNvSpPr/>
            <p:nvPr/>
          </p:nvSpPr>
          <p:spPr>
            <a:xfrm>
              <a:off x="6804463" y="386819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8000"/>
                </a:solidFill>
              </a:endParaRPr>
            </a:p>
          </p:txBody>
        </p:sp>
        <p:sp>
          <p:nvSpPr>
            <p:cNvPr id="438" name="Oval 437"/>
            <p:cNvSpPr/>
            <p:nvPr/>
          </p:nvSpPr>
          <p:spPr>
            <a:xfrm>
              <a:off x="6947249" y="384565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8000"/>
                </a:solidFill>
              </a:endParaRPr>
            </a:p>
          </p:txBody>
        </p:sp>
        <p:sp>
          <p:nvSpPr>
            <p:cNvPr id="439" name="Oval 438"/>
            <p:cNvSpPr/>
            <p:nvPr/>
          </p:nvSpPr>
          <p:spPr>
            <a:xfrm>
              <a:off x="6553963" y="383062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440" name="Oval 439"/>
            <p:cNvSpPr/>
            <p:nvPr/>
          </p:nvSpPr>
          <p:spPr>
            <a:xfrm>
              <a:off x="7177709" y="404605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441" name="Oval 440"/>
            <p:cNvSpPr/>
            <p:nvPr/>
          </p:nvSpPr>
          <p:spPr>
            <a:xfrm>
              <a:off x="6862079" y="423392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442" name="Oval 441"/>
            <p:cNvSpPr/>
            <p:nvPr/>
          </p:nvSpPr>
          <p:spPr>
            <a:xfrm>
              <a:off x="7004864" y="421138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443" name="Oval 442"/>
            <p:cNvSpPr/>
            <p:nvPr/>
          </p:nvSpPr>
          <p:spPr>
            <a:xfrm>
              <a:off x="6884624" y="437921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8000"/>
                </a:solidFill>
              </a:endParaRPr>
            </a:p>
          </p:txBody>
        </p:sp>
        <p:sp>
          <p:nvSpPr>
            <p:cNvPr id="444" name="Oval 443"/>
            <p:cNvSpPr/>
            <p:nvPr/>
          </p:nvSpPr>
          <p:spPr>
            <a:xfrm>
              <a:off x="6731818" y="426148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8000"/>
                </a:solidFill>
              </a:endParaRPr>
            </a:p>
          </p:txBody>
        </p:sp>
        <p:sp>
          <p:nvSpPr>
            <p:cNvPr id="445" name="Oval 444"/>
            <p:cNvSpPr/>
            <p:nvPr/>
          </p:nvSpPr>
          <p:spPr>
            <a:xfrm>
              <a:off x="6594043" y="402851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8000"/>
                </a:solidFill>
              </a:endParaRPr>
            </a:p>
          </p:txBody>
        </p:sp>
        <p:sp>
          <p:nvSpPr>
            <p:cNvPr id="446" name="Oval 445"/>
            <p:cNvSpPr/>
            <p:nvPr/>
          </p:nvSpPr>
          <p:spPr>
            <a:xfrm>
              <a:off x="6736828" y="400597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447" name="Oval 446"/>
            <p:cNvSpPr/>
            <p:nvPr/>
          </p:nvSpPr>
          <p:spPr>
            <a:xfrm>
              <a:off x="7348049" y="390326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448" name="Oval 447"/>
            <p:cNvSpPr/>
            <p:nvPr/>
          </p:nvSpPr>
          <p:spPr>
            <a:xfrm>
              <a:off x="7458269" y="413372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449" name="Oval 448"/>
            <p:cNvSpPr/>
            <p:nvPr/>
          </p:nvSpPr>
          <p:spPr>
            <a:xfrm>
              <a:off x="7550954" y="394835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450" name="Oval 449"/>
            <p:cNvSpPr/>
            <p:nvPr/>
          </p:nvSpPr>
          <p:spPr>
            <a:xfrm>
              <a:off x="7598550" y="407360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8000"/>
                </a:solidFill>
              </a:endParaRPr>
            </a:p>
          </p:txBody>
        </p:sp>
        <p:sp>
          <p:nvSpPr>
            <p:cNvPr id="451" name="Oval 450"/>
            <p:cNvSpPr/>
            <p:nvPr/>
          </p:nvSpPr>
          <p:spPr>
            <a:xfrm>
              <a:off x="7748850" y="408112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452" name="Oval 451"/>
            <p:cNvSpPr/>
            <p:nvPr/>
          </p:nvSpPr>
          <p:spPr>
            <a:xfrm>
              <a:off x="7445744" y="383563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453" name="Oval 452"/>
            <p:cNvSpPr/>
            <p:nvPr/>
          </p:nvSpPr>
          <p:spPr>
            <a:xfrm>
              <a:off x="7611075" y="3833125"/>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454" name="Oval 453"/>
            <p:cNvSpPr/>
            <p:nvPr/>
          </p:nvSpPr>
          <p:spPr>
            <a:xfrm>
              <a:off x="7257869" y="3830620"/>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455" name="Oval 454"/>
            <p:cNvSpPr/>
            <p:nvPr/>
          </p:nvSpPr>
          <p:spPr>
            <a:xfrm>
              <a:off x="7297949" y="4028515"/>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456" name="Oval 455"/>
            <p:cNvSpPr/>
            <p:nvPr/>
          </p:nvSpPr>
          <p:spPr>
            <a:xfrm>
              <a:off x="7440734" y="400597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8000"/>
                </a:solidFill>
              </a:endParaRPr>
            </a:p>
          </p:txBody>
        </p:sp>
        <p:sp>
          <p:nvSpPr>
            <p:cNvPr id="457" name="Oval 456"/>
            <p:cNvSpPr/>
            <p:nvPr/>
          </p:nvSpPr>
          <p:spPr>
            <a:xfrm>
              <a:off x="7052459" y="3960880"/>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458" name="Oval 457"/>
            <p:cNvSpPr/>
            <p:nvPr/>
          </p:nvSpPr>
          <p:spPr>
            <a:xfrm>
              <a:off x="7182719" y="392581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459" name="Oval 458"/>
            <p:cNvSpPr/>
            <p:nvPr/>
          </p:nvSpPr>
          <p:spPr>
            <a:xfrm>
              <a:off x="7097549" y="383312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460" name="Oval 459"/>
            <p:cNvSpPr/>
            <p:nvPr/>
          </p:nvSpPr>
          <p:spPr>
            <a:xfrm>
              <a:off x="6568993" y="415627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461" name="Oval 460"/>
            <p:cNvSpPr/>
            <p:nvPr/>
          </p:nvSpPr>
          <p:spPr>
            <a:xfrm>
              <a:off x="6696748" y="382561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462" name="Oval 461"/>
            <p:cNvSpPr/>
            <p:nvPr/>
          </p:nvSpPr>
          <p:spPr>
            <a:xfrm>
              <a:off x="7378109" y="436919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463" name="Oval 462"/>
            <p:cNvSpPr/>
            <p:nvPr/>
          </p:nvSpPr>
          <p:spPr>
            <a:xfrm>
              <a:off x="7455764" y="457460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8000"/>
                </a:solidFill>
              </a:endParaRPr>
            </a:p>
          </p:txBody>
        </p:sp>
        <p:sp>
          <p:nvSpPr>
            <p:cNvPr id="464" name="Oval 463"/>
            <p:cNvSpPr/>
            <p:nvPr/>
          </p:nvSpPr>
          <p:spPr>
            <a:xfrm>
              <a:off x="7611075" y="441929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465" name="Oval 464"/>
            <p:cNvSpPr/>
            <p:nvPr/>
          </p:nvSpPr>
          <p:spPr>
            <a:xfrm>
              <a:off x="7626105" y="4557071"/>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466" name="Oval 465"/>
            <p:cNvSpPr/>
            <p:nvPr/>
          </p:nvSpPr>
          <p:spPr>
            <a:xfrm>
              <a:off x="7884120" y="462721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467" name="Oval 466"/>
            <p:cNvSpPr/>
            <p:nvPr/>
          </p:nvSpPr>
          <p:spPr>
            <a:xfrm>
              <a:off x="7773900" y="452701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468" name="Oval 467"/>
            <p:cNvSpPr/>
            <p:nvPr/>
          </p:nvSpPr>
          <p:spPr>
            <a:xfrm>
              <a:off x="7753860" y="4769996"/>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469" name="Oval 468"/>
            <p:cNvSpPr/>
            <p:nvPr/>
          </p:nvSpPr>
          <p:spPr>
            <a:xfrm>
              <a:off x="8011875" y="459715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8000"/>
                </a:solidFill>
              </a:endParaRPr>
            </a:p>
          </p:txBody>
        </p:sp>
        <p:sp>
          <p:nvSpPr>
            <p:cNvPr id="470" name="Oval 469"/>
            <p:cNvSpPr/>
            <p:nvPr/>
          </p:nvSpPr>
          <p:spPr>
            <a:xfrm>
              <a:off x="7325504" y="473993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471" name="Oval 470"/>
            <p:cNvSpPr/>
            <p:nvPr/>
          </p:nvSpPr>
          <p:spPr>
            <a:xfrm>
              <a:off x="7533419" y="431408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472" name="Oval 471"/>
            <p:cNvSpPr/>
            <p:nvPr/>
          </p:nvSpPr>
          <p:spPr>
            <a:xfrm>
              <a:off x="7676205" y="429154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473" name="Oval 472"/>
            <p:cNvSpPr/>
            <p:nvPr/>
          </p:nvSpPr>
          <p:spPr>
            <a:xfrm>
              <a:off x="7282919" y="427651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8000"/>
                </a:solidFill>
              </a:endParaRPr>
            </a:p>
          </p:txBody>
        </p:sp>
        <p:sp>
          <p:nvSpPr>
            <p:cNvPr id="474" name="Oval 473"/>
            <p:cNvSpPr/>
            <p:nvPr/>
          </p:nvSpPr>
          <p:spPr>
            <a:xfrm>
              <a:off x="7906665" y="449194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475" name="Oval 474"/>
            <p:cNvSpPr/>
            <p:nvPr/>
          </p:nvSpPr>
          <p:spPr>
            <a:xfrm>
              <a:off x="7591035" y="467981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476" name="Oval 475"/>
            <p:cNvSpPr/>
            <p:nvPr/>
          </p:nvSpPr>
          <p:spPr>
            <a:xfrm>
              <a:off x="7733820" y="465727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8000"/>
                </a:solidFill>
              </a:endParaRPr>
            </a:p>
          </p:txBody>
        </p:sp>
        <p:sp>
          <p:nvSpPr>
            <p:cNvPr id="477" name="Oval 476"/>
            <p:cNvSpPr/>
            <p:nvPr/>
          </p:nvSpPr>
          <p:spPr>
            <a:xfrm>
              <a:off x="7460774" y="470737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478" name="Oval 477"/>
            <p:cNvSpPr/>
            <p:nvPr/>
          </p:nvSpPr>
          <p:spPr>
            <a:xfrm>
              <a:off x="7322999" y="447440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8000"/>
                </a:solidFill>
              </a:endParaRPr>
            </a:p>
          </p:txBody>
        </p:sp>
        <p:sp>
          <p:nvSpPr>
            <p:cNvPr id="479" name="Oval 478"/>
            <p:cNvSpPr/>
            <p:nvPr/>
          </p:nvSpPr>
          <p:spPr>
            <a:xfrm>
              <a:off x="7465784" y="445186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480" name="Oval 479"/>
            <p:cNvSpPr/>
            <p:nvPr/>
          </p:nvSpPr>
          <p:spPr>
            <a:xfrm>
              <a:off x="8079510" y="435166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481" name="Oval 480"/>
            <p:cNvSpPr/>
            <p:nvPr/>
          </p:nvSpPr>
          <p:spPr>
            <a:xfrm>
              <a:off x="7989330" y="427651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482" name="Oval 481"/>
            <p:cNvSpPr/>
            <p:nvPr/>
          </p:nvSpPr>
          <p:spPr>
            <a:xfrm>
              <a:off x="8026905" y="447440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483" name="Oval 482"/>
            <p:cNvSpPr/>
            <p:nvPr/>
          </p:nvSpPr>
          <p:spPr>
            <a:xfrm>
              <a:off x="7801455" y="440677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8000"/>
                </a:solidFill>
              </a:endParaRPr>
            </a:p>
          </p:txBody>
        </p:sp>
        <p:sp>
          <p:nvSpPr>
            <p:cNvPr id="484" name="Oval 483"/>
            <p:cNvSpPr/>
            <p:nvPr/>
          </p:nvSpPr>
          <p:spPr>
            <a:xfrm>
              <a:off x="7911675" y="4371701"/>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485" name="Oval 484"/>
            <p:cNvSpPr/>
            <p:nvPr/>
          </p:nvSpPr>
          <p:spPr>
            <a:xfrm>
              <a:off x="7826505" y="4279016"/>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486" name="Oval 485"/>
            <p:cNvSpPr/>
            <p:nvPr/>
          </p:nvSpPr>
          <p:spPr>
            <a:xfrm>
              <a:off x="7297949" y="460216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487" name="Oval 486"/>
            <p:cNvSpPr/>
            <p:nvPr/>
          </p:nvSpPr>
          <p:spPr>
            <a:xfrm>
              <a:off x="7425704" y="427150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8000"/>
                </a:solidFill>
              </a:endParaRPr>
            </a:p>
          </p:txBody>
        </p:sp>
        <p:sp>
          <p:nvSpPr>
            <p:cNvPr id="488" name="Oval 487"/>
            <p:cNvSpPr/>
            <p:nvPr/>
          </p:nvSpPr>
          <p:spPr>
            <a:xfrm>
              <a:off x="7080014" y="481508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489" name="Oval 488"/>
            <p:cNvSpPr/>
            <p:nvPr/>
          </p:nvSpPr>
          <p:spPr>
            <a:xfrm>
              <a:off x="7087529" y="456709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490" name="Oval 489"/>
            <p:cNvSpPr/>
            <p:nvPr/>
          </p:nvSpPr>
          <p:spPr>
            <a:xfrm>
              <a:off x="7197749" y="479755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491" name="Oval 490"/>
            <p:cNvSpPr/>
            <p:nvPr/>
          </p:nvSpPr>
          <p:spPr>
            <a:xfrm>
              <a:off x="6944744" y="471739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492" name="Oval 491"/>
            <p:cNvSpPr/>
            <p:nvPr/>
          </p:nvSpPr>
          <p:spPr>
            <a:xfrm>
              <a:off x="7172699" y="468482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8000"/>
                </a:solidFill>
              </a:endParaRPr>
            </a:p>
          </p:txBody>
        </p:sp>
        <p:sp>
          <p:nvSpPr>
            <p:cNvPr id="493" name="Oval 492"/>
            <p:cNvSpPr/>
            <p:nvPr/>
          </p:nvSpPr>
          <p:spPr>
            <a:xfrm>
              <a:off x="6681718" y="453452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494" name="Oval 493"/>
            <p:cNvSpPr/>
            <p:nvPr/>
          </p:nvSpPr>
          <p:spPr>
            <a:xfrm>
              <a:off x="6699253" y="476749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495" name="Oval 494"/>
            <p:cNvSpPr/>
            <p:nvPr/>
          </p:nvSpPr>
          <p:spPr>
            <a:xfrm>
              <a:off x="6566488" y="492029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496" name="Oval 495"/>
            <p:cNvSpPr/>
            <p:nvPr/>
          </p:nvSpPr>
          <p:spPr>
            <a:xfrm>
              <a:off x="7022399" y="494033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8000"/>
                </a:solidFill>
              </a:endParaRPr>
            </a:p>
          </p:txBody>
        </p:sp>
        <p:sp>
          <p:nvSpPr>
            <p:cNvPr id="497" name="Oval 496"/>
            <p:cNvSpPr/>
            <p:nvPr/>
          </p:nvSpPr>
          <p:spPr>
            <a:xfrm>
              <a:off x="6709273" y="4897752"/>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498" name="Oval 497"/>
            <p:cNvSpPr/>
            <p:nvPr/>
          </p:nvSpPr>
          <p:spPr>
            <a:xfrm>
              <a:off x="6589033" y="4662281"/>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499" name="Oval 498"/>
            <p:cNvSpPr/>
            <p:nvPr/>
          </p:nvSpPr>
          <p:spPr>
            <a:xfrm>
              <a:off x="6731818" y="463973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8000"/>
                </a:solidFill>
              </a:endParaRPr>
            </a:p>
          </p:txBody>
        </p:sp>
        <p:sp>
          <p:nvSpPr>
            <p:cNvPr id="500" name="Oval 499"/>
            <p:cNvSpPr/>
            <p:nvPr/>
          </p:nvSpPr>
          <p:spPr>
            <a:xfrm>
              <a:off x="6563983" y="479003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501" name="Oval 500"/>
            <p:cNvSpPr/>
            <p:nvPr/>
          </p:nvSpPr>
          <p:spPr>
            <a:xfrm>
              <a:off x="7165184" y="4922802"/>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502" name="Oval 501"/>
            <p:cNvSpPr/>
            <p:nvPr/>
          </p:nvSpPr>
          <p:spPr>
            <a:xfrm>
              <a:off x="6556468" y="454204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503" name="Oval 502"/>
            <p:cNvSpPr/>
            <p:nvPr/>
          </p:nvSpPr>
          <p:spPr>
            <a:xfrm>
              <a:off x="7145144" y="444184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504" name="Oval 503"/>
            <p:cNvSpPr/>
            <p:nvPr/>
          </p:nvSpPr>
          <p:spPr>
            <a:xfrm>
              <a:off x="6847049" y="490526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505" name="Oval 504"/>
            <p:cNvSpPr/>
            <p:nvPr/>
          </p:nvSpPr>
          <p:spPr>
            <a:xfrm>
              <a:off x="7210274" y="4549556"/>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506" name="Oval 505"/>
            <p:cNvSpPr/>
            <p:nvPr/>
          </p:nvSpPr>
          <p:spPr>
            <a:xfrm>
              <a:off x="6844544" y="463973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507" name="Oval 506"/>
            <p:cNvSpPr/>
            <p:nvPr/>
          </p:nvSpPr>
          <p:spPr>
            <a:xfrm>
              <a:off x="6967289" y="458713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8000"/>
                </a:solidFill>
              </a:endParaRPr>
            </a:p>
          </p:txBody>
        </p:sp>
        <p:sp>
          <p:nvSpPr>
            <p:cNvPr id="508" name="Oval 507"/>
            <p:cNvSpPr/>
            <p:nvPr/>
          </p:nvSpPr>
          <p:spPr>
            <a:xfrm>
              <a:off x="6819494" y="476749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8000"/>
                </a:solidFill>
              </a:endParaRPr>
            </a:p>
          </p:txBody>
        </p:sp>
        <p:sp>
          <p:nvSpPr>
            <p:cNvPr id="509" name="Oval 508"/>
            <p:cNvSpPr/>
            <p:nvPr/>
          </p:nvSpPr>
          <p:spPr>
            <a:xfrm>
              <a:off x="7059974" y="469234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510" name="Oval 509"/>
            <p:cNvSpPr/>
            <p:nvPr/>
          </p:nvSpPr>
          <p:spPr>
            <a:xfrm>
              <a:off x="6949754" y="484264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511" name="Oval 510"/>
            <p:cNvSpPr/>
            <p:nvPr/>
          </p:nvSpPr>
          <p:spPr>
            <a:xfrm>
              <a:off x="6651658" y="502300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512" name="Oval 511"/>
            <p:cNvSpPr/>
            <p:nvPr/>
          </p:nvSpPr>
          <p:spPr>
            <a:xfrm>
              <a:off x="6932219" y="501548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513" name="Oval 512"/>
            <p:cNvSpPr/>
            <p:nvPr/>
          </p:nvSpPr>
          <p:spPr>
            <a:xfrm>
              <a:off x="6796948" y="501799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514" name="Oval 513"/>
            <p:cNvSpPr/>
            <p:nvPr/>
          </p:nvSpPr>
          <p:spPr>
            <a:xfrm>
              <a:off x="8071995" y="395587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515" name="Oval 514"/>
            <p:cNvSpPr/>
            <p:nvPr/>
          </p:nvSpPr>
          <p:spPr>
            <a:xfrm>
              <a:off x="8014380" y="406609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516" name="Oval 515"/>
            <p:cNvSpPr/>
            <p:nvPr/>
          </p:nvSpPr>
          <p:spPr>
            <a:xfrm>
              <a:off x="7966785" y="382310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517" name="Oval 516"/>
            <p:cNvSpPr/>
            <p:nvPr/>
          </p:nvSpPr>
          <p:spPr>
            <a:xfrm>
              <a:off x="8094540" y="383813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518" name="Oval 517"/>
            <p:cNvSpPr/>
            <p:nvPr/>
          </p:nvSpPr>
          <p:spPr>
            <a:xfrm>
              <a:off x="7924200" y="396839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8000"/>
                </a:solidFill>
              </a:endParaRPr>
            </a:p>
          </p:txBody>
        </p:sp>
        <p:sp>
          <p:nvSpPr>
            <p:cNvPr id="519" name="Oval 518"/>
            <p:cNvSpPr/>
            <p:nvPr/>
          </p:nvSpPr>
          <p:spPr>
            <a:xfrm>
              <a:off x="8094540" y="4166291"/>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520" name="Oval 519"/>
            <p:cNvSpPr/>
            <p:nvPr/>
          </p:nvSpPr>
          <p:spPr>
            <a:xfrm>
              <a:off x="7841535" y="385817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8000"/>
                </a:solidFill>
              </a:endParaRPr>
            </a:p>
          </p:txBody>
        </p:sp>
        <p:sp>
          <p:nvSpPr>
            <p:cNvPr id="521" name="Oval 520"/>
            <p:cNvSpPr/>
            <p:nvPr/>
          </p:nvSpPr>
          <p:spPr>
            <a:xfrm>
              <a:off x="7673700" y="395587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522" name="Oval 521"/>
            <p:cNvSpPr/>
            <p:nvPr/>
          </p:nvSpPr>
          <p:spPr>
            <a:xfrm>
              <a:off x="7793940" y="396088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523" name="Oval 522"/>
            <p:cNvSpPr/>
            <p:nvPr/>
          </p:nvSpPr>
          <p:spPr>
            <a:xfrm>
              <a:off x="7728810" y="383062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524" name="Oval 523"/>
            <p:cNvSpPr/>
            <p:nvPr/>
          </p:nvSpPr>
          <p:spPr>
            <a:xfrm>
              <a:off x="7596045" y="4206371"/>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525" name="Oval 524"/>
            <p:cNvSpPr/>
            <p:nvPr/>
          </p:nvSpPr>
          <p:spPr>
            <a:xfrm>
              <a:off x="7741335" y="418883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526" name="Oval 525"/>
            <p:cNvSpPr/>
            <p:nvPr/>
          </p:nvSpPr>
          <p:spPr>
            <a:xfrm>
              <a:off x="7976805" y="416879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8000"/>
                </a:solidFill>
              </a:endParaRPr>
            </a:p>
          </p:txBody>
        </p:sp>
        <p:sp>
          <p:nvSpPr>
            <p:cNvPr id="527" name="Oval 526"/>
            <p:cNvSpPr/>
            <p:nvPr/>
          </p:nvSpPr>
          <p:spPr>
            <a:xfrm>
              <a:off x="7866585" y="407360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528" name="Oval 527"/>
            <p:cNvSpPr/>
            <p:nvPr/>
          </p:nvSpPr>
          <p:spPr>
            <a:xfrm>
              <a:off x="7864080" y="417881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8000"/>
                </a:solidFill>
              </a:endParaRPr>
            </a:p>
          </p:txBody>
        </p:sp>
        <p:sp>
          <p:nvSpPr>
            <p:cNvPr id="529" name="Oval 528"/>
            <p:cNvSpPr/>
            <p:nvPr/>
          </p:nvSpPr>
          <p:spPr>
            <a:xfrm>
              <a:off x="7310474" y="488021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530" name="Oval 529"/>
            <p:cNvSpPr/>
            <p:nvPr/>
          </p:nvSpPr>
          <p:spPr>
            <a:xfrm>
              <a:off x="7105064" y="503302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531" name="Oval 530"/>
            <p:cNvSpPr/>
            <p:nvPr/>
          </p:nvSpPr>
          <p:spPr>
            <a:xfrm>
              <a:off x="7458269" y="483763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8000"/>
                </a:solidFill>
              </a:endParaRPr>
            </a:p>
          </p:txBody>
        </p:sp>
        <p:sp>
          <p:nvSpPr>
            <p:cNvPr id="532" name="Oval 531"/>
            <p:cNvSpPr/>
            <p:nvPr/>
          </p:nvSpPr>
          <p:spPr>
            <a:xfrm>
              <a:off x="7593540" y="481258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533" name="Oval 532"/>
            <p:cNvSpPr/>
            <p:nvPr/>
          </p:nvSpPr>
          <p:spPr>
            <a:xfrm>
              <a:off x="8092035" y="491278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534" name="Oval 533"/>
            <p:cNvSpPr/>
            <p:nvPr/>
          </p:nvSpPr>
          <p:spPr>
            <a:xfrm>
              <a:off x="8016885" y="502550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8000"/>
                </a:solidFill>
              </a:endParaRPr>
            </a:p>
          </p:txBody>
        </p:sp>
        <p:sp>
          <p:nvSpPr>
            <p:cNvPr id="535" name="Oval 534"/>
            <p:cNvSpPr/>
            <p:nvPr/>
          </p:nvSpPr>
          <p:spPr>
            <a:xfrm>
              <a:off x="7841535" y="501799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8000"/>
                </a:solidFill>
              </a:endParaRPr>
            </a:p>
          </p:txBody>
        </p:sp>
        <p:sp>
          <p:nvSpPr>
            <p:cNvPr id="536" name="Oval 535"/>
            <p:cNvSpPr/>
            <p:nvPr/>
          </p:nvSpPr>
          <p:spPr>
            <a:xfrm>
              <a:off x="7934220" y="492781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537" name="Oval 536"/>
            <p:cNvSpPr/>
            <p:nvPr/>
          </p:nvSpPr>
          <p:spPr>
            <a:xfrm>
              <a:off x="7282919" y="502801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538" name="Oval 537"/>
            <p:cNvSpPr/>
            <p:nvPr/>
          </p:nvSpPr>
          <p:spPr>
            <a:xfrm>
              <a:off x="7410674" y="497540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539" name="Oval 538"/>
            <p:cNvSpPr/>
            <p:nvPr/>
          </p:nvSpPr>
          <p:spPr>
            <a:xfrm>
              <a:off x="7555964" y="501047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540" name="Oval 539"/>
            <p:cNvSpPr/>
            <p:nvPr/>
          </p:nvSpPr>
          <p:spPr>
            <a:xfrm>
              <a:off x="7663680" y="493282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541" name="Oval 540"/>
            <p:cNvSpPr/>
            <p:nvPr/>
          </p:nvSpPr>
          <p:spPr>
            <a:xfrm>
              <a:off x="7811475" y="490025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542" name="Oval 541"/>
            <p:cNvSpPr/>
            <p:nvPr/>
          </p:nvSpPr>
          <p:spPr>
            <a:xfrm>
              <a:off x="7909170" y="475496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543" name="Oval 542"/>
            <p:cNvSpPr/>
            <p:nvPr/>
          </p:nvSpPr>
          <p:spPr>
            <a:xfrm>
              <a:off x="8009370" y="482260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8000"/>
                </a:solidFill>
              </a:endParaRPr>
            </a:p>
          </p:txBody>
        </p:sp>
        <p:sp>
          <p:nvSpPr>
            <p:cNvPr id="544" name="Oval 543"/>
            <p:cNvSpPr/>
            <p:nvPr/>
          </p:nvSpPr>
          <p:spPr>
            <a:xfrm>
              <a:off x="8079510" y="470737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545" name="TextBox 544"/>
            <p:cNvSpPr txBox="1"/>
            <p:nvPr/>
          </p:nvSpPr>
          <p:spPr>
            <a:xfrm>
              <a:off x="6219954" y="3037548"/>
              <a:ext cx="1178818" cy="460799"/>
            </a:xfrm>
            <a:prstGeom prst="rect">
              <a:avLst/>
            </a:prstGeom>
            <a:noFill/>
          </p:spPr>
          <p:txBody>
            <a:bodyPr wrap="square" rtlCol="0">
              <a:spAutoFit/>
            </a:bodyPr>
            <a:lstStyle/>
            <a:p>
              <a:pPr algn="r"/>
              <a:r>
                <a:rPr lang="en-US" sz="1000" dirty="0" smtClean="0"/>
                <a:t>Time 2</a:t>
              </a:r>
              <a:endParaRPr lang="en-US" sz="1000" dirty="0">
                <a:latin typeface="Symbol" pitchFamily="18" charset="2"/>
              </a:endParaRPr>
            </a:p>
          </p:txBody>
        </p:sp>
        <p:cxnSp>
          <p:nvCxnSpPr>
            <p:cNvPr id="546" name="Straight Arrow Connector 545"/>
            <p:cNvCxnSpPr/>
            <p:nvPr/>
          </p:nvCxnSpPr>
          <p:spPr>
            <a:xfrm flipH="1">
              <a:off x="5584373" y="4523322"/>
              <a:ext cx="719857"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48" name="TextBox 547"/>
            <p:cNvSpPr txBox="1"/>
            <p:nvPr/>
          </p:nvSpPr>
          <p:spPr>
            <a:xfrm>
              <a:off x="5388763" y="4058318"/>
              <a:ext cx="1142432" cy="460799"/>
            </a:xfrm>
            <a:prstGeom prst="rect">
              <a:avLst/>
            </a:prstGeom>
            <a:noFill/>
          </p:spPr>
          <p:txBody>
            <a:bodyPr wrap="square" rtlCol="0">
              <a:spAutoFit/>
            </a:bodyPr>
            <a:lstStyle/>
            <a:p>
              <a:pPr algn="r"/>
              <a:r>
                <a:rPr lang="en-US" sz="1000" dirty="0" smtClean="0"/>
                <a:t>Time 3</a:t>
              </a:r>
              <a:endParaRPr lang="en-US" sz="1000" dirty="0">
                <a:latin typeface="Symbol" pitchFamily="18" charset="2"/>
              </a:endParaRPr>
            </a:p>
          </p:txBody>
        </p:sp>
        <p:sp>
          <p:nvSpPr>
            <p:cNvPr id="550" name="TextBox 549"/>
            <p:cNvSpPr txBox="1"/>
            <p:nvPr/>
          </p:nvSpPr>
          <p:spPr>
            <a:xfrm>
              <a:off x="6523258" y="5198400"/>
              <a:ext cx="1771649" cy="691199"/>
            </a:xfrm>
            <a:prstGeom prst="rect">
              <a:avLst/>
            </a:prstGeom>
            <a:noFill/>
          </p:spPr>
          <p:txBody>
            <a:bodyPr wrap="square" rtlCol="0">
              <a:spAutoFit/>
            </a:bodyPr>
            <a:lstStyle/>
            <a:p>
              <a:pPr algn="ctr"/>
              <a:r>
                <a:rPr lang="en-US" sz="900" dirty="0" smtClean="0"/>
                <a:t>16 excited states </a:t>
              </a:r>
            </a:p>
            <a:p>
              <a:pPr algn="ctr"/>
              <a:r>
                <a:rPr lang="en-US" sz="900" dirty="0" smtClean="0"/>
                <a:t>+ 16 photons</a:t>
              </a:r>
              <a:endParaRPr lang="en-US" sz="900" dirty="0"/>
            </a:p>
          </p:txBody>
        </p:sp>
        <p:sp>
          <p:nvSpPr>
            <p:cNvPr id="551" name="Rectangle 550"/>
            <p:cNvSpPr/>
            <p:nvPr/>
          </p:nvSpPr>
          <p:spPr>
            <a:xfrm>
              <a:off x="3722902" y="3821134"/>
              <a:ext cx="1657598" cy="1310296"/>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552" name="Oval 551"/>
            <p:cNvSpPr/>
            <p:nvPr/>
          </p:nvSpPr>
          <p:spPr>
            <a:xfrm>
              <a:off x="3810938" y="3923304"/>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553" name="Oval 552"/>
            <p:cNvSpPr/>
            <p:nvPr/>
          </p:nvSpPr>
          <p:spPr>
            <a:xfrm>
              <a:off x="3888593" y="412871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8000"/>
                </a:solidFill>
              </a:endParaRPr>
            </a:p>
          </p:txBody>
        </p:sp>
        <p:sp>
          <p:nvSpPr>
            <p:cNvPr id="554" name="Oval 553"/>
            <p:cNvSpPr/>
            <p:nvPr/>
          </p:nvSpPr>
          <p:spPr>
            <a:xfrm>
              <a:off x="4043904" y="3973404"/>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555" name="Oval 554"/>
            <p:cNvSpPr/>
            <p:nvPr/>
          </p:nvSpPr>
          <p:spPr>
            <a:xfrm>
              <a:off x="4058934" y="4111180"/>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556" name="Oval 555"/>
            <p:cNvSpPr/>
            <p:nvPr/>
          </p:nvSpPr>
          <p:spPr>
            <a:xfrm>
              <a:off x="4169154" y="434164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557" name="Oval 556"/>
            <p:cNvSpPr/>
            <p:nvPr/>
          </p:nvSpPr>
          <p:spPr>
            <a:xfrm>
              <a:off x="4296909" y="418132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8000"/>
                </a:solidFill>
              </a:endParaRPr>
            </a:p>
          </p:txBody>
        </p:sp>
        <p:sp>
          <p:nvSpPr>
            <p:cNvPr id="558" name="Oval 557"/>
            <p:cNvSpPr/>
            <p:nvPr/>
          </p:nvSpPr>
          <p:spPr>
            <a:xfrm>
              <a:off x="4206729" y="4081119"/>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559" name="Oval 558"/>
            <p:cNvSpPr/>
            <p:nvPr/>
          </p:nvSpPr>
          <p:spPr>
            <a:xfrm>
              <a:off x="4316949" y="431158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8000"/>
                </a:solidFill>
              </a:endParaRPr>
            </a:p>
          </p:txBody>
        </p:sp>
        <p:sp>
          <p:nvSpPr>
            <p:cNvPr id="560" name="Oval 559"/>
            <p:cNvSpPr/>
            <p:nvPr/>
          </p:nvSpPr>
          <p:spPr>
            <a:xfrm>
              <a:off x="4444704" y="415126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561" name="Oval 560"/>
            <p:cNvSpPr/>
            <p:nvPr/>
          </p:nvSpPr>
          <p:spPr>
            <a:xfrm>
              <a:off x="3758333" y="429404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562" name="Oval 561"/>
            <p:cNvSpPr/>
            <p:nvPr/>
          </p:nvSpPr>
          <p:spPr>
            <a:xfrm>
              <a:off x="3773363" y="443182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8000"/>
                </a:solidFill>
              </a:endParaRPr>
            </a:p>
          </p:txBody>
        </p:sp>
        <p:sp>
          <p:nvSpPr>
            <p:cNvPr id="563" name="Oval 562"/>
            <p:cNvSpPr/>
            <p:nvPr/>
          </p:nvSpPr>
          <p:spPr>
            <a:xfrm>
              <a:off x="4011339" y="450196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564" name="Oval 563"/>
            <p:cNvSpPr/>
            <p:nvPr/>
          </p:nvSpPr>
          <p:spPr>
            <a:xfrm>
              <a:off x="3921158" y="440176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565" name="Oval 564"/>
            <p:cNvSpPr/>
            <p:nvPr/>
          </p:nvSpPr>
          <p:spPr>
            <a:xfrm>
              <a:off x="4159134" y="4471900"/>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566" name="Oval 565"/>
            <p:cNvSpPr/>
            <p:nvPr/>
          </p:nvSpPr>
          <p:spPr>
            <a:xfrm>
              <a:off x="3966248" y="3868194"/>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8000"/>
                </a:solidFill>
              </a:endParaRPr>
            </a:p>
          </p:txBody>
        </p:sp>
        <p:sp>
          <p:nvSpPr>
            <p:cNvPr id="567" name="Oval 566"/>
            <p:cNvSpPr/>
            <p:nvPr/>
          </p:nvSpPr>
          <p:spPr>
            <a:xfrm>
              <a:off x="4109034" y="3845649"/>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8000"/>
                </a:solidFill>
              </a:endParaRPr>
            </a:p>
          </p:txBody>
        </p:sp>
        <p:sp>
          <p:nvSpPr>
            <p:cNvPr id="568" name="Oval 567"/>
            <p:cNvSpPr/>
            <p:nvPr/>
          </p:nvSpPr>
          <p:spPr>
            <a:xfrm>
              <a:off x="3715748" y="3830619"/>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569" name="Oval 568"/>
            <p:cNvSpPr/>
            <p:nvPr/>
          </p:nvSpPr>
          <p:spPr>
            <a:xfrm>
              <a:off x="4339494" y="4046049"/>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570" name="Oval 569"/>
            <p:cNvSpPr/>
            <p:nvPr/>
          </p:nvSpPr>
          <p:spPr>
            <a:xfrm>
              <a:off x="4023864" y="423392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571" name="Oval 570"/>
            <p:cNvSpPr/>
            <p:nvPr/>
          </p:nvSpPr>
          <p:spPr>
            <a:xfrm>
              <a:off x="4166649" y="421138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572" name="Oval 571"/>
            <p:cNvSpPr/>
            <p:nvPr/>
          </p:nvSpPr>
          <p:spPr>
            <a:xfrm>
              <a:off x="4046409" y="437921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8000"/>
                </a:solidFill>
              </a:endParaRPr>
            </a:p>
          </p:txBody>
        </p:sp>
        <p:sp>
          <p:nvSpPr>
            <p:cNvPr id="573" name="Oval 572"/>
            <p:cNvSpPr/>
            <p:nvPr/>
          </p:nvSpPr>
          <p:spPr>
            <a:xfrm>
              <a:off x="3893603" y="426148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8000"/>
                </a:solidFill>
              </a:endParaRPr>
            </a:p>
          </p:txBody>
        </p:sp>
        <p:sp>
          <p:nvSpPr>
            <p:cNvPr id="574" name="Oval 573"/>
            <p:cNvSpPr/>
            <p:nvPr/>
          </p:nvSpPr>
          <p:spPr>
            <a:xfrm>
              <a:off x="3755828" y="4028514"/>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8000"/>
                </a:solidFill>
              </a:endParaRPr>
            </a:p>
          </p:txBody>
        </p:sp>
        <p:sp>
          <p:nvSpPr>
            <p:cNvPr id="575" name="Oval 574"/>
            <p:cNvSpPr/>
            <p:nvPr/>
          </p:nvSpPr>
          <p:spPr>
            <a:xfrm>
              <a:off x="3898613" y="4005969"/>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576" name="Oval 575"/>
            <p:cNvSpPr/>
            <p:nvPr/>
          </p:nvSpPr>
          <p:spPr>
            <a:xfrm>
              <a:off x="4509834" y="3903264"/>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577" name="Oval 576"/>
            <p:cNvSpPr/>
            <p:nvPr/>
          </p:nvSpPr>
          <p:spPr>
            <a:xfrm>
              <a:off x="4620054" y="413372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578" name="Oval 577"/>
            <p:cNvSpPr/>
            <p:nvPr/>
          </p:nvSpPr>
          <p:spPr>
            <a:xfrm>
              <a:off x="4712739" y="3948354"/>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579" name="Oval 578"/>
            <p:cNvSpPr/>
            <p:nvPr/>
          </p:nvSpPr>
          <p:spPr>
            <a:xfrm>
              <a:off x="4760335" y="4073604"/>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8000"/>
                </a:solidFill>
              </a:endParaRPr>
            </a:p>
          </p:txBody>
        </p:sp>
        <p:sp>
          <p:nvSpPr>
            <p:cNvPr id="580" name="Oval 579"/>
            <p:cNvSpPr/>
            <p:nvPr/>
          </p:nvSpPr>
          <p:spPr>
            <a:xfrm>
              <a:off x="4910635" y="4081119"/>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581" name="Oval 580"/>
            <p:cNvSpPr/>
            <p:nvPr/>
          </p:nvSpPr>
          <p:spPr>
            <a:xfrm>
              <a:off x="4607529" y="3835629"/>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582" name="Oval 581"/>
            <p:cNvSpPr/>
            <p:nvPr/>
          </p:nvSpPr>
          <p:spPr>
            <a:xfrm>
              <a:off x="4772860" y="3833124"/>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583" name="Oval 582"/>
            <p:cNvSpPr/>
            <p:nvPr/>
          </p:nvSpPr>
          <p:spPr>
            <a:xfrm>
              <a:off x="4419654" y="3830619"/>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584" name="Oval 583"/>
            <p:cNvSpPr/>
            <p:nvPr/>
          </p:nvSpPr>
          <p:spPr>
            <a:xfrm>
              <a:off x="4459734" y="4028514"/>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585" name="Oval 584"/>
            <p:cNvSpPr/>
            <p:nvPr/>
          </p:nvSpPr>
          <p:spPr>
            <a:xfrm>
              <a:off x="4602519" y="4005969"/>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8000"/>
                </a:solidFill>
              </a:endParaRPr>
            </a:p>
          </p:txBody>
        </p:sp>
        <p:sp>
          <p:nvSpPr>
            <p:cNvPr id="586" name="Oval 585"/>
            <p:cNvSpPr/>
            <p:nvPr/>
          </p:nvSpPr>
          <p:spPr>
            <a:xfrm>
              <a:off x="4214244" y="3960879"/>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587" name="Oval 586"/>
            <p:cNvSpPr/>
            <p:nvPr/>
          </p:nvSpPr>
          <p:spPr>
            <a:xfrm>
              <a:off x="4344504" y="3925809"/>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588" name="Oval 587"/>
            <p:cNvSpPr/>
            <p:nvPr/>
          </p:nvSpPr>
          <p:spPr>
            <a:xfrm>
              <a:off x="4259334" y="3833124"/>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589" name="Oval 588"/>
            <p:cNvSpPr/>
            <p:nvPr/>
          </p:nvSpPr>
          <p:spPr>
            <a:xfrm>
              <a:off x="3730778" y="415627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590" name="Oval 589"/>
            <p:cNvSpPr/>
            <p:nvPr/>
          </p:nvSpPr>
          <p:spPr>
            <a:xfrm>
              <a:off x="3858533" y="3825609"/>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591" name="Oval 590"/>
            <p:cNvSpPr/>
            <p:nvPr/>
          </p:nvSpPr>
          <p:spPr>
            <a:xfrm>
              <a:off x="4539894" y="436919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592" name="Oval 591"/>
            <p:cNvSpPr/>
            <p:nvPr/>
          </p:nvSpPr>
          <p:spPr>
            <a:xfrm>
              <a:off x="4617549" y="457460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8000"/>
                </a:solidFill>
              </a:endParaRPr>
            </a:p>
          </p:txBody>
        </p:sp>
        <p:sp>
          <p:nvSpPr>
            <p:cNvPr id="593" name="Oval 592"/>
            <p:cNvSpPr/>
            <p:nvPr/>
          </p:nvSpPr>
          <p:spPr>
            <a:xfrm>
              <a:off x="4772860" y="441929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594" name="Oval 593"/>
            <p:cNvSpPr/>
            <p:nvPr/>
          </p:nvSpPr>
          <p:spPr>
            <a:xfrm>
              <a:off x="4787890" y="455707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595" name="Oval 594"/>
            <p:cNvSpPr/>
            <p:nvPr/>
          </p:nvSpPr>
          <p:spPr>
            <a:xfrm>
              <a:off x="5045905" y="462721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596" name="Oval 595"/>
            <p:cNvSpPr/>
            <p:nvPr/>
          </p:nvSpPr>
          <p:spPr>
            <a:xfrm>
              <a:off x="4935685" y="452701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597" name="Oval 596"/>
            <p:cNvSpPr/>
            <p:nvPr/>
          </p:nvSpPr>
          <p:spPr>
            <a:xfrm>
              <a:off x="4915645" y="4769995"/>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598" name="Oval 597"/>
            <p:cNvSpPr/>
            <p:nvPr/>
          </p:nvSpPr>
          <p:spPr>
            <a:xfrm>
              <a:off x="5173660" y="459715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8000"/>
                </a:solidFill>
              </a:endParaRPr>
            </a:p>
          </p:txBody>
        </p:sp>
        <p:sp>
          <p:nvSpPr>
            <p:cNvPr id="599" name="Oval 598"/>
            <p:cNvSpPr/>
            <p:nvPr/>
          </p:nvSpPr>
          <p:spPr>
            <a:xfrm>
              <a:off x="4487289" y="473993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600" name="Oval 599"/>
            <p:cNvSpPr/>
            <p:nvPr/>
          </p:nvSpPr>
          <p:spPr>
            <a:xfrm>
              <a:off x="4695204" y="431408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601" name="Oval 600"/>
            <p:cNvSpPr/>
            <p:nvPr/>
          </p:nvSpPr>
          <p:spPr>
            <a:xfrm>
              <a:off x="4837990" y="429154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602" name="Oval 601"/>
            <p:cNvSpPr/>
            <p:nvPr/>
          </p:nvSpPr>
          <p:spPr>
            <a:xfrm>
              <a:off x="4444704" y="427651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8000"/>
                </a:solidFill>
              </a:endParaRPr>
            </a:p>
          </p:txBody>
        </p:sp>
        <p:sp>
          <p:nvSpPr>
            <p:cNvPr id="603" name="Oval 602"/>
            <p:cNvSpPr/>
            <p:nvPr/>
          </p:nvSpPr>
          <p:spPr>
            <a:xfrm>
              <a:off x="5068450" y="449194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604" name="Oval 603"/>
            <p:cNvSpPr/>
            <p:nvPr/>
          </p:nvSpPr>
          <p:spPr>
            <a:xfrm>
              <a:off x="4752820" y="467981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605" name="Oval 604"/>
            <p:cNvSpPr/>
            <p:nvPr/>
          </p:nvSpPr>
          <p:spPr>
            <a:xfrm>
              <a:off x="4895605" y="465727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8000"/>
                </a:solidFill>
              </a:endParaRPr>
            </a:p>
          </p:txBody>
        </p:sp>
        <p:sp>
          <p:nvSpPr>
            <p:cNvPr id="606" name="Oval 605"/>
            <p:cNvSpPr/>
            <p:nvPr/>
          </p:nvSpPr>
          <p:spPr>
            <a:xfrm>
              <a:off x="4622559" y="470737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607" name="Oval 606"/>
            <p:cNvSpPr/>
            <p:nvPr/>
          </p:nvSpPr>
          <p:spPr>
            <a:xfrm>
              <a:off x="4484784" y="447440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8000"/>
                </a:solidFill>
              </a:endParaRPr>
            </a:p>
          </p:txBody>
        </p:sp>
        <p:sp>
          <p:nvSpPr>
            <p:cNvPr id="608" name="Oval 607"/>
            <p:cNvSpPr/>
            <p:nvPr/>
          </p:nvSpPr>
          <p:spPr>
            <a:xfrm>
              <a:off x="4627569" y="445186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609" name="Oval 608"/>
            <p:cNvSpPr/>
            <p:nvPr/>
          </p:nvSpPr>
          <p:spPr>
            <a:xfrm>
              <a:off x="5241295" y="435166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610" name="Oval 609"/>
            <p:cNvSpPr/>
            <p:nvPr/>
          </p:nvSpPr>
          <p:spPr>
            <a:xfrm>
              <a:off x="5151115" y="427651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611" name="Oval 610"/>
            <p:cNvSpPr/>
            <p:nvPr/>
          </p:nvSpPr>
          <p:spPr>
            <a:xfrm>
              <a:off x="5188690" y="447440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612" name="Oval 611"/>
            <p:cNvSpPr/>
            <p:nvPr/>
          </p:nvSpPr>
          <p:spPr>
            <a:xfrm>
              <a:off x="4963240" y="440677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8000"/>
                </a:solidFill>
              </a:endParaRPr>
            </a:p>
          </p:txBody>
        </p:sp>
        <p:sp>
          <p:nvSpPr>
            <p:cNvPr id="613" name="Oval 612"/>
            <p:cNvSpPr/>
            <p:nvPr/>
          </p:nvSpPr>
          <p:spPr>
            <a:xfrm>
              <a:off x="5073460" y="4371700"/>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614" name="Oval 613"/>
            <p:cNvSpPr/>
            <p:nvPr/>
          </p:nvSpPr>
          <p:spPr>
            <a:xfrm>
              <a:off x="4988290" y="427901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615" name="Oval 614"/>
            <p:cNvSpPr/>
            <p:nvPr/>
          </p:nvSpPr>
          <p:spPr>
            <a:xfrm>
              <a:off x="4459734" y="460216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616" name="Oval 615"/>
            <p:cNvSpPr/>
            <p:nvPr/>
          </p:nvSpPr>
          <p:spPr>
            <a:xfrm>
              <a:off x="4587489" y="427150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8000"/>
                </a:solidFill>
              </a:endParaRPr>
            </a:p>
          </p:txBody>
        </p:sp>
        <p:sp>
          <p:nvSpPr>
            <p:cNvPr id="617" name="Oval 616"/>
            <p:cNvSpPr/>
            <p:nvPr/>
          </p:nvSpPr>
          <p:spPr>
            <a:xfrm>
              <a:off x="4241799" y="481508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618" name="Oval 617"/>
            <p:cNvSpPr/>
            <p:nvPr/>
          </p:nvSpPr>
          <p:spPr>
            <a:xfrm>
              <a:off x="4249314" y="456709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619" name="Oval 618"/>
            <p:cNvSpPr/>
            <p:nvPr/>
          </p:nvSpPr>
          <p:spPr>
            <a:xfrm>
              <a:off x="4359534" y="479755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620" name="Oval 619"/>
            <p:cNvSpPr/>
            <p:nvPr/>
          </p:nvSpPr>
          <p:spPr>
            <a:xfrm>
              <a:off x="4106529" y="471739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621" name="Oval 620"/>
            <p:cNvSpPr/>
            <p:nvPr/>
          </p:nvSpPr>
          <p:spPr>
            <a:xfrm>
              <a:off x="4334484" y="468482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8000"/>
                </a:solidFill>
              </a:endParaRPr>
            </a:p>
          </p:txBody>
        </p:sp>
        <p:sp>
          <p:nvSpPr>
            <p:cNvPr id="622" name="Oval 621"/>
            <p:cNvSpPr/>
            <p:nvPr/>
          </p:nvSpPr>
          <p:spPr>
            <a:xfrm>
              <a:off x="3843503" y="453452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623" name="Oval 622"/>
            <p:cNvSpPr/>
            <p:nvPr/>
          </p:nvSpPr>
          <p:spPr>
            <a:xfrm>
              <a:off x="3861038" y="476749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624" name="Oval 623"/>
            <p:cNvSpPr/>
            <p:nvPr/>
          </p:nvSpPr>
          <p:spPr>
            <a:xfrm>
              <a:off x="3728273" y="492029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625" name="Oval 624"/>
            <p:cNvSpPr/>
            <p:nvPr/>
          </p:nvSpPr>
          <p:spPr>
            <a:xfrm>
              <a:off x="4184184" y="494033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8000"/>
                </a:solidFill>
              </a:endParaRPr>
            </a:p>
          </p:txBody>
        </p:sp>
        <p:sp>
          <p:nvSpPr>
            <p:cNvPr id="626" name="Oval 625"/>
            <p:cNvSpPr/>
            <p:nvPr/>
          </p:nvSpPr>
          <p:spPr>
            <a:xfrm>
              <a:off x="3871058" y="4897751"/>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627" name="Oval 626"/>
            <p:cNvSpPr/>
            <p:nvPr/>
          </p:nvSpPr>
          <p:spPr>
            <a:xfrm>
              <a:off x="3750818" y="466228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628" name="Oval 627"/>
            <p:cNvSpPr/>
            <p:nvPr/>
          </p:nvSpPr>
          <p:spPr>
            <a:xfrm>
              <a:off x="3893603" y="463973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8000"/>
                </a:solidFill>
              </a:endParaRPr>
            </a:p>
          </p:txBody>
        </p:sp>
        <p:sp>
          <p:nvSpPr>
            <p:cNvPr id="629" name="Oval 628"/>
            <p:cNvSpPr/>
            <p:nvPr/>
          </p:nvSpPr>
          <p:spPr>
            <a:xfrm>
              <a:off x="3725768" y="479003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630" name="Oval 629"/>
            <p:cNvSpPr/>
            <p:nvPr/>
          </p:nvSpPr>
          <p:spPr>
            <a:xfrm>
              <a:off x="4326969" y="492280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631" name="Oval 630"/>
            <p:cNvSpPr/>
            <p:nvPr/>
          </p:nvSpPr>
          <p:spPr>
            <a:xfrm>
              <a:off x="3718253" y="454204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632" name="Oval 631"/>
            <p:cNvSpPr/>
            <p:nvPr/>
          </p:nvSpPr>
          <p:spPr>
            <a:xfrm>
              <a:off x="4306929" y="444184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633" name="Oval 632"/>
            <p:cNvSpPr/>
            <p:nvPr/>
          </p:nvSpPr>
          <p:spPr>
            <a:xfrm>
              <a:off x="4008834" y="490526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634" name="Oval 633"/>
            <p:cNvSpPr/>
            <p:nvPr/>
          </p:nvSpPr>
          <p:spPr>
            <a:xfrm>
              <a:off x="4372059" y="4549555"/>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635" name="Oval 634"/>
            <p:cNvSpPr/>
            <p:nvPr/>
          </p:nvSpPr>
          <p:spPr>
            <a:xfrm>
              <a:off x="4006329" y="463973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636" name="Oval 635"/>
            <p:cNvSpPr/>
            <p:nvPr/>
          </p:nvSpPr>
          <p:spPr>
            <a:xfrm>
              <a:off x="4129074" y="458713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8000"/>
                </a:solidFill>
              </a:endParaRPr>
            </a:p>
          </p:txBody>
        </p:sp>
        <p:sp>
          <p:nvSpPr>
            <p:cNvPr id="637" name="Oval 636"/>
            <p:cNvSpPr/>
            <p:nvPr/>
          </p:nvSpPr>
          <p:spPr>
            <a:xfrm>
              <a:off x="3981279" y="476749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8000"/>
                </a:solidFill>
              </a:endParaRPr>
            </a:p>
          </p:txBody>
        </p:sp>
        <p:sp>
          <p:nvSpPr>
            <p:cNvPr id="638" name="Oval 637"/>
            <p:cNvSpPr/>
            <p:nvPr/>
          </p:nvSpPr>
          <p:spPr>
            <a:xfrm>
              <a:off x="4221759" y="469234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639" name="Oval 638"/>
            <p:cNvSpPr/>
            <p:nvPr/>
          </p:nvSpPr>
          <p:spPr>
            <a:xfrm>
              <a:off x="4111539" y="484264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640" name="Oval 639"/>
            <p:cNvSpPr/>
            <p:nvPr/>
          </p:nvSpPr>
          <p:spPr>
            <a:xfrm>
              <a:off x="3813443" y="502300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641" name="Oval 640"/>
            <p:cNvSpPr/>
            <p:nvPr/>
          </p:nvSpPr>
          <p:spPr>
            <a:xfrm>
              <a:off x="4094004" y="501548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642" name="Oval 641"/>
            <p:cNvSpPr/>
            <p:nvPr/>
          </p:nvSpPr>
          <p:spPr>
            <a:xfrm>
              <a:off x="3958733" y="501799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643" name="Oval 642"/>
            <p:cNvSpPr/>
            <p:nvPr/>
          </p:nvSpPr>
          <p:spPr>
            <a:xfrm>
              <a:off x="5233780" y="3955869"/>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644" name="Oval 643"/>
            <p:cNvSpPr/>
            <p:nvPr/>
          </p:nvSpPr>
          <p:spPr>
            <a:xfrm>
              <a:off x="5176165" y="4066089"/>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645" name="Oval 644"/>
            <p:cNvSpPr/>
            <p:nvPr/>
          </p:nvSpPr>
          <p:spPr>
            <a:xfrm>
              <a:off x="5128570" y="3823104"/>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646" name="Oval 645"/>
            <p:cNvSpPr/>
            <p:nvPr/>
          </p:nvSpPr>
          <p:spPr>
            <a:xfrm>
              <a:off x="5256325" y="3838134"/>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647" name="Oval 646"/>
            <p:cNvSpPr/>
            <p:nvPr/>
          </p:nvSpPr>
          <p:spPr>
            <a:xfrm>
              <a:off x="5085985" y="3968394"/>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8000"/>
                </a:solidFill>
              </a:endParaRPr>
            </a:p>
          </p:txBody>
        </p:sp>
        <p:sp>
          <p:nvSpPr>
            <p:cNvPr id="648" name="Oval 647"/>
            <p:cNvSpPr/>
            <p:nvPr/>
          </p:nvSpPr>
          <p:spPr>
            <a:xfrm>
              <a:off x="5256325" y="416629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649" name="Oval 648"/>
            <p:cNvSpPr/>
            <p:nvPr/>
          </p:nvSpPr>
          <p:spPr>
            <a:xfrm>
              <a:off x="5003320" y="3858174"/>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8000"/>
                </a:solidFill>
              </a:endParaRPr>
            </a:p>
          </p:txBody>
        </p:sp>
        <p:sp>
          <p:nvSpPr>
            <p:cNvPr id="650" name="Oval 649"/>
            <p:cNvSpPr/>
            <p:nvPr/>
          </p:nvSpPr>
          <p:spPr>
            <a:xfrm>
              <a:off x="4835485" y="3955869"/>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651" name="Oval 650"/>
            <p:cNvSpPr/>
            <p:nvPr/>
          </p:nvSpPr>
          <p:spPr>
            <a:xfrm>
              <a:off x="4955725" y="3960879"/>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652" name="Oval 651"/>
            <p:cNvSpPr/>
            <p:nvPr/>
          </p:nvSpPr>
          <p:spPr>
            <a:xfrm>
              <a:off x="4890595" y="3830619"/>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653" name="Oval 652"/>
            <p:cNvSpPr/>
            <p:nvPr/>
          </p:nvSpPr>
          <p:spPr>
            <a:xfrm>
              <a:off x="4757830" y="4206370"/>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654" name="Oval 653"/>
            <p:cNvSpPr/>
            <p:nvPr/>
          </p:nvSpPr>
          <p:spPr>
            <a:xfrm>
              <a:off x="4903120" y="418883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655" name="Oval 654"/>
            <p:cNvSpPr/>
            <p:nvPr/>
          </p:nvSpPr>
          <p:spPr>
            <a:xfrm>
              <a:off x="5138590" y="416879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8000"/>
                </a:solidFill>
              </a:endParaRPr>
            </a:p>
          </p:txBody>
        </p:sp>
        <p:sp>
          <p:nvSpPr>
            <p:cNvPr id="656" name="Oval 655"/>
            <p:cNvSpPr/>
            <p:nvPr/>
          </p:nvSpPr>
          <p:spPr>
            <a:xfrm>
              <a:off x="5028370" y="4073604"/>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657" name="Oval 656"/>
            <p:cNvSpPr/>
            <p:nvPr/>
          </p:nvSpPr>
          <p:spPr>
            <a:xfrm>
              <a:off x="5025865" y="417881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8000"/>
                </a:solidFill>
              </a:endParaRPr>
            </a:p>
          </p:txBody>
        </p:sp>
        <p:sp>
          <p:nvSpPr>
            <p:cNvPr id="658" name="Oval 657"/>
            <p:cNvSpPr/>
            <p:nvPr/>
          </p:nvSpPr>
          <p:spPr>
            <a:xfrm>
              <a:off x="4472259" y="488021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659" name="Oval 658"/>
            <p:cNvSpPr/>
            <p:nvPr/>
          </p:nvSpPr>
          <p:spPr>
            <a:xfrm>
              <a:off x="4266849" y="503302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660" name="Oval 659"/>
            <p:cNvSpPr/>
            <p:nvPr/>
          </p:nvSpPr>
          <p:spPr>
            <a:xfrm>
              <a:off x="4620054" y="483763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8000"/>
                </a:solidFill>
              </a:endParaRPr>
            </a:p>
          </p:txBody>
        </p:sp>
        <p:sp>
          <p:nvSpPr>
            <p:cNvPr id="661" name="Oval 660"/>
            <p:cNvSpPr/>
            <p:nvPr/>
          </p:nvSpPr>
          <p:spPr>
            <a:xfrm>
              <a:off x="4755325" y="481258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662" name="Oval 661"/>
            <p:cNvSpPr/>
            <p:nvPr/>
          </p:nvSpPr>
          <p:spPr>
            <a:xfrm>
              <a:off x="5253820" y="491278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663" name="Oval 662"/>
            <p:cNvSpPr/>
            <p:nvPr/>
          </p:nvSpPr>
          <p:spPr>
            <a:xfrm>
              <a:off x="5178670" y="502550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8000"/>
                </a:solidFill>
              </a:endParaRPr>
            </a:p>
          </p:txBody>
        </p:sp>
        <p:sp>
          <p:nvSpPr>
            <p:cNvPr id="664" name="Oval 663"/>
            <p:cNvSpPr/>
            <p:nvPr/>
          </p:nvSpPr>
          <p:spPr>
            <a:xfrm>
              <a:off x="5003320" y="501799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8000"/>
                </a:solidFill>
              </a:endParaRPr>
            </a:p>
          </p:txBody>
        </p:sp>
        <p:sp>
          <p:nvSpPr>
            <p:cNvPr id="665" name="Oval 664"/>
            <p:cNvSpPr/>
            <p:nvPr/>
          </p:nvSpPr>
          <p:spPr>
            <a:xfrm>
              <a:off x="5096005" y="492781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666" name="Oval 665"/>
            <p:cNvSpPr/>
            <p:nvPr/>
          </p:nvSpPr>
          <p:spPr>
            <a:xfrm>
              <a:off x="4444704" y="502801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667" name="Oval 666"/>
            <p:cNvSpPr/>
            <p:nvPr/>
          </p:nvSpPr>
          <p:spPr>
            <a:xfrm>
              <a:off x="4572459" y="497540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668" name="Oval 667"/>
            <p:cNvSpPr/>
            <p:nvPr/>
          </p:nvSpPr>
          <p:spPr>
            <a:xfrm>
              <a:off x="4717749" y="501047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669" name="Oval 668"/>
            <p:cNvSpPr/>
            <p:nvPr/>
          </p:nvSpPr>
          <p:spPr>
            <a:xfrm>
              <a:off x="4825465" y="493282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670" name="Oval 669"/>
            <p:cNvSpPr/>
            <p:nvPr/>
          </p:nvSpPr>
          <p:spPr>
            <a:xfrm>
              <a:off x="4973260" y="490025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671" name="Oval 670"/>
            <p:cNvSpPr/>
            <p:nvPr/>
          </p:nvSpPr>
          <p:spPr>
            <a:xfrm>
              <a:off x="5070955" y="4754965"/>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672" name="Oval 671"/>
            <p:cNvSpPr/>
            <p:nvPr/>
          </p:nvSpPr>
          <p:spPr>
            <a:xfrm>
              <a:off x="5171155" y="482260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8000"/>
                </a:solidFill>
              </a:endParaRPr>
            </a:p>
          </p:txBody>
        </p:sp>
        <p:sp>
          <p:nvSpPr>
            <p:cNvPr id="673" name="Oval 672"/>
            <p:cNvSpPr/>
            <p:nvPr/>
          </p:nvSpPr>
          <p:spPr>
            <a:xfrm>
              <a:off x="5241295" y="4707370"/>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cxnSp>
          <p:nvCxnSpPr>
            <p:cNvPr id="674" name="Straight Arrow Connector 673"/>
            <p:cNvCxnSpPr/>
            <p:nvPr/>
          </p:nvCxnSpPr>
          <p:spPr>
            <a:xfrm flipH="1">
              <a:off x="2648184" y="4523321"/>
              <a:ext cx="719857"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75" name="TextBox 674"/>
            <p:cNvSpPr txBox="1"/>
            <p:nvPr/>
          </p:nvSpPr>
          <p:spPr>
            <a:xfrm>
              <a:off x="2489069" y="4037945"/>
              <a:ext cx="1105553" cy="460799"/>
            </a:xfrm>
            <a:prstGeom prst="rect">
              <a:avLst/>
            </a:prstGeom>
            <a:noFill/>
          </p:spPr>
          <p:txBody>
            <a:bodyPr wrap="square" rtlCol="0">
              <a:spAutoFit/>
            </a:bodyPr>
            <a:lstStyle/>
            <a:p>
              <a:pPr algn="r"/>
              <a:r>
                <a:rPr lang="en-US" sz="1000" dirty="0" smtClean="0"/>
                <a:t>Time 4</a:t>
              </a:r>
              <a:endParaRPr lang="en-US" sz="1000" dirty="0">
                <a:latin typeface="Symbol" pitchFamily="18" charset="2"/>
              </a:endParaRPr>
            </a:p>
          </p:txBody>
        </p:sp>
        <p:sp>
          <p:nvSpPr>
            <p:cNvPr id="676" name="TextBox 675"/>
            <p:cNvSpPr txBox="1"/>
            <p:nvPr/>
          </p:nvSpPr>
          <p:spPr>
            <a:xfrm>
              <a:off x="3685042" y="5198398"/>
              <a:ext cx="1771649" cy="691199"/>
            </a:xfrm>
            <a:prstGeom prst="rect">
              <a:avLst/>
            </a:prstGeom>
            <a:noFill/>
          </p:spPr>
          <p:txBody>
            <a:bodyPr wrap="square" rtlCol="0">
              <a:spAutoFit/>
            </a:bodyPr>
            <a:lstStyle/>
            <a:p>
              <a:pPr algn="ctr"/>
              <a:r>
                <a:rPr lang="en-US" sz="900" dirty="0" smtClean="0"/>
                <a:t>8 excited states </a:t>
              </a:r>
            </a:p>
            <a:p>
              <a:pPr algn="ctr"/>
              <a:r>
                <a:rPr lang="en-US" sz="900" dirty="0" smtClean="0"/>
                <a:t>+ 8 photons</a:t>
              </a:r>
              <a:endParaRPr lang="en-US" sz="900" dirty="0"/>
            </a:p>
          </p:txBody>
        </p:sp>
        <p:sp>
          <p:nvSpPr>
            <p:cNvPr id="677" name="Rectangle 676"/>
            <p:cNvSpPr/>
            <p:nvPr/>
          </p:nvSpPr>
          <p:spPr>
            <a:xfrm>
              <a:off x="664018" y="3820886"/>
              <a:ext cx="1657598" cy="1310296"/>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678" name="Oval 677"/>
            <p:cNvSpPr/>
            <p:nvPr/>
          </p:nvSpPr>
          <p:spPr>
            <a:xfrm>
              <a:off x="752054" y="392305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679" name="Oval 678"/>
            <p:cNvSpPr/>
            <p:nvPr/>
          </p:nvSpPr>
          <p:spPr>
            <a:xfrm>
              <a:off x="829709" y="412846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8000"/>
                </a:solidFill>
              </a:endParaRPr>
            </a:p>
          </p:txBody>
        </p:sp>
        <p:sp>
          <p:nvSpPr>
            <p:cNvPr id="680" name="Oval 679"/>
            <p:cNvSpPr/>
            <p:nvPr/>
          </p:nvSpPr>
          <p:spPr>
            <a:xfrm>
              <a:off x="985020" y="397315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681" name="Oval 680"/>
            <p:cNvSpPr/>
            <p:nvPr/>
          </p:nvSpPr>
          <p:spPr>
            <a:xfrm>
              <a:off x="1000050" y="411093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682" name="Oval 681"/>
            <p:cNvSpPr/>
            <p:nvPr/>
          </p:nvSpPr>
          <p:spPr>
            <a:xfrm>
              <a:off x="1110270" y="434139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683" name="Oval 682"/>
            <p:cNvSpPr/>
            <p:nvPr/>
          </p:nvSpPr>
          <p:spPr>
            <a:xfrm>
              <a:off x="1238025" y="418107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8000"/>
                </a:solidFill>
              </a:endParaRPr>
            </a:p>
          </p:txBody>
        </p:sp>
        <p:sp>
          <p:nvSpPr>
            <p:cNvPr id="684" name="Oval 683"/>
            <p:cNvSpPr/>
            <p:nvPr/>
          </p:nvSpPr>
          <p:spPr>
            <a:xfrm>
              <a:off x="1147845" y="408087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685" name="Oval 684"/>
            <p:cNvSpPr/>
            <p:nvPr/>
          </p:nvSpPr>
          <p:spPr>
            <a:xfrm>
              <a:off x="1258065" y="431133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8000"/>
                </a:solidFill>
              </a:endParaRPr>
            </a:p>
          </p:txBody>
        </p:sp>
        <p:sp>
          <p:nvSpPr>
            <p:cNvPr id="686" name="Oval 685"/>
            <p:cNvSpPr/>
            <p:nvPr/>
          </p:nvSpPr>
          <p:spPr>
            <a:xfrm>
              <a:off x="1385820" y="415101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687" name="Oval 686"/>
            <p:cNvSpPr/>
            <p:nvPr/>
          </p:nvSpPr>
          <p:spPr>
            <a:xfrm>
              <a:off x="699449" y="429379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688" name="Oval 687"/>
            <p:cNvSpPr/>
            <p:nvPr/>
          </p:nvSpPr>
          <p:spPr>
            <a:xfrm>
              <a:off x="714479" y="443157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8000"/>
                </a:solidFill>
              </a:endParaRPr>
            </a:p>
          </p:txBody>
        </p:sp>
        <p:sp>
          <p:nvSpPr>
            <p:cNvPr id="689" name="Oval 688"/>
            <p:cNvSpPr/>
            <p:nvPr/>
          </p:nvSpPr>
          <p:spPr>
            <a:xfrm>
              <a:off x="952455" y="450171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690" name="Oval 689"/>
            <p:cNvSpPr/>
            <p:nvPr/>
          </p:nvSpPr>
          <p:spPr>
            <a:xfrm>
              <a:off x="862274" y="440151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691" name="Oval 690"/>
            <p:cNvSpPr/>
            <p:nvPr/>
          </p:nvSpPr>
          <p:spPr>
            <a:xfrm>
              <a:off x="1100250" y="4471652"/>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692" name="Oval 691"/>
            <p:cNvSpPr/>
            <p:nvPr/>
          </p:nvSpPr>
          <p:spPr>
            <a:xfrm>
              <a:off x="907364" y="386794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8000"/>
                </a:solidFill>
              </a:endParaRPr>
            </a:p>
          </p:txBody>
        </p:sp>
        <p:sp>
          <p:nvSpPr>
            <p:cNvPr id="693" name="Oval 692"/>
            <p:cNvSpPr/>
            <p:nvPr/>
          </p:nvSpPr>
          <p:spPr>
            <a:xfrm>
              <a:off x="1050150" y="384540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8000"/>
                </a:solidFill>
              </a:endParaRPr>
            </a:p>
          </p:txBody>
        </p:sp>
        <p:sp>
          <p:nvSpPr>
            <p:cNvPr id="694" name="Oval 693"/>
            <p:cNvSpPr/>
            <p:nvPr/>
          </p:nvSpPr>
          <p:spPr>
            <a:xfrm>
              <a:off x="656864" y="383037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695" name="Oval 694"/>
            <p:cNvSpPr/>
            <p:nvPr/>
          </p:nvSpPr>
          <p:spPr>
            <a:xfrm>
              <a:off x="1280610" y="404580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696" name="Oval 695"/>
            <p:cNvSpPr/>
            <p:nvPr/>
          </p:nvSpPr>
          <p:spPr>
            <a:xfrm>
              <a:off x="964980" y="423367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697" name="Oval 696"/>
            <p:cNvSpPr/>
            <p:nvPr/>
          </p:nvSpPr>
          <p:spPr>
            <a:xfrm>
              <a:off x="1107765" y="421113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698" name="Oval 697"/>
            <p:cNvSpPr/>
            <p:nvPr/>
          </p:nvSpPr>
          <p:spPr>
            <a:xfrm>
              <a:off x="987525" y="437896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8000"/>
                </a:solidFill>
              </a:endParaRPr>
            </a:p>
          </p:txBody>
        </p:sp>
        <p:sp>
          <p:nvSpPr>
            <p:cNvPr id="699" name="Oval 698"/>
            <p:cNvSpPr/>
            <p:nvPr/>
          </p:nvSpPr>
          <p:spPr>
            <a:xfrm>
              <a:off x="834719" y="426123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8000"/>
                </a:solidFill>
              </a:endParaRPr>
            </a:p>
          </p:txBody>
        </p:sp>
        <p:sp>
          <p:nvSpPr>
            <p:cNvPr id="700" name="Oval 699"/>
            <p:cNvSpPr/>
            <p:nvPr/>
          </p:nvSpPr>
          <p:spPr>
            <a:xfrm>
              <a:off x="696944" y="402826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8000"/>
                </a:solidFill>
              </a:endParaRPr>
            </a:p>
          </p:txBody>
        </p:sp>
        <p:sp>
          <p:nvSpPr>
            <p:cNvPr id="701" name="Oval 700"/>
            <p:cNvSpPr/>
            <p:nvPr/>
          </p:nvSpPr>
          <p:spPr>
            <a:xfrm>
              <a:off x="839729" y="400572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702" name="Oval 701"/>
            <p:cNvSpPr/>
            <p:nvPr/>
          </p:nvSpPr>
          <p:spPr>
            <a:xfrm>
              <a:off x="1450950" y="390301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703" name="Oval 702"/>
            <p:cNvSpPr/>
            <p:nvPr/>
          </p:nvSpPr>
          <p:spPr>
            <a:xfrm>
              <a:off x="1561170" y="413347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704" name="Oval 703"/>
            <p:cNvSpPr/>
            <p:nvPr/>
          </p:nvSpPr>
          <p:spPr>
            <a:xfrm>
              <a:off x="1653855" y="394810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705" name="Oval 704"/>
            <p:cNvSpPr/>
            <p:nvPr/>
          </p:nvSpPr>
          <p:spPr>
            <a:xfrm>
              <a:off x="1701451" y="407335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8000"/>
                </a:solidFill>
              </a:endParaRPr>
            </a:p>
          </p:txBody>
        </p:sp>
        <p:sp>
          <p:nvSpPr>
            <p:cNvPr id="706" name="Oval 705"/>
            <p:cNvSpPr/>
            <p:nvPr/>
          </p:nvSpPr>
          <p:spPr>
            <a:xfrm>
              <a:off x="1851751" y="408087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707" name="Oval 706"/>
            <p:cNvSpPr/>
            <p:nvPr/>
          </p:nvSpPr>
          <p:spPr>
            <a:xfrm>
              <a:off x="1548645" y="383538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708" name="Oval 707"/>
            <p:cNvSpPr/>
            <p:nvPr/>
          </p:nvSpPr>
          <p:spPr>
            <a:xfrm>
              <a:off x="1713976" y="383287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709" name="Oval 708"/>
            <p:cNvSpPr/>
            <p:nvPr/>
          </p:nvSpPr>
          <p:spPr>
            <a:xfrm>
              <a:off x="1360770" y="3830371"/>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710" name="Oval 709"/>
            <p:cNvSpPr/>
            <p:nvPr/>
          </p:nvSpPr>
          <p:spPr>
            <a:xfrm>
              <a:off x="1400850" y="402826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711" name="Oval 710"/>
            <p:cNvSpPr/>
            <p:nvPr/>
          </p:nvSpPr>
          <p:spPr>
            <a:xfrm>
              <a:off x="1543635" y="400572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8000"/>
                </a:solidFill>
              </a:endParaRPr>
            </a:p>
          </p:txBody>
        </p:sp>
        <p:sp>
          <p:nvSpPr>
            <p:cNvPr id="712" name="Oval 711"/>
            <p:cNvSpPr/>
            <p:nvPr/>
          </p:nvSpPr>
          <p:spPr>
            <a:xfrm>
              <a:off x="1155360" y="396063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713" name="Oval 712"/>
            <p:cNvSpPr/>
            <p:nvPr/>
          </p:nvSpPr>
          <p:spPr>
            <a:xfrm>
              <a:off x="1285620" y="392556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714" name="Oval 713"/>
            <p:cNvSpPr/>
            <p:nvPr/>
          </p:nvSpPr>
          <p:spPr>
            <a:xfrm>
              <a:off x="1200450" y="383287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715" name="Oval 714"/>
            <p:cNvSpPr/>
            <p:nvPr/>
          </p:nvSpPr>
          <p:spPr>
            <a:xfrm>
              <a:off x="671894" y="415602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716" name="Oval 715"/>
            <p:cNvSpPr/>
            <p:nvPr/>
          </p:nvSpPr>
          <p:spPr>
            <a:xfrm>
              <a:off x="799649" y="382536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717" name="Oval 716"/>
            <p:cNvSpPr/>
            <p:nvPr/>
          </p:nvSpPr>
          <p:spPr>
            <a:xfrm>
              <a:off x="1481010" y="436894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718" name="Oval 717"/>
            <p:cNvSpPr/>
            <p:nvPr/>
          </p:nvSpPr>
          <p:spPr>
            <a:xfrm>
              <a:off x="1558665" y="457435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8000"/>
                </a:solidFill>
              </a:endParaRPr>
            </a:p>
          </p:txBody>
        </p:sp>
        <p:sp>
          <p:nvSpPr>
            <p:cNvPr id="719" name="Oval 718"/>
            <p:cNvSpPr/>
            <p:nvPr/>
          </p:nvSpPr>
          <p:spPr>
            <a:xfrm>
              <a:off x="1713976" y="441904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720" name="Oval 719"/>
            <p:cNvSpPr/>
            <p:nvPr/>
          </p:nvSpPr>
          <p:spPr>
            <a:xfrm>
              <a:off x="1729006" y="455682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721" name="Oval 720"/>
            <p:cNvSpPr/>
            <p:nvPr/>
          </p:nvSpPr>
          <p:spPr>
            <a:xfrm>
              <a:off x="1987021" y="462696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722" name="Oval 721"/>
            <p:cNvSpPr/>
            <p:nvPr/>
          </p:nvSpPr>
          <p:spPr>
            <a:xfrm>
              <a:off x="1876801" y="452676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723" name="Oval 722"/>
            <p:cNvSpPr/>
            <p:nvPr/>
          </p:nvSpPr>
          <p:spPr>
            <a:xfrm>
              <a:off x="1856761" y="476974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724" name="Oval 723"/>
            <p:cNvSpPr/>
            <p:nvPr/>
          </p:nvSpPr>
          <p:spPr>
            <a:xfrm>
              <a:off x="2114776" y="459690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8000"/>
                </a:solidFill>
              </a:endParaRPr>
            </a:p>
          </p:txBody>
        </p:sp>
        <p:sp>
          <p:nvSpPr>
            <p:cNvPr id="725" name="Oval 724"/>
            <p:cNvSpPr/>
            <p:nvPr/>
          </p:nvSpPr>
          <p:spPr>
            <a:xfrm>
              <a:off x="1428405" y="473968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726" name="Oval 725"/>
            <p:cNvSpPr/>
            <p:nvPr/>
          </p:nvSpPr>
          <p:spPr>
            <a:xfrm>
              <a:off x="1636320" y="431383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727" name="Oval 726"/>
            <p:cNvSpPr/>
            <p:nvPr/>
          </p:nvSpPr>
          <p:spPr>
            <a:xfrm>
              <a:off x="1779106" y="429129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728" name="Oval 727"/>
            <p:cNvSpPr/>
            <p:nvPr/>
          </p:nvSpPr>
          <p:spPr>
            <a:xfrm>
              <a:off x="1385820" y="427626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8000"/>
                </a:solidFill>
              </a:endParaRPr>
            </a:p>
          </p:txBody>
        </p:sp>
        <p:sp>
          <p:nvSpPr>
            <p:cNvPr id="729" name="Oval 728"/>
            <p:cNvSpPr/>
            <p:nvPr/>
          </p:nvSpPr>
          <p:spPr>
            <a:xfrm>
              <a:off x="2009566" y="449169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730" name="Oval 729"/>
            <p:cNvSpPr/>
            <p:nvPr/>
          </p:nvSpPr>
          <p:spPr>
            <a:xfrm>
              <a:off x="1693936" y="467956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731" name="Oval 730"/>
            <p:cNvSpPr/>
            <p:nvPr/>
          </p:nvSpPr>
          <p:spPr>
            <a:xfrm>
              <a:off x="1836721" y="465702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8000"/>
                </a:solidFill>
              </a:endParaRPr>
            </a:p>
          </p:txBody>
        </p:sp>
        <p:sp>
          <p:nvSpPr>
            <p:cNvPr id="732" name="Oval 731"/>
            <p:cNvSpPr/>
            <p:nvPr/>
          </p:nvSpPr>
          <p:spPr>
            <a:xfrm>
              <a:off x="1563675" y="470712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733" name="Oval 732"/>
            <p:cNvSpPr/>
            <p:nvPr/>
          </p:nvSpPr>
          <p:spPr>
            <a:xfrm>
              <a:off x="1425900" y="447415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8000"/>
                </a:solidFill>
              </a:endParaRPr>
            </a:p>
          </p:txBody>
        </p:sp>
        <p:sp>
          <p:nvSpPr>
            <p:cNvPr id="734" name="Oval 733"/>
            <p:cNvSpPr/>
            <p:nvPr/>
          </p:nvSpPr>
          <p:spPr>
            <a:xfrm>
              <a:off x="1568685" y="445161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735" name="Oval 734"/>
            <p:cNvSpPr/>
            <p:nvPr/>
          </p:nvSpPr>
          <p:spPr>
            <a:xfrm>
              <a:off x="2182411" y="435141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736" name="Oval 735"/>
            <p:cNvSpPr/>
            <p:nvPr/>
          </p:nvSpPr>
          <p:spPr>
            <a:xfrm>
              <a:off x="2092231" y="427626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737" name="Oval 736"/>
            <p:cNvSpPr/>
            <p:nvPr/>
          </p:nvSpPr>
          <p:spPr>
            <a:xfrm>
              <a:off x="2129806" y="447415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738" name="Oval 737"/>
            <p:cNvSpPr/>
            <p:nvPr/>
          </p:nvSpPr>
          <p:spPr>
            <a:xfrm>
              <a:off x="1904356" y="440652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8000"/>
                </a:solidFill>
              </a:endParaRPr>
            </a:p>
          </p:txBody>
        </p:sp>
        <p:sp>
          <p:nvSpPr>
            <p:cNvPr id="739" name="Oval 738"/>
            <p:cNvSpPr/>
            <p:nvPr/>
          </p:nvSpPr>
          <p:spPr>
            <a:xfrm>
              <a:off x="2014576" y="4371452"/>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740" name="Oval 739"/>
            <p:cNvSpPr/>
            <p:nvPr/>
          </p:nvSpPr>
          <p:spPr>
            <a:xfrm>
              <a:off x="1929406" y="427876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741" name="Oval 740"/>
            <p:cNvSpPr/>
            <p:nvPr/>
          </p:nvSpPr>
          <p:spPr>
            <a:xfrm>
              <a:off x="1400850" y="460191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742" name="Oval 741"/>
            <p:cNvSpPr/>
            <p:nvPr/>
          </p:nvSpPr>
          <p:spPr>
            <a:xfrm>
              <a:off x="1528605" y="427125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8000"/>
                </a:solidFill>
              </a:endParaRPr>
            </a:p>
          </p:txBody>
        </p:sp>
        <p:sp>
          <p:nvSpPr>
            <p:cNvPr id="743" name="Oval 742"/>
            <p:cNvSpPr/>
            <p:nvPr/>
          </p:nvSpPr>
          <p:spPr>
            <a:xfrm>
              <a:off x="1182915" y="4814838"/>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744" name="Oval 743"/>
            <p:cNvSpPr/>
            <p:nvPr/>
          </p:nvSpPr>
          <p:spPr>
            <a:xfrm>
              <a:off x="1190430" y="456684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745" name="Oval 744"/>
            <p:cNvSpPr/>
            <p:nvPr/>
          </p:nvSpPr>
          <p:spPr>
            <a:xfrm>
              <a:off x="1300650" y="479730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746" name="Oval 745"/>
            <p:cNvSpPr/>
            <p:nvPr/>
          </p:nvSpPr>
          <p:spPr>
            <a:xfrm>
              <a:off x="1047645" y="471714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747" name="Oval 746"/>
            <p:cNvSpPr/>
            <p:nvPr/>
          </p:nvSpPr>
          <p:spPr>
            <a:xfrm>
              <a:off x="1275600" y="468457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8000"/>
                </a:solidFill>
              </a:endParaRPr>
            </a:p>
          </p:txBody>
        </p:sp>
        <p:sp>
          <p:nvSpPr>
            <p:cNvPr id="748" name="Oval 747"/>
            <p:cNvSpPr/>
            <p:nvPr/>
          </p:nvSpPr>
          <p:spPr>
            <a:xfrm>
              <a:off x="784619" y="453427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749" name="Oval 748"/>
            <p:cNvSpPr/>
            <p:nvPr/>
          </p:nvSpPr>
          <p:spPr>
            <a:xfrm>
              <a:off x="802154" y="476724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750" name="Oval 749"/>
            <p:cNvSpPr/>
            <p:nvPr/>
          </p:nvSpPr>
          <p:spPr>
            <a:xfrm>
              <a:off x="669389" y="4920048"/>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751" name="Oval 750"/>
            <p:cNvSpPr/>
            <p:nvPr/>
          </p:nvSpPr>
          <p:spPr>
            <a:xfrm>
              <a:off x="1125300" y="4940088"/>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8000"/>
                </a:solidFill>
              </a:endParaRPr>
            </a:p>
          </p:txBody>
        </p:sp>
        <p:sp>
          <p:nvSpPr>
            <p:cNvPr id="752" name="Oval 751"/>
            <p:cNvSpPr/>
            <p:nvPr/>
          </p:nvSpPr>
          <p:spPr>
            <a:xfrm>
              <a:off x="812174" y="4897503"/>
              <a:ext cx="94474" cy="9447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753" name="Oval 752"/>
            <p:cNvSpPr/>
            <p:nvPr/>
          </p:nvSpPr>
          <p:spPr>
            <a:xfrm>
              <a:off x="691934" y="466203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754" name="Oval 753"/>
            <p:cNvSpPr/>
            <p:nvPr/>
          </p:nvSpPr>
          <p:spPr>
            <a:xfrm>
              <a:off x="834719" y="463948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8000"/>
                </a:solidFill>
              </a:endParaRPr>
            </a:p>
          </p:txBody>
        </p:sp>
        <p:sp>
          <p:nvSpPr>
            <p:cNvPr id="755" name="Oval 754"/>
            <p:cNvSpPr/>
            <p:nvPr/>
          </p:nvSpPr>
          <p:spPr>
            <a:xfrm>
              <a:off x="666884" y="478978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756" name="Oval 755"/>
            <p:cNvSpPr/>
            <p:nvPr/>
          </p:nvSpPr>
          <p:spPr>
            <a:xfrm>
              <a:off x="1268085" y="4922553"/>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757" name="Oval 756"/>
            <p:cNvSpPr/>
            <p:nvPr/>
          </p:nvSpPr>
          <p:spPr>
            <a:xfrm>
              <a:off x="659369" y="454179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758" name="Oval 757"/>
            <p:cNvSpPr/>
            <p:nvPr/>
          </p:nvSpPr>
          <p:spPr>
            <a:xfrm>
              <a:off x="1248045" y="444159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759" name="Oval 758"/>
            <p:cNvSpPr/>
            <p:nvPr/>
          </p:nvSpPr>
          <p:spPr>
            <a:xfrm>
              <a:off x="949950" y="4905018"/>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760" name="Oval 759"/>
            <p:cNvSpPr/>
            <p:nvPr/>
          </p:nvSpPr>
          <p:spPr>
            <a:xfrm>
              <a:off x="1313175" y="454930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761" name="Oval 760"/>
            <p:cNvSpPr/>
            <p:nvPr/>
          </p:nvSpPr>
          <p:spPr>
            <a:xfrm>
              <a:off x="947445" y="463948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762" name="Oval 761"/>
            <p:cNvSpPr/>
            <p:nvPr/>
          </p:nvSpPr>
          <p:spPr>
            <a:xfrm>
              <a:off x="1070190" y="458688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8000"/>
                </a:solidFill>
              </a:endParaRPr>
            </a:p>
          </p:txBody>
        </p:sp>
        <p:sp>
          <p:nvSpPr>
            <p:cNvPr id="763" name="Oval 762"/>
            <p:cNvSpPr/>
            <p:nvPr/>
          </p:nvSpPr>
          <p:spPr>
            <a:xfrm>
              <a:off x="922395" y="476724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8000"/>
                </a:solidFill>
              </a:endParaRPr>
            </a:p>
          </p:txBody>
        </p:sp>
        <p:sp>
          <p:nvSpPr>
            <p:cNvPr id="764" name="Oval 763"/>
            <p:cNvSpPr/>
            <p:nvPr/>
          </p:nvSpPr>
          <p:spPr>
            <a:xfrm>
              <a:off x="1162875" y="469209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765" name="Oval 764"/>
            <p:cNvSpPr/>
            <p:nvPr/>
          </p:nvSpPr>
          <p:spPr>
            <a:xfrm>
              <a:off x="1052655" y="4842393"/>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766" name="Oval 765"/>
            <p:cNvSpPr/>
            <p:nvPr/>
          </p:nvSpPr>
          <p:spPr>
            <a:xfrm>
              <a:off x="754559" y="5022753"/>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767" name="Oval 766"/>
            <p:cNvSpPr/>
            <p:nvPr/>
          </p:nvSpPr>
          <p:spPr>
            <a:xfrm>
              <a:off x="1035120" y="5015238"/>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768" name="Oval 767"/>
            <p:cNvSpPr/>
            <p:nvPr/>
          </p:nvSpPr>
          <p:spPr>
            <a:xfrm>
              <a:off x="899849" y="5017743"/>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769" name="Oval 768"/>
            <p:cNvSpPr/>
            <p:nvPr/>
          </p:nvSpPr>
          <p:spPr>
            <a:xfrm>
              <a:off x="2174896" y="395562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770" name="Oval 769"/>
            <p:cNvSpPr/>
            <p:nvPr/>
          </p:nvSpPr>
          <p:spPr>
            <a:xfrm>
              <a:off x="2117281" y="406584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771" name="Oval 770"/>
            <p:cNvSpPr/>
            <p:nvPr/>
          </p:nvSpPr>
          <p:spPr>
            <a:xfrm>
              <a:off x="2069686" y="382285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772" name="Oval 771"/>
            <p:cNvSpPr/>
            <p:nvPr/>
          </p:nvSpPr>
          <p:spPr>
            <a:xfrm>
              <a:off x="2197441" y="383788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773" name="Oval 772"/>
            <p:cNvSpPr/>
            <p:nvPr/>
          </p:nvSpPr>
          <p:spPr>
            <a:xfrm>
              <a:off x="2027101" y="396814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8000"/>
                </a:solidFill>
              </a:endParaRPr>
            </a:p>
          </p:txBody>
        </p:sp>
        <p:sp>
          <p:nvSpPr>
            <p:cNvPr id="774" name="Oval 773"/>
            <p:cNvSpPr/>
            <p:nvPr/>
          </p:nvSpPr>
          <p:spPr>
            <a:xfrm>
              <a:off x="2197441" y="416604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775" name="Oval 774"/>
            <p:cNvSpPr/>
            <p:nvPr/>
          </p:nvSpPr>
          <p:spPr>
            <a:xfrm>
              <a:off x="1944436" y="385792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8000"/>
                </a:solidFill>
              </a:endParaRPr>
            </a:p>
          </p:txBody>
        </p:sp>
        <p:sp>
          <p:nvSpPr>
            <p:cNvPr id="776" name="Oval 775"/>
            <p:cNvSpPr/>
            <p:nvPr/>
          </p:nvSpPr>
          <p:spPr>
            <a:xfrm>
              <a:off x="1776601" y="395562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777" name="Oval 776"/>
            <p:cNvSpPr/>
            <p:nvPr/>
          </p:nvSpPr>
          <p:spPr>
            <a:xfrm>
              <a:off x="1896841" y="396063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778" name="Oval 777"/>
            <p:cNvSpPr/>
            <p:nvPr/>
          </p:nvSpPr>
          <p:spPr>
            <a:xfrm>
              <a:off x="1831711" y="3830371"/>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779" name="Oval 778"/>
            <p:cNvSpPr/>
            <p:nvPr/>
          </p:nvSpPr>
          <p:spPr>
            <a:xfrm>
              <a:off x="1698946" y="420612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780" name="Oval 779"/>
            <p:cNvSpPr/>
            <p:nvPr/>
          </p:nvSpPr>
          <p:spPr>
            <a:xfrm>
              <a:off x="1844236" y="418858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781" name="Oval 780"/>
            <p:cNvSpPr/>
            <p:nvPr/>
          </p:nvSpPr>
          <p:spPr>
            <a:xfrm>
              <a:off x="2079706" y="416854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8000"/>
                </a:solidFill>
              </a:endParaRPr>
            </a:p>
          </p:txBody>
        </p:sp>
        <p:sp>
          <p:nvSpPr>
            <p:cNvPr id="782" name="Oval 781"/>
            <p:cNvSpPr/>
            <p:nvPr/>
          </p:nvSpPr>
          <p:spPr>
            <a:xfrm>
              <a:off x="1969486" y="4073356"/>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783" name="Oval 782"/>
            <p:cNvSpPr/>
            <p:nvPr/>
          </p:nvSpPr>
          <p:spPr>
            <a:xfrm>
              <a:off x="1966981" y="417856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8000"/>
                </a:solidFill>
              </a:endParaRPr>
            </a:p>
          </p:txBody>
        </p:sp>
        <p:sp>
          <p:nvSpPr>
            <p:cNvPr id="784" name="Oval 783"/>
            <p:cNvSpPr/>
            <p:nvPr/>
          </p:nvSpPr>
          <p:spPr>
            <a:xfrm>
              <a:off x="1413375" y="4879968"/>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785" name="Oval 784"/>
            <p:cNvSpPr/>
            <p:nvPr/>
          </p:nvSpPr>
          <p:spPr>
            <a:xfrm>
              <a:off x="1207965" y="5032773"/>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786" name="Oval 785"/>
            <p:cNvSpPr/>
            <p:nvPr/>
          </p:nvSpPr>
          <p:spPr>
            <a:xfrm>
              <a:off x="1561170" y="4837383"/>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8000"/>
                </a:solidFill>
              </a:endParaRPr>
            </a:p>
          </p:txBody>
        </p:sp>
        <p:sp>
          <p:nvSpPr>
            <p:cNvPr id="787" name="Oval 786"/>
            <p:cNvSpPr/>
            <p:nvPr/>
          </p:nvSpPr>
          <p:spPr>
            <a:xfrm>
              <a:off x="1696441" y="4812333"/>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788" name="Oval 787"/>
            <p:cNvSpPr/>
            <p:nvPr/>
          </p:nvSpPr>
          <p:spPr>
            <a:xfrm>
              <a:off x="2194936" y="4912533"/>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789" name="Oval 788"/>
            <p:cNvSpPr/>
            <p:nvPr/>
          </p:nvSpPr>
          <p:spPr>
            <a:xfrm>
              <a:off x="2119786" y="5025258"/>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8000"/>
                </a:solidFill>
              </a:endParaRPr>
            </a:p>
          </p:txBody>
        </p:sp>
        <p:sp>
          <p:nvSpPr>
            <p:cNvPr id="790" name="Oval 789"/>
            <p:cNvSpPr/>
            <p:nvPr/>
          </p:nvSpPr>
          <p:spPr>
            <a:xfrm>
              <a:off x="1944436" y="5017743"/>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8000"/>
                </a:solidFill>
              </a:endParaRPr>
            </a:p>
          </p:txBody>
        </p:sp>
        <p:sp>
          <p:nvSpPr>
            <p:cNvPr id="791" name="Oval 790"/>
            <p:cNvSpPr/>
            <p:nvPr/>
          </p:nvSpPr>
          <p:spPr>
            <a:xfrm>
              <a:off x="2037121" y="4927563"/>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792" name="Oval 791"/>
            <p:cNvSpPr/>
            <p:nvPr/>
          </p:nvSpPr>
          <p:spPr>
            <a:xfrm>
              <a:off x="1385820" y="5027763"/>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793" name="Oval 792"/>
            <p:cNvSpPr/>
            <p:nvPr/>
          </p:nvSpPr>
          <p:spPr>
            <a:xfrm>
              <a:off x="1513575" y="4975158"/>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794" name="Oval 793"/>
            <p:cNvSpPr/>
            <p:nvPr/>
          </p:nvSpPr>
          <p:spPr>
            <a:xfrm>
              <a:off x="1658865" y="5010228"/>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795" name="Oval 794"/>
            <p:cNvSpPr/>
            <p:nvPr/>
          </p:nvSpPr>
          <p:spPr>
            <a:xfrm>
              <a:off x="1766581" y="4932573"/>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796" name="Oval 795"/>
            <p:cNvSpPr/>
            <p:nvPr/>
          </p:nvSpPr>
          <p:spPr>
            <a:xfrm>
              <a:off x="1914376" y="4900008"/>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797" name="Oval 796"/>
            <p:cNvSpPr/>
            <p:nvPr/>
          </p:nvSpPr>
          <p:spPr>
            <a:xfrm>
              <a:off x="2012071" y="4754717"/>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798" name="Oval 797"/>
            <p:cNvSpPr/>
            <p:nvPr/>
          </p:nvSpPr>
          <p:spPr>
            <a:xfrm>
              <a:off x="2112271" y="4822353"/>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8000"/>
                </a:solidFill>
              </a:endParaRPr>
            </a:p>
          </p:txBody>
        </p:sp>
        <p:sp>
          <p:nvSpPr>
            <p:cNvPr id="799" name="Oval 798"/>
            <p:cNvSpPr/>
            <p:nvPr/>
          </p:nvSpPr>
          <p:spPr>
            <a:xfrm>
              <a:off x="2182411" y="4707122"/>
              <a:ext cx="94474" cy="94474"/>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800" name="TextBox 799"/>
            <p:cNvSpPr txBox="1"/>
            <p:nvPr/>
          </p:nvSpPr>
          <p:spPr>
            <a:xfrm>
              <a:off x="626159" y="5198151"/>
              <a:ext cx="1771649" cy="691199"/>
            </a:xfrm>
            <a:prstGeom prst="rect">
              <a:avLst/>
            </a:prstGeom>
            <a:noFill/>
          </p:spPr>
          <p:txBody>
            <a:bodyPr wrap="square" rtlCol="0">
              <a:spAutoFit/>
            </a:bodyPr>
            <a:lstStyle/>
            <a:p>
              <a:pPr algn="ctr"/>
              <a:r>
                <a:rPr lang="en-US" sz="900" dirty="0" smtClean="0"/>
                <a:t>4 excited states </a:t>
              </a:r>
            </a:p>
            <a:p>
              <a:pPr algn="ctr"/>
              <a:r>
                <a:rPr lang="en-US" sz="900" dirty="0" smtClean="0"/>
                <a:t>+ 4 photons</a:t>
              </a:r>
              <a:endParaRPr lang="en-US" sz="900" dirty="0"/>
            </a:p>
          </p:txBody>
        </p:sp>
        <p:cxnSp>
          <p:nvCxnSpPr>
            <p:cNvPr id="801" name="Straight Arrow Connector 800"/>
            <p:cNvCxnSpPr/>
            <p:nvPr/>
          </p:nvCxnSpPr>
          <p:spPr>
            <a:xfrm>
              <a:off x="1503589" y="5753346"/>
              <a:ext cx="0" cy="77808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02" name="TextBox 801"/>
            <p:cNvSpPr txBox="1"/>
            <p:nvPr/>
          </p:nvSpPr>
          <p:spPr>
            <a:xfrm>
              <a:off x="537014" y="5912778"/>
              <a:ext cx="966422" cy="460799"/>
            </a:xfrm>
            <a:prstGeom prst="rect">
              <a:avLst/>
            </a:prstGeom>
            <a:noFill/>
          </p:spPr>
          <p:txBody>
            <a:bodyPr wrap="square" rtlCol="0">
              <a:spAutoFit/>
            </a:bodyPr>
            <a:lstStyle/>
            <a:p>
              <a:pPr algn="r"/>
              <a:r>
                <a:rPr lang="en-US" sz="1000" dirty="0" smtClean="0"/>
                <a:t>Time 5</a:t>
              </a:r>
              <a:endParaRPr lang="en-US" sz="1000" dirty="0">
                <a:latin typeface="Symbol" pitchFamily="18" charset="2"/>
              </a:endParaRPr>
            </a:p>
          </p:txBody>
        </p:sp>
        <p:sp>
          <p:nvSpPr>
            <p:cNvPr id="803" name="TextBox 802"/>
            <p:cNvSpPr txBox="1"/>
            <p:nvPr/>
          </p:nvSpPr>
          <p:spPr>
            <a:xfrm>
              <a:off x="1072868" y="6521327"/>
              <a:ext cx="865992" cy="460799"/>
            </a:xfrm>
            <a:prstGeom prst="rect">
              <a:avLst/>
            </a:prstGeom>
            <a:noFill/>
          </p:spPr>
          <p:txBody>
            <a:bodyPr wrap="square" rtlCol="0">
              <a:spAutoFit/>
            </a:bodyPr>
            <a:lstStyle/>
            <a:p>
              <a:pPr algn="ctr"/>
              <a:r>
                <a:rPr lang="en-US" sz="1000" dirty="0" smtClean="0"/>
                <a:t>etc.</a:t>
              </a:r>
              <a:endParaRPr lang="en-US" sz="1000" dirty="0">
                <a:latin typeface="Symbol" pitchFamily="18" charset="2"/>
              </a:endParaRPr>
            </a:p>
          </p:txBody>
        </p:sp>
      </p:grpSp>
      <p:graphicFrame>
        <p:nvGraphicFramePr>
          <p:cNvPr id="98306" name="Object 2"/>
          <p:cNvGraphicFramePr>
            <a:graphicFrameLocks noChangeAspect="1"/>
          </p:cNvGraphicFramePr>
          <p:nvPr/>
        </p:nvGraphicFramePr>
        <p:xfrm>
          <a:off x="5168446" y="858968"/>
          <a:ext cx="3561897" cy="2722432"/>
        </p:xfrm>
        <a:graphic>
          <a:graphicData uri="http://schemas.openxmlformats.org/presentationml/2006/ole">
            <p:oleObj spid="_x0000_s98370" name="Graph" r:id="rId3" imgW="3879494" imgH="2965094" progId="Origin50.Graph">
              <p:embed/>
            </p:oleObj>
          </a:graphicData>
        </a:graphic>
      </p:graphicFrame>
      <p:grpSp>
        <p:nvGrpSpPr>
          <p:cNvPr id="863" name="Group 862"/>
          <p:cNvGrpSpPr/>
          <p:nvPr/>
        </p:nvGrpSpPr>
        <p:grpSpPr>
          <a:xfrm>
            <a:off x="2218421" y="3742577"/>
            <a:ext cx="4019096" cy="3071879"/>
            <a:chOff x="2218421" y="3742577"/>
            <a:chExt cx="4019096" cy="3071879"/>
          </a:xfrm>
        </p:grpSpPr>
        <p:graphicFrame>
          <p:nvGraphicFramePr>
            <p:cNvPr id="98307" name="Object 3"/>
            <p:cNvGraphicFramePr>
              <a:graphicFrameLocks noChangeAspect="1"/>
            </p:cNvGraphicFramePr>
            <p:nvPr/>
          </p:nvGraphicFramePr>
          <p:xfrm>
            <a:off x="2218421" y="3742577"/>
            <a:ext cx="4019096" cy="3071879"/>
          </p:xfrm>
          <a:graphic>
            <a:graphicData uri="http://schemas.openxmlformats.org/presentationml/2006/ole">
              <p:oleObj spid="_x0000_s98371" name="Graph" r:id="rId4" imgW="3879494" imgH="2965094" progId="Origin50.Graph">
                <p:embed/>
              </p:oleObj>
            </a:graphicData>
          </a:graphic>
        </p:graphicFrame>
        <p:pic>
          <p:nvPicPr>
            <p:cNvPr id="98308" name="Picture 4"/>
            <p:cNvPicPr>
              <a:picLocks noChangeAspect="1" noChangeArrowheads="1"/>
            </p:cNvPicPr>
            <p:nvPr/>
          </p:nvPicPr>
          <p:blipFill>
            <a:blip r:embed="rId5" cstate="print"/>
            <a:srcRect/>
            <a:stretch>
              <a:fillRect/>
            </a:stretch>
          </p:blipFill>
          <p:spPr bwMode="auto">
            <a:xfrm>
              <a:off x="3148014" y="4591048"/>
              <a:ext cx="128587" cy="123825"/>
            </a:xfrm>
            <a:prstGeom prst="rect">
              <a:avLst/>
            </a:prstGeom>
            <a:noFill/>
            <a:ln w="9525">
              <a:noFill/>
              <a:miter lim="800000"/>
              <a:headEnd/>
              <a:tailEnd/>
            </a:ln>
          </p:spPr>
        </p:pic>
        <p:pic>
          <p:nvPicPr>
            <p:cNvPr id="805" name="Picture 4"/>
            <p:cNvPicPr>
              <a:picLocks noChangeAspect="1" noChangeArrowheads="1"/>
            </p:cNvPicPr>
            <p:nvPr/>
          </p:nvPicPr>
          <p:blipFill>
            <a:blip r:embed="rId5" cstate="print"/>
            <a:srcRect/>
            <a:stretch>
              <a:fillRect/>
            </a:stretch>
          </p:blipFill>
          <p:spPr bwMode="auto">
            <a:xfrm>
              <a:off x="3148015" y="4700583"/>
              <a:ext cx="128587" cy="123825"/>
            </a:xfrm>
            <a:prstGeom prst="rect">
              <a:avLst/>
            </a:prstGeom>
            <a:noFill/>
            <a:ln w="9525">
              <a:noFill/>
              <a:miter lim="800000"/>
              <a:headEnd/>
              <a:tailEnd/>
            </a:ln>
          </p:spPr>
        </p:pic>
        <p:pic>
          <p:nvPicPr>
            <p:cNvPr id="806" name="Picture 4"/>
            <p:cNvPicPr>
              <a:picLocks noChangeAspect="1" noChangeArrowheads="1"/>
            </p:cNvPicPr>
            <p:nvPr/>
          </p:nvPicPr>
          <p:blipFill>
            <a:blip r:embed="rId5" cstate="print"/>
            <a:srcRect/>
            <a:stretch>
              <a:fillRect/>
            </a:stretch>
          </p:blipFill>
          <p:spPr bwMode="auto">
            <a:xfrm>
              <a:off x="3148014" y="4810118"/>
              <a:ext cx="128587" cy="123825"/>
            </a:xfrm>
            <a:prstGeom prst="rect">
              <a:avLst/>
            </a:prstGeom>
            <a:noFill/>
            <a:ln w="9525">
              <a:noFill/>
              <a:miter lim="800000"/>
              <a:headEnd/>
              <a:tailEnd/>
            </a:ln>
          </p:spPr>
        </p:pic>
        <p:pic>
          <p:nvPicPr>
            <p:cNvPr id="807" name="Picture 4"/>
            <p:cNvPicPr>
              <a:picLocks noChangeAspect="1" noChangeArrowheads="1"/>
            </p:cNvPicPr>
            <p:nvPr/>
          </p:nvPicPr>
          <p:blipFill>
            <a:blip r:embed="rId5" cstate="print"/>
            <a:srcRect/>
            <a:stretch>
              <a:fillRect/>
            </a:stretch>
          </p:blipFill>
          <p:spPr bwMode="auto">
            <a:xfrm>
              <a:off x="3148015" y="4919653"/>
              <a:ext cx="128587" cy="123825"/>
            </a:xfrm>
            <a:prstGeom prst="rect">
              <a:avLst/>
            </a:prstGeom>
            <a:noFill/>
            <a:ln w="9525">
              <a:noFill/>
              <a:miter lim="800000"/>
              <a:headEnd/>
              <a:tailEnd/>
            </a:ln>
          </p:spPr>
        </p:pic>
        <p:pic>
          <p:nvPicPr>
            <p:cNvPr id="808" name="Picture 4"/>
            <p:cNvPicPr>
              <a:picLocks noChangeAspect="1" noChangeArrowheads="1"/>
            </p:cNvPicPr>
            <p:nvPr/>
          </p:nvPicPr>
          <p:blipFill>
            <a:blip r:embed="rId5" cstate="print"/>
            <a:srcRect/>
            <a:stretch>
              <a:fillRect/>
            </a:stretch>
          </p:blipFill>
          <p:spPr bwMode="auto">
            <a:xfrm>
              <a:off x="3148014" y="5029188"/>
              <a:ext cx="128587" cy="123825"/>
            </a:xfrm>
            <a:prstGeom prst="rect">
              <a:avLst/>
            </a:prstGeom>
            <a:noFill/>
            <a:ln w="9525">
              <a:noFill/>
              <a:miter lim="800000"/>
              <a:headEnd/>
              <a:tailEnd/>
            </a:ln>
          </p:spPr>
        </p:pic>
        <p:pic>
          <p:nvPicPr>
            <p:cNvPr id="809" name="Picture 4"/>
            <p:cNvPicPr>
              <a:picLocks noChangeAspect="1" noChangeArrowheads="1"/>
            </p:cNvPicPr>
            <p:nvPr/>
          </p:nvPicPr>
          <p:blipFill>
            <a:blip r:embed="rId5" cstate="print"/>
            <a:srcRect/>
            <a:stretch>
              <a:fillRect/>
            </a:stretch>
          </p:blipFill>
          <p:spPr bwMode="auto">
            <a:xfrm>
              <a:off x="3143252" y="5138723"/>
              <a:ext cx="128587" cy="123825"/>
            </a:xfrm>
            <a:prstGeom prst="rect">
              <a:avLst/>
            </a:prstGeom>
            <a:noFill/>
            <a:ln w="9525">
              <a:noFill/>
              <a:miter lim="800000"/>
              <a:headEnd/>
              <a:tailEnd/>
            </a:ln>
          </p:spPr>
        </p:pic>
        <p:pic>
          <p:nvPicPr>
            <p:cNvPr id="810" name="Picture 4"/>
            <p:cNvPicPr>
              <a:picLocks noChangeAspect="1" noChangeArrowheads="1"/>
            </p:cNvPicPr>
            <p:nvPr/>
          </p:nvPicPr>
          <p:blipFill>
            <a:blip r:embed="rId5" cstate="print"/>
            <a:srcRect/>
            <a:stretch>
              <a:fillRect/>
            </a:stretch>
          </p:blipFill>
          <p:spPr bwMode="auto">
            <a:xfrm>
              <a:off x="3143251" y="5243517"/>
              <a:ext cx="128587" cy="123825"/>
            </a:xfrm>
            <a:prstGeom prst="rect">
              <a:avLst/>
            </a:prstGeom>
            <a:noFill/>
            <a:ln w="9525">
              <a:noFill/>
              <a:miter lim="800000"/>
              <a:headEnd/>
              <a:tailEnd/>
            </a:ln>
          </p:spPr>
        </p:pic>
        <p:pic>
          <p:nvPicPr>
            <p:cNvPr id="811" name="Picture 4"/>
            <p:cNvPicPr>
              <a:picLocks noChangeAspect="1" noChangeArrowheads="1"/>
            </p:cNvPicPr>
            <p:nvPr/>
          </p:nvPicPr>
          <p:blipFill>
            <a:blip r:embed="rId5" cstate="print"/>
            <a:srcRect/>
            <a:stretch>
              <a:fillRect/>
            </a:stretch>
          </p:blipFill>
          <p:spPr bwMode="auto">
            <a:xfrm>
              <a:off x="3142919" y="5348294"/>
              <a:ext cx="128587" cy="123825"/>
            </a:xfrm>
            <a:prstGeom prst="rect">
              <a:avLst/>
            </a:prstGeom>
            <a:noFill/>
            <a:ln w="9525">
              <a:noFill/>
              <a:miter lim="800000"/>
              <a:headEnd/>
              <a:tailEnd/>
            </a:ln>
          </p:spPr>
        </p:pic>
        <p:pic>
          <p:nvPicPr>
            <p:cNvPr id="812" name="Picture 4"/>
            <p:cNvPicPr>
              <a:picLocks noChangeAspect="1" noChangeArrowheads="1"/>
            </p:cNvPicPr>
            <p:nvPr/>
          </p:nvPicPr>
          <p:blipFill>
            <a:blip r:embed="rId5" cstate="print"/>
            <a:srcRect/>
            <a:stretch>
              <a:fillRect/>
            </a:stretch>
          </p:blipFill>
          <p:spPr bwMode="auto">
            <a:xfrm>
              <a:off x="3147681" y="5457824"/>
              <a:ext cx="128587" cy="123825"/>
            </a:xfrm>
            <a:prstGeom prst="rect">
              <a:avLst/>
            </a:prstGeom>
            <a:noFill/>
            <a:ln w="9525">
              <a:noFill/>
              <a:miter lim="800000"/>
              <a:headEnd/>
              <a:tailEnd/>
            </a:ln>
          </p:spPr>
        </p:pic>
        <p:pic>
          <p:nvPicPr>
            <p:cNvPr id="813" name="Picture 4"/>
            <p:cNvPicPr>
              <a:picLocks noChangeAspect="1" noChangeArrowheads="1"/>
            </p:cNvPicPr>
            <p:nvPr/>
          </p:nvPicPr>
          <p:blipFill>
            <a:blip r:embed="rId5" cstate="print"/>
            <a:srcRect/>
            <a:stretch>
              <a:fillRect/>
            </a:stretch>
          </p:blipFill>
          <p:spPr bwMode="auto">
            <a:xfrm>
              <a:off x="3147682" y="5576885"/>
              <a:ext cx="128587" cy="123825"/>
            </a:xfrm>
            <a:prstGeom prst="rect">
              <a:avLst/>
            </a:prstGeom>
            <a:noFill/>
            <a:ln w="9525">
              <a:noFill/>
              <a:miter lim="800000"/>
              <a:headEnd/>
              <a:tailEnd/>
            </a:ln>
          </p:spPr>
        </p:pic>
        <p:pic>
          <p:nvPicPr>
            <p:cNvPr id="814" name="Picture 4"/>
            <p:cNvPicPr>
              <a:picLocks noChangeAspect="1" noChangeArrowheads="1"/>
            </p:cNvPicPr>
            <p:nvPr/>
          </p:nvPicPr>
          <p:blipFill>
            <a:blip r:embed="rId5" cstate="print"/>
            <a:srcRect/>
            <a:stretch>
              <a:fillRect/>
            </a:stretch>
          </p:blipFill>
          <p:spPr bwMode="auto">
            <a:xfrm>
              <a:off x="3147681" y="5695946"/>
              <a:ext cx="128587" cy="123825"/>
            </a:xfrm>
            <a:prstGeom prst="rect">
              <a:avLst/>
            </a:prstGeom>
            <a:noFill/>
            <a:ln w="9525">
              <a:noFill/>
              <a:miter lim="800000"/>
              <a:headEnd/>
              <a:tailEnd/>
            </a:ln>
          </p:spPr>
        </p:pic>
        <p:pic>
          <p:nvPicPr>
            <p:cNvPr id="815" name="Picture 4"/>
            <p:cNvPicPr>
              <a:picLocks noChangeAspect="1" noChangeArrowheads="1"/>
            </p:cNvPicPr>
            <p:nvPr/>
          </p:nvPicPr>
          <p:blipFill>
            <a:blip r:embed="rId5" cstate="print"/>
            <a:srcRect/>
            <a:stretch>
              <a:fillRect/>
            </a:stretch>
          </p:blipFill>
          <p:spPr bwMode="auto">
            <a:xfrm>
              <a:off x="3147682" y="5815007"/>
              <a:ext cx="128587" cy="123825"/>
            </a:xfrm>
            <a:prstGeom prst="rect">
              <a:avLst/>
            </a:prstGeom>
            <a:noFill/>
            <a:ln w="9525">
              <a:noFill/>
              <a:miter lim="800000"/>
              <a:headEnd/>
              <a:tailEnd/>
            </a:ln>
          </p:spPr>
        </p:pic>
        <p:pic>
          <p:nvPicPr>
            <p:cNvPr id="816" name="Picture 4"/>
            <p:cNvPicPr>
              <a:picLocks noChangeAspect="1" noChangeArrowheads="1"/>
            </p:cNvPicPr>
            <p:nvPr/>
          </p:nvPicPr>
          <p:blipFill>
            <a:blip r:embed="rId5" cstate="print"/>
            <a:srcRect/>
            <a:stretch>
              <a:fillRect/>
            </a:stretch>
          </p:blipFill>
          <p:spPr bwMode="auto">
            <a:xfrm>
              <a:off x="3147681" y="5929305"/>
              <a:ext cx="128587" cy="123825"/>
            </a:xfrm>
            <a:prstGeom prst="rect">
              <a:avLst/>
            </a:prstGeom>
            <a:noFill/>
            <a:ln w="9525">
              <a:noFill/>
              <a:miter lim="800000"/>
              <a:headEnd/>
              <a:tailEnd/>
            </a:ln>
          </p:spPr>
        </p:pic>
        <p:pic>
          <p:nvPicPr>
            <p:cNvPr id="817" name="Picture 4"/>
            <p:cNvPicPr>
              <a:picLocks noChangeAspect="1" noChangeArrowheads="1"/>
            </p:cNvPicPr>
            <p:nvPr/>
          </p:nvPicPr>
          <p:blipFill>
            <a:blip r:embed="rId5" cstate="print"/>
            <a:srcRect/>
            <a:stretch>
              <a:fillRect/>
            </a:stretch>
          </p:blipFill>
          <p:spPr bwMode="auto">
            <a:xfrm>
              <a:off x="3147682" y="6043603"/>
              <a:ext cx="128587" cy="123825"/>
            </a:xfrm>
            <a:prstGeom prst="rect">
              <a:avLst/>
            </a:prstGeom>
            <a:noFill/>
            <a:ln w="9525">
              <a:noFill/>
              <a:miter lim="800000"/>
              <a:headEnd/>
              <a:tailEnd/>
            </a:ln>
          </p:spPr>
        </p:pic>
        <p:pic>
          <p:nvPicPr>
            <p:cNvPr id="818" name="Picture 4"/>
            <p:cNvPicPr>
              <a:picLocks noChangeAspect="1" noChangeArrowheads="1"/>
            </p:cNvPicPr>
            <p:nvPr/>
          </p:nvPicPr>
          <p:blipFill>
            <a:blip r:embed="rId5" cstate="print"/>
            <a:srcRect/>
            <a:stretch>
              <a:fillRect/>
            </a:stretch>
          </p:blipFill>
          <p:spPr bwMode="auto">
            <a:xfrm>
              <a:off x="3147681" y="6157923"/>
              <a:ext cx="128587" cy="123825"/>
            </a:xfrm>
            <a:prstGeom prst="rect">
              <a:avLst/>
            </a:prstGeom>
            <a:noFill/>
            <a:ln w="9525">
              <a:noFill/>
              <a:miter lim="800000"/>
              <a:headEnd/>
              <a:tailEnd/>
            </a:ln>
          </p:spPr>
        </p:pic>
        <p:pic>
          <p:nvPicPr>
            <p:cNvPr id="819" name="Picture 4"/>
            <p:cNvPicPr>
              <a:picLocks noChangeAspect="1" noChangeArrowheads="1"/>
            </p:cNvPicPr>
            <p:nvPr/>
          </p:nvPicPr>
          <p:blipFill>
            <a:blip r:embed="rId5" cstate="print"/>
            <a:srcRect/>
            <a:stretch>
              <a:fillRect/>
            </a:stretch>
          </p:blipFill>
          <p:spPr bwMode="auto">
            <a:xfrm>
              <a:off x="3037336" y="4594219"/>
              <a:ext cx="128587" cy="123825"/>
            </a:xfrm>
            <a:prstGeom prst="rect">
              <a:avLst/>
            </a:prstGeom>
            <a:noFill/>
            <a:ln w="9525">
              <a:noFill/>
              <a:miter lim="800000"/>
              <a:headEnd/>
              <a:tailEnd/>
            </a:ln>
          </p:spPr>
        </p:pic>
        <p:pic>
          <p:nvPicPr>
            <p:cNvPr id="820" name="Picture 4"/>
            <p:cNvPicPr>
              <a:picLocks noChangeAspect="1" noChangeArrowheads="1"/>
            </p:cNvPicPr>
            <p:nvPr/>
          </p:nvPicPr>
          <p:blipFill>
            <a:blip r:embed="rId5" cstate="print"/>
            <a:srcRect/>
            <a:stretch>
              <a:fillRect/>
            </a:stretch>
          </p:blipFill>
          <p:spPr bwMode="auto">
            <a:xfrm>
              <a:off x="3037337" y="4703754"/>
              <a:ext cx="128587" cy="123825"/>
            </a:xfrm>
            <a:prstGeom prst="rect">
              <a:avLst/>
            </a:prstGeom>
            <a:noFill/>
            <a:ln w="9525">
              <a:noFill/>
              <a:miter lim="800000"/>
              <a:headEnd/>
              <a:tailEnd/>
            </a:ln>
          </p:spPr>
        </p:pic>
        <p:pic>
          <p:nvPicPr>
            <p:cNvPr id="821" name="Picture 4"/>
            <p:cNvPicPr>
              <a:picLocks noChangeAspect="1" noChangeArrowheads="1"/>
            </p:cNvPicPr>
            <p:nvPr/>
          </p:nvPicPr>
          <p:blipFill>
            <a:blip r:embed="rId5" cstate="print"/>
            <a:srcRect/>
            <a:stretch>
              <a:fillRect/>
            </a:stretch>
          </p:blipFill>
          <p:spPr bwMode="auto">
            <a:xfrm>
              <a:off x="3037336" y="4813289"/>
              <a:ext cx="128587" cy="123825"/>
            </a:xfrm>
            <a:prstGeom prst="rect">
              <a:avLst/>
            </a:prstGeom>
            <a:noFill/>
            <a:ln w="9525">
              <a:noFill/>
              <a:miter lim="800000"/>
              <a:headEnd/>
              <a:tailEnd/>
            </a:ln>
          </p:spPr>
        </p:pic>
        <p:pic>
          <p:nvPicPr>
            <p:cNvPr id="822" name="Picture 4"/>
            <p:cNvPicPr>
              <a:picLocks noChangeAspect="1" noChangeArrowheads="1"/>
            </p:cNvPicPr>
            <p:nvPr/>
          </p:nvPicPr>
          <p:blipFill>
            <a:blip r:embed="rId5" cstate="print"/>
            <a:srcRect/>
            <a:stretch>
              <a:fillRect/>
            </a:stretch>
          </p:blipFill>
          <p:spPr bwMode="auto">
            <a:xfrm>
              <a:off x="3037337" y="4922824"/>
              <a:ext cx="128587" cy="123825"/>
            </a:xfrm>
            <a:prstGeom prst="rect">
              <a:avLst/>
            </a:prstGeom>
            <a:noFill/>
            <a:ln w="9525">
              <a:noFill/>
              <a:miter lim="800000"/>
              <a:headEnd/>
              <a:tailEnd/>
            </a:ln>
          </p:spPr>
        </p:pic>
        <p:pic>
          <p:nvPicPr>
            <p:cNvPr id="823" name="Picture 4"/>
            <p:cNvPicPr>
              <a:picLocks noChangeAspect="1" noChangeArrowheads="1"/>
            </p:cNvPicPr>
            <p:nvPr/>
          </p:nvPicPr>
          <p:blipFill>
            <a:blip r:embed="rId5" cstate="print"/>
            <a:srcRect/>
            <a:stretch>
              <a:fillRect/>
            </a:stretch>
          </p:blipFill>
          <p:spPr bwMode="auto">
            <a:xfrm>
              <a:off x="3037336" y="5032359"/>
              <a:ext cx="128587" cy="123825"/>
            </a:xfrm>
            <a:prstGeom prst="rect">
              <a:avLst/>
            </a:prstGeom>
            <a:noFill/>
            <a:ln w="9525">
              <a:noFill/>
              <a:miter lim="800000"/>
              <a:headEnd/>
              <a:tailEnd/>
            </a:ln>
          </p:spPr>
        </p:pic>
        <p:pic>
          <p:nvPicPr>
            <p:cNvPr id="824" name="Picture 4"/>
            <p:cNvPicPr>
              <a:picLocks noChangeAspect="1" noChangeArrowheads="1"/>
            </p:cNvPicPr>
            <p:nvPr/>
          </p:nvPicPr>
          <p:blipFill>
            <a:blip r:embed="rId5" cstate="print"/>
            <a:srcRect/>
            <a:stretch>
              <a:fillRect/>
            </a:stretch>
          </p:blipFill>
          <p:spPr bwMode="auto">
            <a:xfrm>
              <a:off x="3032574" y="5141894"/>
              <a:ext cx="128587" cy="123825"/>
            </a:xfrm>
            <a:prstGeom prst="rect">
              <a:avLst/>
            </a:prstGeom>
            <a:noFill/>
            <a:ln w="9525">
              <a:noFill/>
              <a:miter lim="800000"/>
              <a:headEnd/>
              <a:tailEnd/>
            </a:ln>
          </p:spPr>
        </p:pic>
        <p:pic>
          <p:nvPicPr>
            <p:cNvPr id="825" name="Picture 4"/>
            <p:cNvPicPr>
              <a:picLocks noChangeAspect="1" noChangeArrowheads="1"/>
            </p:cNvPicPr>
            <p:nvPr/>
          </p:nvPicPr>
          <p:blipFill>
            <a:blip r:embed="rId5" cstate="print"/>
            <a:srcRect/>
            <a:stretch>
              <a:fillRect/>
            </a:stretch>
          </p:blipFill>
          <p:spPr bwMode="auto">
            <a:xfrm>
              <a:off x="3032573" y="5246688"/>
              <a:ext cx="128587" cy="123825"/>
            </a:xfrm>
            <a:prstGeom prst="rect">
              <a:avLst/>
            </a:prstGeom>
            <a:noFill/>
            <a:ln w="9525">
              <a:noFill/>
              <a:miter lim="800000"/>
              <a:headEnd/>
              <a:tailEnd/>
            </a:ln>
          </p:spPr>
        </p:pic>
        <p:pic>
          <p:nvPicPr>
            <p:cNvPr id="826" name="Picture 4"/>
            <p:cNvPicPr>
              <a:picLocks noChangeAspect="1" noChangeArrowheads="1"/>
            </p:cNvPicPr>
            <p:nvPr/>
          </p:nvPicPr>
          <p:blipFill>
            <a:blip r:embed="rId5" cstate="print"/>
            <a:srcRect/>
            <a:stretch>
              <a:fillRect/>
            </a:stretch>
          </p:blipFill>
          <p:spPr bwMode="auto">
            <a:xfrm>
              <a:off x="3032241" y="5351465"/>
              <a:ext cx="128587" cy="123825"/>
            </a:xfrm>
            <a:prstGeom prst="rect">
              <a:avLst/>
            </a:prstGeom>
            <a:noFill/>
            <a:ln w="9525">
              <a:noFill/>
              <a:miter lim="800000"/>
              <a:headEnd/>
              <a:tailEnd/>
            </a:ln>
          </p:spPr>
        </p:pic>
        <p:pic>
          <p:nvPicPr>
            <p:cNvPr id="827" name="Picture 4"/>
            <p:cNvPicPr>
              <a:picLocks noChangeAspect="1" noChangeArrowheads="1"/>
            </p:cNvPicPr>
            <p:nvPr/>
          </p:nvPicPr>
          <p:blipFill>
            <a:blip r:embed="rId5" cstate="print"/>
            <a:srcRect/>
            <a:stretch>
              <a:fillRect/>
            </a:stretch>
          </p:blipFill>
          <p:spPr bwMode="auto">
            <a:xfrm>
              <a:off x="3037003" y="5460995"/>
              <a:ext cx="128587" cy="123825"/>
            </a:xfrm>
            <a:prstGeom prst="rect">
              <a:avLst/>
            </a:prstGeom>
            <a:noFill/>
            <a:ln w="9525">
              <a:noFill/>
              <a:miter lim="800000"/>
              <a:headEnd/>
              <a:tailEnd/>
            </a:ln>
          </p:spPr>
        </p:pic>
        <p:pic>
          <p:nvPicPr>
            <p:cNvPr id="828" name="Picture 4"/>
            <p:cNvPicPr>
              <a:picLocks noChangeAspect="1" noChangeArrowheads="1"/>
            </p:cNvPicPr>
            <p:nvPr/>
          </p:nvPicPr>
          <p:blipFill>
            <a:blip r:embed="rId5" cstate="print"/>
            <a:srcRect/>
            <a:stretch>
              <a:fillRect/>
            </a:stretch>
          </p:blipFill>
          <p:spPr bwMode="auto">
            <a:xfrm>
              <a:off x="3037004" y="5580056"/>
              <a:ext cx="128587" cy="123825"/>
            </a:xfrm>
            <a:prstGeom prst="rect">
              <a:avLst/>
            </a:prstGeom>
            <a:noFill/>
            <a:ln w="9525">
              <a:noFill/>
              <a:miter lim="800000"/>
              <a:headEnd/>
              <a:tailEnd/>
            </a:ln>
          </p:spPr>
        </p:pic>
        <p:pic>
          <p:nvPicPr>
            <p:cNvPr id="829" name="Picture 4"/>
            <p:cNvPicPr>
              <a:picLocks noChangeAspect="1" noChangeArrowheads="1"/>
            </p:cNvPicPr>
            <p:nvPr/>
          </p:nvPicPr>
          <p:blipFill>
            <a:blip r:embed="rId5" cstate="print"/>
            <a:srcRect/>
            <a:stretch>
              <a:fillRect/>
            </a:stretch>
          </p:blipFill>
          <p:spPr bwMode="auto">
            <a:xfrm>
              <a:off x="3037003" y="5699117"/>
              <a:ext cx="128587" cy="123825"/>
            </a:xfrm>
            <a:prstGeom prst="rect">
              <a:avLst/>
            </a:prstGeom>
            <a:noFill/>
            <a:ln w="9525">
              <a:noFill/>
              <a:miter lim="800000"/>
              <a:headEnd/>
              <a:tailEnd/>
            </a:ln>
          </p:spPr>
        </p:pic>
        <p:pic>
          <p:nvPicPr>
            <p:cNvPr id="830" name="Picture 4"/>
            <p:cNvPicPr>
              <a:picLocks noChangeAspect="1" noChangeArrowheads="1"/>
            </p:cNvPicPr>
            <p:nvPr/>
          </p:nvPicPr>
          <p:blipFill>
            <a:blip r:embed="rId5" cstate="print"/>
            <a:srcRect/>
            <a:stretch>
              <a:fillRect/>
            </a:stretch>
          </p:blipFill>
          <p:spPr bwMode="auto">
            <a:xfrm>
              <a:off x="3037004" y="5818178"/>
              <a:ext cx="128587" cy="123825"/>
            </a:xfrm>
            <a:prstGeom prst="rect">
              <a:avLst/>
            </a:prstGeom>
            <a:noFill/>
            <a:ln w="9525">
              <a:noFill/>
              <a:miter lim="800000"/>
              <a:headEnd/>
              <a:tailEnd/>
            </a:ln>
          </p:spPr>
        </p:pic>
        <p:pic>
          <p:nvPicPr>
            <p:cNvPr id="831" name="Picture 4"/>
            <p:cNvPicPr>
              <a:picLocks noChangeAspect="1" noChangeArrowheads="1"/>
            </p:cNvPicPr>
            <p:nvPr/>
          </p:nvPicPr>
          <p:blipFill>
            <a:blip r:embed="rId5" cstate="print"/>
            <a:srcRect/>
            <a:stretch>
              <a:fillRect/>
            </a:stretch>
          </p:blipFill>
          <p:spPr bwMode="auto">
            <a:xfrm>
              <a:off x="3037003" y="5932476"/>
              <a:ext cx="128587" cy="123825"/>
            </a:xfrm>
            <a:prstGeom prst="rect">
              <a:avLst/>
            </a:prstGeom>
            <a:noFill/>
            <a:ln w="9525">
              <a:noFill/>
              <a:miter lim="800000"/>
              <a:headEnd/>
              <a:tailEnd/>
            </a:ln>
          </p:spPr>
        </p:pic>
        <p:pic>
          <p:nvPicPr>
            <p:cNvPr id="832" name="Picture 4"/>
            <p:cNvPicPr>
              <a:picLocks noChangeAspect="1" noChangeArrowheads="1"/>
            </p:cNvPicPr>
            <p:nvPr/>
          </p:nvPicPr>
          <p:blipFill>
            <a:blip r:embed="rId5" cstate="print"/>
            <a:srcRect/>
            <a:stretch>
              <a:fillRect/>
            </a:stretch>
          </p:blipFill>
          <p:spPr bwMode="auto">
            <a:xfrm>
              <a:off x="3037004" y="6046774"/>
              <a:ext cx="128587" cy="123825"/>
            </a:xfrm>
            <a:prstGeom prst="rect">
              <a:avLst/>
            </a:prstGeom>
            <a:noFill/>
            <a:ln w="9525">
              <a:noFill/>
              <a:miter lim="800000"/>
              <a:headEnd/>
              <a:tailEnd/>
            </a:ln>
          </p:spPr>
        </p:pic>
        <p:pic>
          <p:nvPicPr>
            <p:cNvPr id="833" name="Picture 4"/>
            <p:cNvPicPr>
              <a:picLocks noChangeAspect="1" noChangeArrowheads="1"/>
            </p:cNvPicPr>
            <p:nvPr/>
          </p:nvPicPr>
          <p:blipFill>
            <a:blip r:embed="rId5" cstate="print"/>
            <a:srcRect/>
            <a:stretch>
              <a:fillRect/>
            </a:stretch>
          </p:blipFill>
          <p:spPr bwMode="auto">
            <a:xfrm>
              <a:off x="3037003" y="6161094"/>
              <a:ext cx="128587" cy="123825"/>
            </a:xfrm>
            <a:prstGeom prst="rect">
              <a:avLst/>
            </a:prstGeom>
            <a:noFill/>
            <a:ln w="9525">
              <a:noFill/>
              <a:miter lim="800000"/>
              <a:headEnd/>
              <a:tailEnd/>
            </a:ln>
          </p:spPr>
        </p:pic>
        <p:pic>
          <p:nvPicPr>
            <p:cNvPr id="834" name="Picture 4"/>
            <p:cNvPicPr>
              <a:picLocks noChangeAspect="1" noChangeArrowheads="1"/>
            </p:cNvPicPr>
            <p:nvPr/>
          </p:nvPicPr>
          <p:blipFill>
            <a:blip r:embed="rId5" cstate="print"/>
            <a:srcRect/>
            <a:stretch>
              <a:fillRect/>
            </a:stretch>
          </p:blipFill>
          <p:spPr bwMode="auto">
            <a:xfrm>
              <a:off x="3033713" y="4479919"/>
              <a:ext cx="128587" cy="123825"/>
            </a:xfrm>
            <a:prstGeom prst="rect">
              <a:avLst/>
            </a:prstGeom>
            <a:noFill/>
            <a:ln w="9525">
              <a:noFill/>
              <a:miter lim="800000"/>
              <a:headEnd/>
              <a:tailEnd/>
            </a:ln>
          </p:spPr>
        </p:pic>
        <p:pic>
          <p:nvPicPr>
            <p:cNvPr id="836" name="Picture 4"/>
            <p:cNvPicPr>
              <a:picLocks noChangeAspect="1" noChangeArrowheads="1"/>
            </p:cNvPicPr>
            <p:nvPr/>
          </p:nvPicPr>
          <p:blipFill>
            <a:blip r:embed="rId5" cstate="print"/>
            <a:srcRect/>
            <a:stretch>
              <a:fillRect/>
            </a:stretch>
          </p:blipFill>
          <p:spPr bwMode="auto">
            <a:xfrm>
              <a:off x="3426288" y="5472111"/>
              <a:ext cx="128587" cy="123825"/>
            </a:xfrm>
            <a:prstGeom prst="rect">
              <a:avLst/>
            </a:prstGeom>
            <a:noFill/>
            <a:ln w="9525">
              <a:noFill/>
              <a:miter lim="800000"/>
              <a:headEnd/>
              <a:tailEnd/>
            </a:ln>
          </p:spPr>
        </p:pic>
        <p:pic>
          <p:nvPicPr>
            <p:cNvPr id="837" name="Picture 4"/>
            <p:cNvPicPr>
              <a:picLocks noChangeAspect="1" noChangeArrowheads="1"/>
            </p:cNvPicPr>
            <p:nvPr/>
          </p:nvPicPr>
          <p:blipFill>
            <a:blip r:embed="rId5" cstate="print"/>
            <a:srcRect/>
            <a:stretch>
              <a:fillRect/>
            </a:stretch>
          </p:blipFill>
          <p:spPr bwMode="auto">
            <a:xfrm>
              <a:off x="3426289" y="5591172"/>
              <a:ext cx="128587" cy="123825"/>
            </a:xfrm>
            <a:prstGeom prst="rect">
              <a:avLst/>
            </a:prstGeom>
            <a:noFill/>
            <a:ln w="9525">
              <a:noFill/>
              <a:miter lim="800000"/>
              <a:headEnd/>
              <a:tailEnd/>
            </a:ln>
          </p:spPr>
        </p:pic>
        <p:pic>
          <p:nvPicPr>
            <p:cNvPr id="838" name="Picture 4"/>
            <p:cNvPicPr>
              <a:picLocks noChangeAspect="1" noChangeArrowheads="1"/>
            </p:cNvPicPr>
            <p:nvPr/>
          </p:nvPicPr>
          <p:blipFill>
            <a:blip r:embed="rId5" cstate="print"/>
            <a:srcRect/>
            <a:stretch>
              <a:fillRect/>
            </a:stretch>
          </p:blipFill>
          <p:spPr bwMode="auto">
            <a:xfrm>
              <a:off x="3426288" y="5710233"/>
              <a:ext cx="128587" cy="123825"/>
            </a:xfrm>
            <a:prstGeom prst="rect">
              <a:avLst/>
            </a:prstGeom>
            <a:noFill/>
            <a:ln w="9525">
              <a:noFill/>
              <a:miter lim="800000"/>
              <a:headEnd/>
              <a:tailEnd/>
            </a:ln>
          </p:spPr>
        </p:pic>
        <p:pic>
          <p:nvPicPr>
            <p:cNvPr id="839" name="Picture 4"/>
            <p:cNvPicPr>
              <a:picLocks noChangeAspect="1" noChangeArrowheads="1"/>
            </p:cNvPicPr>
            <p:nvPr/>
          </p:nvPicPr>
          <p:blipFill>
            <a:blip r:embed="rId5" cstate="print"/>
            <a:srcRect/>
            <a:stretch>
              <a:fillRect/>
            </a:stretch>
          </p:blipFill>
          <p:spPr bwMode="auto">
            <a:xfrm>
              <a:off x="3426289" y="5829294"/>
              <a:ext cx="128587" cy="123825"/>
            </a:xfrm>
            <a:prstGeom prst="rect">
              <a:avLst/>
            </a:prstGeom>
            <a:noFill/>
            <a:ln w="9525">
              <a:noFill/>
              <a:miter lim="800000"/>
              <a:headEnd/>
              <a:tailEnd/>
            </a:ln>
          </p:spPr>
        </p:pic>
        <p:pic>
          <p:nvPicPr>
            <p:cNvPr id="840" name="Picture 4"/>
            <p:cNvPicPr>
              <a:picLocks noChangeAspect="1" noChangeArrowheads="1"/>
            </p:cNvPicPr>
            <p:nvPr/>
          </p:nvPicPr>
          <p:blipFill>
            <a:blip r:embed="rId5" cstate="print"/>
            <a:srcRect/>
            <a:stretch>
              <a:fillRect/>
            </a:stretch>
          </p:blipFill>
          <p:spPr bwMode="auto">
            <a:xfrm>
              <a:off x="3426288" y="5943592"/>
              <a:ext cx="128587" cy="123825"/>
            </a:xfrm>
            <a:prstGeom prst="rect">
              <a:avLst/>
            </a:prstGeom>
            <a:noFill/>
            <a:ln w="9525">
              <a:noFill/>
              <a:miter lim="800000"/>
              <a:headEnd/>
              <a:tailEnd/>
            </a:ln>
          </p:spPr>
        </p:pic>
        <p:pic>
          <p:nvPicPr>
            <p:cNvPr id="841" name="Picture 4"/>
            <p:cNvPicPr>
              <a:picLocks noChangeAspect="1" noChangeArrowheads="1"/>
            </p:cNvPicPr>
            <p:nvPr/>
          </p:nvPicPr>
          <p:blipFill>
            <a:blip r:embed="rId5" cstate="print"/>
            <a:srcRect/>
            <a:stretch>
              <a:fillRect/>
            </a:stretch>
          </p:blipFill>
          <p:spPr bwMode="auto">
            <a:xfrm>
              <a:off x="3426289" y="6057890"/>
              <a:ext cx="128587" cy="123825"/>
            </a:xfrm>
            <a:prstGeom prst="rect">
              <a:avLst/>
            </a:prstGeom>
            <a:noFill/>
            <a:ln w="9525">
              <a:noFill/>
              <a:miter lim="800000"/>
              <a:headEnd/>
              <a:tailEnd/>
            </a:ln>
          </p:spPr>
        </p:pic>
        <p:pic>
          <p:nvPicPr>
            <p:cNvPr id="842" name="Picture 4"/>
            <p:cNvPicPr>
              <a:picLocks noChangeAspect="1" noChangeArrowheads="1"/>
            </p:cNvPicPr>
            <p:nvPr/>
          </p:nvPicPr>
          <p:blipFill>
            <a:blip r:embed="rId5" cstate="print"/>
            <a:srcRect/>
            <a:stretch>
              <a:fillRect/>
            </a:stretch>
          </p:blipFill>
          <p:spPr bwMode="auto">
            <a:xfrm>
              <a:off x="3426288" y="6172210"/>
              <a:ext cx="128587" cy="123825"/>
            </a:xfrm>
            <a:prstGeom prst="rect">
              <a:avLst/>
            </a:prstGeom>
            <a:noFill/>
            <a:ln w="9525">
              <a:noFill/>
              <a:miter lim="800000"/>
              <a:headEnd/>
              <a:tailEnd/>
            </a:ln>
          </p:spPr>
        </p:pic>
        <p:pic>
          <p:nvPicPr>
            <p:cNvPr id="843" name="Picture 4"/>
            <p:cNvPicPr>
              <a:picLocks noChangeAspect="1" noChangeArrowheads="1"/>
            </p:cNvPicPr>
            <p:nvPr/>
          </p:nvPicPr>
          <p:blipFill>
            <a:blip r:embed="rId5" cstate="print"/>
            <a:srcRect/>
            <a:stretch>
              <a:fillRect/>
            </a:stretch>
          </p:blipFill>
          <p:spPr bwMode="auto">
            <a:xfrm>
              <a:off x="3310848" y="5365752"/>
              <a:ext cx="128587" cy="123825"/>
            </a:xfrm>
            <a:prstGeom prst="rect">
              <a:avLst/>
            </a:prstGeom>
            <a:noFill/>
            <a:ln w="9525">
              <a:noFill/>
              <a:miter lim="800000"/>
              <a:headEnd/>
              <a:tailEnd/>
            </a:ln>
          </p:spPr>
        </p:pic>
        <p:pic>
          <p:nvPicPr>
            <p:cNvPr id="844" name="Picture 4"/>
            <p:cNvPicPr>
              <a:picLocks noChangeAspect="1" noChangeArrowheads="1"/>
            </p:cNvPicPr>
            <p:nvPr/>
          </p:nvPicPr>
          <p:blipFill>
            <a:blip r:embed="rId5" cstate="print"/>
            <a:srcRect/>
            <a:stretch>
              <a:fillRect/>
            </a:stretch>
          </p:blipFill>
          <p:spPr bwMode="auto">
            <a:xfrm>
              <a:off x="3315610" y="5475282"/>
              <a:ext cx="128587" cy="123825"/>
            </a:xfrm>
            <a:prstGeom prst="rect">
              <a:avLst/>
            </a:prstGeom>
            <a:noFill/>
            <a:ln w="9525">
              <a:noFill/>
              <a:miter lim="800000"/>
              <a:headEnd/>
              <a:tailEnd/>
            </a:ln>
          </p:spPr>
        </p:pic>
        <p:pic>
          <p:nvPicPr>
            <p:cNvPr id="845" name="Picture 4"/>
            <p:cNvPicPr>
              <a:picLocks noChangeAspect="1" noChangeArrowheads="1"/>
            </p:cNvPicPr>
            <p:nvPr/>
          </p:nvPicPr>
          <p:blipFill>
            <a:blip r:embed="rId5" cstate="print"/>
            <a:srcRect/>
            <a:stretch>
              <a:fillRect/>
            </a:stretch>
          </p:blipFill>
          <p:spPr bwMode="auto">
            <a:xfrm>
              <a:off x="3315611" y="5594343"/>
              <a:ext cx="128587" cy="123825"/>
            </a:xfrm>
            <a:prstGeom prst="rect">
              <a:avLst/>
            </a:prstGeom>
            <a:noFill/>
            <a:ln w="9525">
              <a:noFill/>
              <a:miter lim="800000"/>
              <a:headEnd/>
              <a:tailEnd/>
            </a:ln>
          </p:spPr>
        </p:pic>
        <p:pic>
          <p:nvPicPr>
            <p:cNvPr id="846" name="Picture 4"/>
            <p:cNvPicPr>
              <a:picLocks noChangeAspect="1" noChangeArrowheads="1"/>
            </p:cNvPicPr>
            <p:nvPr/>
          </p:nvPicPr>
          <p:blipFill>
            <a:blip r:embed="rId5" cstate="print"/>
            <a:srcRect/>
            <a:stretch>
              <a:fillRect/>
            </a:stretch>
          </p:blipFill>
          <p:spPr bwMode="auto">
            <a:xfrm>
              <a:off x="3315610" y="5713404"/>
              <a:ext cx="128587" cy="123825"/>
            </a:xfrm>
            <a:prstGeom prst="rect">
              <a:avLst/>
            </a:prstGeom>
            <a:noFill/>
            <a:ln w="9525">
              <a:noFill/>
              <a:miter lim="800000"/>
              <a:headEnd/>
              <a:tailEnd/>
            </a:ln>
          </p:spPr>
        </p:pic>
        <p:pic>
          <p:nvPicPr>
            <p:cNvPr id="847" name="Picture 4"/>
            <p:cNvPicPr>
              <a:picLocks noChangeAspect="1" noChangeArrowheads="1"/>
            </p:cNvPicPr>
            <p:nvPr/>
          </p:nvPicPr>
          <p:blipFill>
            <a:blip r:embed="rId5" cstate="print"/>
            <a:srcRect/>
            <a:stretch>
              <a:fillRect/>
            </a:stretch>
          </p:blipFill>
          <p:spPr bwMode="auto">
            <a:xfrm>
              <a:off x="3315611" y="5832465"/>
              <a:ext cx="128587" cy="123825"/>
            </a:xfrm>
            <a:prstGeom prst="rect">
              <a:avLst/>
            </a:prstGeom>
            <a:noFill/>
            <a:ln w="9525">
              <a:noFill/>
              <a:miter lim="800000"/>
              <a:headEnd/>
              <a:tailEnd/>
            </a:ln>
          </p:spPr>
        </p:pic>
        <p:pic>
          <p:nvPicPr>
            <p:cNvPr id="848" name="Picture 4"/>
            <p:cNvPicPr>
              <a:picLocks noChangeAspect="1" noChangeArrowheads="1"/>
            </p:cNvPicPr>
            <p:nvPr/>
          </p:nvPicPr>
          <p:blipFill>
            <a:blip r:embed="rId5" cstate="print"/>
            <a:srcRect/>
            <a:stretch>
              <a:fillRect/>
            </a:stretch>
          </p:blipFill>
          <p:spPr bwMode="auto">
            <a:xfrm>
              <a:off x="3315610" y="5946763"/>
              <a:ext cx="128587" cy="123825"/>
            </a:xfrm>
            <a:prstGeom prst="rect">
              <a:avLst/>
            </a:prstGeom>
            <a:noFill/>
            <a:ln w="9525">
              <a:noFill/>
              <a:miter lim="800000"/>
              <a:headEnd/>
              <a:tailEnd/>
            </a:ln>
          </p:spPr>
        </p:pic>
        <p:pic>
          <p:nvPicPr>
            <p:cNvPr id="849" name="Picture 4"/>
            <p:cNvPicPr>
              <a:picLocks noChangeAspect="1" noChangeArrowheads="1"/>
            </p:cNvPicPr>
            <p:nvPr/>
          </p:nvPicPr>
          <p:blipFill>
            <a:blip r:embed="rId5" cstate="print"/>
            <a:srcRect/>
            <a:stretch>
              <a:fillRect/>
            </a:stretch>
          </p:blipFill>
          <p:spPr bwMode="auto">
            <a:xfrm>
              <a:off x="3315611" y="6061061"/>
              <a:ext cx="128587" cy="123825"/>
            </a:xfrm>
            <a:prstGeom prst="rect">
              <a:avLst/>
            </a:prstGeom>
            <a:noFill/>
            <a:ln w="9525">
              <a:noFill/>
              <a:miter lim="800000"/>
              <a:headEnd/>
              <a:tailEnd/>
            </a:ln>
          </p:spPr>
        </p:pic>
        <p:pic>
          <p:nvPicPr>
            <p:cNvPr id="850" name="Picture 4"/>
            <p:cNvPicPr>
              <a:picLocks noChangeAspect="1" noChangeArrowheads="1"/>
            </p:cNvPicPr>
            <p:nvPr/>
          </p:nvPicPr>
          <p:blipFill>
            <a:blip r:embed="rId5" cstate="print"/>
            <a:srcRect/>
            <a:stretch>
              <a:fillRect/>
            </a:stretch>
          </p:blipFill>
          <p:spPr bwMode="auto">
            <a:xfrm>
              <a:off x="3315610" y="6175381"/>
              <a:ext cx="128587" cy="123825"/>
            </a:xfrm>
            <a:prstGeom prst="rect">
              <a:avLst/>
            </a:prstGeom>
            <a:noFill/>
            <a:ln w="9525">
              <a:noFill/>
              <a:miter lim="800000"/>
              <a:headEnd/>
              <a:tailEnd/>
            </a:ln>
          </p:spPr>
        </p:pic>
        <p:pic>
          <p:nvPicPr>
            <p:cNvPr id="851" name="Picture 4"/>
            <p:cNvPicPr>
              <a:picLocks noChangeAspect="1" noChangeArrowheads="1"/>
            </p:cNvPicPr>
            <p:nvPr/>
          </p:nvPicPr>
          <p:blipFill>
            <a:blip r:embed="rId5" cstate="print"/>
            <a:srcRect/>
            <a:stretch>
              <a:fillRect/>
            </a:stretch>
          </p:blipFill>
          <p:spPr bwMode="auto">
            <a:xfrm>
              <a:off x="3695369" y="5915017"/>
              <a:ext cx="128587" cy="123825"/>
            </a:xfrm>
            <a:prstGeom prst="rect">
              <a:avLst/>
            </a:prstGeom>
            <a:noFill/>
            <a:ln w="9525">
              <a:noFill/>
              <a:miter lim="800000"/>
              <a:headEnd/>
              <a:tailEnd/>
            </a:ln>
          </p:spPr>
        </p:pic>
        <p:pic>
          <p:nvPicPr>
            <p:cNvPr id="852" name="Picture 4"/>
            <p:cNvPicPr>
              <a:picLocks noChangeAspect="1" noChangeArrowheads="1"/>
            </p:cNvPicPr>
            <p:nvPr/>
          </p:nvPicPr>
          <p:blipFill>
            <a:blip r:embed="rId5" cstate="print"/>
            <a:srcRect/>
            <a:stretch>
              <a:fillRect/>
            </a:stretch>
          </p:blipFill>
          <p:spPr bwMode="auto">
            <a:xfrm>
              <a:off x="3695370" y="6029315"/>
              <a:ext cx="128587" cy="123825"/>
            </a:xfrm>
            <a:prstGeom prst="rect">
              <a:avLst/>
            </a:prstGeom>
            <a:noFill/>
            <a:ln w="9525">
              <a:noFill/>
              <a:miter lim="800000"/>
              <a:headEnd/>
              <a:tailEnd/>
            </a:ln>
          </p:spPr>
        </p:pic>
        <p:pic>
          <p:nvPicPr>
            <p:cNvPr id="853" name="Picture 4"/>
            <p:cNvPicPr>
              <a:picLocks noChangeAspect="1" noChangeArrowheads="1"/>
            </p:cNvPicPr>
            <p:nvPr/>
          </p:nvPicPr>
          <p:blipFill>
            <a:blip r:embed="rId5" cstate="print"/>
            <a:srcRect/>
            <a:stretch>
              <a:fillRect/>
            </a:stretch>
          </p:blipFill>
          <p:spPr bwMode="auto">
            <a:xfrm>
              <a:off x="3695369" y="6143635"/>
              <a:ext cx="128587" cy="123825"/>
            </a:xfrm>
            <a:prstGeom prst="rect">
              <a:avLst/>
            </a:prstGeom>
            <a:noFill/>
            <a:ln w="9525">
              <a:noFill/>
              <a:miter lim="800000"/>
              <a:headEnd/>
              <a:tailEnd/>
            </a:ln>
          </p:spPr>
        </p:pic>
        <p:pic>
          <p:nvPicPr>
            <p:cNvPr id="854" name="Picture 4"/>
            <p:cNvPicPr>
              <a:picLocks noChangeAspect="1" noChangeArrowheads="1"/>
            </p:cNvPicPr>
            <p:nvPr/>
          </p:nvPicPr>
          <p:blipFill>
            <a:blip r:embed="rId5" cstate="print"/>
            <a:srcRect/>
            <a:stretch>
              <a:fillRect/>
            </a:stretch>
          </p:blipFill>
          <p:spPr bwMode="auto">
            <a:xfrm>
              <a:off x="3584692" y="5803890"/>
              <a:ext cx="128587" cy="123825"/>
            </a:xfrm>
            <a:prstGeom prst="rect">
              <a:avLst/>
            </a:prstGeom>
            <a:noFill/>
            <a:ln w="9525">
              <a:noFill/>
              <a:miter lim="800000"/>
              <a:headEnd/>
              <a:tailEnd/>
            </a:ln>
          </p:spPr>
        </p:pic>
        <p:pic>
          <p:nvPicPr>
            <p:cNvPr id="855" name="Picture 4"/>
            <p:cNvPicPr>
              <a:picLocks noChangeAspect="1" noChangeArrowheads="1"/>
            </p:cNvPicPr>
            <p:nvPr/>
          </p:nvPicPr>
          <p:blipFill>
            <a:blip r:embed="rId5" cstate="print"/>
            <a:srcRect/>
            <a:stretch>
              <a:fillRect/>
            </a:stretch>
          </p:blipFill>
          <p:spPr bwMode="auto">
            <a:xfrm>
              <a:off x="3584691" y="5918188"/>
              <a:ext cx="128587" cy="123825"/>
            </a:xfrm>
            <a:prstGeom prst="rect">
              <a:avLst/>
            </a:prstGeom>
            <a:noFill/>
            <a:ln w="9525">
              <a:noFill/>
              <a:miter lim="800000"/>
              <a:headEnd/>
              <a:tailEnd/>
            </a:ln>
          </p:spPr>
        </p:pic>
        <p:pic>
          <p:nvPicPr>
            <p:cNvPr id="856" name="Picture 4"/>
            <p:cNvPicPr>
              <a:picLocks noChangeAspect="1" noChangeArrowheads="1"/>
            </p:cNvPicPr>
            <p:nvPr/>
          </p:nvPicPr>
          <p:blipFill>
            <a:blip r:embed="rId5" cstate="print"/>
            <a:srcRect/>
            <a:stretch>
              <a:fillRect/>
            </a:stretch>
          </p:blipFill>
          <p:spPr bwMode="auto">
            <a:xfrm>
              <a:off x="3584692" y="6032486"/>
              <a:ext cx="128587" cy="123825"/>
            </a:xfrm>
            <a:prstGeom prst="rect">
              <a:avLst/>
            </a:prstGeom>
            <a:noFill/>
            <a:ln w="9525">
              <a:noFill/>
              <a:miter lim="800000"/>
              <a:headEnd/>
              <a:tailEnd/>
            </a:ln>
          </p:spPr>
        </p:pic>
        <p:pic>
          <p:nvPicPr>
            <p:cNvPr id="857" name="Picture 4"/>
            <p:cNvPicPr>
              <a:picLocks noChangeAspect="1" noChangeArrowheads="1"/>
            </p:cNvPicPr>
            <p:nvPr/>
          </p:nvPicPr>
          <p:blipFill>
            <a:blip r:embed="rId5" cstate="print"/>
            <a:srcRect/>
            <a:stretch>
              <a:fillRect/>
            </a:stretch>
          </p:blipFill>
          <p:spPr bwMode="auto">
            <a:xfrm>
              <a:off x="3584691" y="6146806"/>
              <a:ext cx="128587" cy="123825"/>
            </a:xfrm>
            <a:prstGeom prst="rect">
              <a:avLst/>
            </a:prstGeom>
            <a:noFill/>
            <a:ln w="9525">
              <a:noFill/>
              <a:miter lim="800000"/>
              <a:headEnd/>
              <a:tailEnd/>
            </a:ln>
          </p:spPr>
        </p:pic>
        <p:pic>
          <p:nvPicPr>
            <p:cNvPr id="859" name="Picture 4"/>
            <p:cNvPicPr>
              <a:picLocks noChangeAspect="1" noChangeArrowheads="1"/>
            </p:cNvPicPr>
            <p:nvPr/>
          </p:nvPicPr>
          <p:blipFill>
            <a:blip r:embed="rId5" cstate="print"/>
            <a:srcRect/>
            <a:stretch>
              <a:fillRect/>
            </a:stretch>
          </p:blipFill>
          <p:spPr bwMode="auto">
            <a:xfrm>
              <a:off x="3966831" y="6136491"/>
              <a:ext cx="128587" cy="123825"/>
            </a:xfrm>
            <a:prstGeom prst="rect">
              <a:avLst/>
            </a:prstGeom>
            <a:noFill/>
            <a:ln w="9525">
              <a:noFill/>
              <a:miter lim="800000"/>
              <a:headEnd/>
              <a:tailEnd/>
            </a:ln>
          </p:spPr>
        </p:pic>
        <p:pic>
          <p:nvPicPr>
            <p:cNvPr id="860" name="Picture 4"/>
            <p:cNvPicPr>
              <a:picLocks noChangeAspect="1" noChangeArrowheads="1"/>
            </p:cNvPicPr>
            <p:nvPr/>
          </p:nvPicPr>
          <p:blipFill>
            <a:blip r:embed="rId5" cstate="print"/>
            <a:srcRect/>
            <a:stretch>
              <a:fillRect/>
            </a:stretch>
          </p:blipFill>
          <p:spPr bwMode="auto">
            <a:xfrm>
              <a:off x="3856154" y="6025342"/>
              <a:ext cx="128587" cy="123825"/>
            </a:xfrm>
            <a:prstGeom prst="rect">
              <a:avLst/>
            </a:prstGeom>
            <a:noFill/>
            <a:ln w="9525">
              <a:noFill/>
              <a:miter lim="800000"/>
              <a:headEnd/>
              <a:tailEnd/>
            </a:ln>
          </p:spPr>
        </p:pic>
        <p:pic>
          <p:nvPicPr>
            <p:cNvPr id="861" name="Picture 4"/>
            <p:cNvPicPr>
              <a:picLocks noChangeAspect="1" noChangeArrowheads="1"/>
            </p:cNvPicPr>
            <p:nvPr/>
          </p:nvPicPr>
          <p:blipFill>
            <a:blip r:embed="rId5" cstate="print"/>
            <a:srcRect/>
            <a:stretch>
              <a:fillRect/>
            </a:stretch>
          </p:blipFill>
          <p:spPr bwMode="auto">
            <a:xfrm>
              <a:off x="3856153" y="6139662"/>
              <a:ext cx="128587" cy="123825"/>
            </a:xfrm>
            <a:prstGeom prst="rect">
              <a:avLst/>
            </a:prstGeom>
            <a:noFill/>
            <a:ln w="9525">
              <a:noFill/>
              <a:miter lim="800000"/>
              <a:headEnd/>
              <a:tailEnd/>
            </a:ln>
          </p:spPr>
        </p:pic>
        <p:pic>
          <p:nvPicPr>
            <p:cNvPr id="862" name="Picture 4"/>
            <p:cNvPicPr>
              <a:picLocks noChangeAspect="1" noChangeArrowheads="1"/>
            </p:cNvPicPr>
            <p:nvPr/>
          </p:nvPicPr>
          <p:blipFill>
            <a:blip r:embed="rId5" cstate="print"/>
            <a:srcRect/>
            <a:stretch>
              <a:fillRect/>
            </a:stretch>
          </p:blipFill>
          <p:spPr bwMode="auto">
            <a:xfrm>
              <a:off x="4122853" y="6132042"/>
              <a:ext cx="128587" cy="123825"/>
            </a:xfrm>
            <a:prstGeom prst="rect">
              <a:avLst/>
            </a:prstGeom>
            <a:noFill/>
            <a:ln w="9525">
              <a:noFill/>
              <a:miter lim="800000"/>
              <a:headEnd/>
              <a:tailEnd/>
            </a:ln>
          </p:spPr>
        </p:pic>
      </p:grpSp>
      <p:cxnSp>
        <p:nvCxnSpPr>
          <p:cNvPr id="864" name="Straight Arrow Connector 863"/>
          <p:cNvCxnSpPr/>
          <p:nvPr/>
        </p:nvCxnSpPr>
        <p:spPr>
          <a:xfrm flipH="1">
            <a:off x="3321690" y="4408715"/>
            <a:ext cx="314138" cy="24576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66" name="Rectangle 865"/>
          <p:cNvSpPr/>
          <p:nvPr/>
        </p:nvSpPr>
        <p:spPr>
          <a:xfrm>
            <a:off x="3590162" y="4223368"/>
            <a:ext cx="1126847" cy="338554"/>
          </a:xfrm>
          <a:prstGeom prst="rect">
            <a:avLst/>
          </a:prstGeom>
        </p:spPr>
        <p:txBody>
          <a:bodyPr wrap="none">
            <a:spAutoFit/>
          </a:bodyPr>
          <a:lstStyle/>
          <a:p>
            <a:r>
              <a:rPr lang="en-US" sz="1600" dirty="0" smtClean="0"/>
              <a:t>32 photons</a:t>
            </a:r>
            <a:endParaRPr lang="en-US" sz="1600" dirty="0"/>
          </a:p>
        </p:txBody>
      </p:sp>
      <p:cxnSp>
        <p:nvCxnSpPr>
          <p:cNvPr id="867" name="Straight Arrow Connector 866"/>
          <p:cNvCxnSpPr/>
          <p:nvPr/>
        </p:nvCxnSpPr>
        <p:spPr>
          <a:xfrm flipH="1">
            <a:off x="3582948" y="5083629"/>
            <a:ext cx="314138" cy="24576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68" name="Rectangle 867"/>
          <p:cNvSpPr/>
          <p:nvPr/>
        </p:nvSpPr>
        <p:spPr>
          <a:xfrm>
            <a:off x="3862304" y="4843853"/>
            <a:ext cx="1126847" cy="338554"/>
          </a:xfrm>
          <a:prstGeom prst="rect">
            <a:avLst/>
          </a:prstGeom>
        </p:spPr>
        <p:txBody>
          <a:bodyPr wrap="none">
            <a:spAutoFit/>
          </a:bodyPr>
          <a:lstStyle/>
          <a:p>
            <a:r>
              <a:rPr lang="en-US" sz="1600" dirty="0" smtClean="0"/>
              <a:t>16 photons</a:t>
            </a:r>
            <a:endParaRPr lang="en-US" sz="1600" dirty="0"/>
          </a:p>
        </p:txBody>
      </p:sp>
      <p:cxnSp>
        <p:nvCxnSpPr>
          <p:cNvPr id="869" name="Straight Arrow Connector 868"/>
          <p:cNvCxnSpPr/>
          <p:nvPr/>
        </p:nvCxnSpPr>
        <p:spPr>
          <a:xfrm flipH="1">
            <a:off x="3822434" y="5519058"/>
            <a:ext cx="314138" cy="24576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70" name="Rectangle 869"/>
          <p:cNvSpPr/>
          <p:nvPr/>
        </p:nvSpPr>
        <p:spPr>
          <a:xfrm>
            <a:off x="4123561" y="5301053"/>
            <a:ext cx="1022652" cy="338554"/>
          </a:xfrm>
          <a:prstGeom prst="rect">
            <a:avLst/>
          </a:prstGeom>
        </p:spPr>
        <p:txBody>
          <a:bodyPr wrap="none">
            <a:spAutoFit/>
          </a:bodyPr>
          <a:lstStyle/>
          <a:p>
            <a:r>
              <a:rPr lang="en-US" sz="1600" dirty="0" smtClean="0"/>
              <a:t>8 photons</a:t>
            </a:r>
            <a:endParaRPr lang="en-US"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6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6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6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6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6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7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6" grpId="0"/>
      <p:bldP spid="868" grpId="0"/>
      <p:bldP spid="870"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ChangeArrowheads="1"/>
          </p:cNvSpPr>
          <p:nvPr/>
        </p:nvSpPr>
        <p:spPr bwMode="auto">
          <a:xfrm>
            <a:off x="438150" y="3175"/>
            <a:ext cx="8229600" cy="914400"/>
          </a:xfrm>
          <a:prstGeom prst="rect">
            <a:avLst/>
          </a:prstGeom>
          <a:noFill/>
          <a:ln w="9525">
            <a:noFill/>
            <a:miter lim="800000"/>
            <a:headEnd/>
            <a:tailEnd/>
          </a:ln>
        </p:spPr>
        <p:txBody>
          <a:bodyPr anchor="ctr"/>
          <a:lstStyle/>
          <a:p>
            <a:pPr algn="ctr"/>
            <a:r>
              <a:rPr lang="en-US" sz="3200" b="1" u="sng" dirty="0" smtClean="0">
                <a:solidFill>
                  <a:schemeClr val="tx2"/>
                </a:solidFill>
              </a:rPr>
              <a:t>Comparison</a:t>
            </a:r>
            <a:endParaRPr lang="en-US" sz="3200" b="1" u="sng" dirty="0">
              <a:solidFill>
                <a:schemeClr val="tx2"/>
              </a:solidFill>
            </a:endParaRPr>
          </a:p>
        </p:txBody>
      </p:sp>
      <p:cxnSp>
        <p:nvCxnSpPr>
          <p:cNvPr id="90" name="Straight Arrow Connector 89"/>
          <p:cNvCxnSpPr/>
          <p:nvPr/>
        </p:nvCxnSpPr>
        <p:spPr>
          <a:xfrm flipV="1">
            <a:off x="1184325" y="2140511"/>
            <a:ext cx="0" cy="89125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a:off x="1184326" y="3031761"/>
            <a:ext cx="2837646"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2" name="Text Box 11"/>
          <p:cNvSpPr txBox="1">
            <a:spLocks noChangeArrowheads="1"/>
          </p:cNvSpPr>
          <p:nvPr/>
        </p:nvSpPr>
        <p:spPr bwMode="auto">
          <a:xfrm rot="16200000">
            <a:off x="378899" y="2409467"/>
            <a:ext cx="1096647" cy="369332"/>
          </a:xfrm>
          <a:prstGeom prst="rect">
            <a:avLst/>
          </a:prstGeom>
          <a:noFill/>
          <a:ln w="9525">
            <a:noFill/>
            <a:miter lim="800000"/>
            <a:headEnd/>
            <a:tailEnd/>
          </a:ln>
          <a:effectLst/>
        </p:spPr>
        <p:txBody>
          <a:bodyPr wrap="square">
            <a:spAutoFit/>
          </a:bodyPr>
          <a:lstStyle/>
          <a:p>
            <a:pPr>
              <a:spcBef>
                <a:spcPct val="50000"/>
              </a:spcBef>
            </a:pPr>
            <a:r>
              <a:rPr lang="en-US" altLang="zh-CN" dirty="0" smtClean="0"/>
              <a:t>Intensity</a:t>
            </a:r>
            <a:endParaRPr lang="en-US" altLang="zh-CN" dirty="0"/>
          </a:p>
        </p:txBody>
      </p:sp>
      <p:sp>
        <p:nvSpPr>
          <p:cNvPr id="93" name="Freeform 12"/>
          <p:cNvSpPr>
            <a:spLocks/>
          </p:cNvSpPr>
          <p:nvPr/>
        </p:nvSpPr>
        <p:spPr bwMode="auto">
          <a:xfrm>
            <a:off x="1830801" y="2076860"/>
            <a:ext cx="478308" cy="952671"/>
          </a:xfrm>
          <a:custGeom>
            <a:avLst/>
            <a:gdLst/>
            <a:ahLst/>
            <a:cxnLst>
              <a:cxn ang="0">
                <a:pos x="0" y="688"/>
              </a:cxn>
              <a:cxn ang="0">
                <a:pos x="137" y="552"/>
              </a:cxn>
              <a:cxn ang="0">
                <a:pos x="182" y="8"/>
              </a:cxn>
              <a:cxn ang="0">
                <a:pos x="227" y="598"/>
              </a:cxn>
              <a:cxn ang="0">
                <a:pos x="499" y="688"/>
              </a:cxn>
            </a:cxnLst>
            <a:rect l="0" t="0" r="r" b="b"/>
            <a:pathLst>
              <a:path w="499" h="711">
                <a:moveTo>
                  <a:pt x="0" y="688"/>
                </a:moveTo>
                <a:cubicBezTo>
                  <a:pt x="53" y="676"/>
                  <a:pt x="107" y="665"/>
                  <a:pt x="137" y="552"/>
                </a:cubicBezTo>
                <a:cubicBezTo>
                  <a:pt x="167" y="439"/>
                  <a:pt x="167" y="0"/>
                  <a:pt x="182" y="8"/>
                </a:cubicBezTo>
                <a:cubicBezTo>
                  <a:pt x="197" y="16"/>
                  <a:pt x="174" y="485"/>
                  <a:pt x="227" y="598"/>
                </a:cubicBezTo>
                <a:cubicBezTo>
                  <a:pt x="280" y="711"/>
                  <a:pt x="454" y="673"/>
                  <a:pt x="499" y="688"/>
                </a:cubicBezTo>
              </a:path>
            </a:pathLst>
          </a:custGeom>
          <a:noFill/>
          <a:ln w="6350" cmpd="sng">
            <a:solidFill>
              <a:srgbClr val="7030A0"/>
            </a:solidFill>
            <a:prstDash val="solid"/>
            <a:round/>
            <a:headEnd/>
            <a:tailEnd/>
          </a:ln>
          <a:effectLst/>
        </p:spPr>
        <p:txBody>
          <a:bodyPr/>
          <a:lstStyle/>
          <a:p>
            <a:endParaRPr lang="en-US" sz="2800"/>
          </a:p>
        </p:txBody>
      </p:sp>
      <p:sp>
        <p:nvSpPr>
          <p:cNvPr id="95" name="Text Box 11"/>
          <p:cNvSpPr txBox="1">
            <a:spLocks noChangeArrowheads="1"/>
          </p:cNvSpPr>
          <p:nvPr/>
        </p:nvSpPr>
        <p:spPr bwMode="auto">
          <a:xfrm>
            <a:off x="3374410" y="3029626"/>
            <a:ext cx="611094" cy="369332"/>
          </a:xfrm>
          <a:prstGeom prst="rect">
            <a:avLst/>
          </a:prstGeom>
          <a:noFill/>
          <a:ln w="9525">
            <a:noFill/>
            <a:miter lim="800000"/>
            <a:headEnd/>
            <a:tailEnd/>
          </a:ln>
          <a:effectLst/>
        </p:spPr>
        <p:txBody>
          <a:bodyPr wrap="square">
            <a:spAutoFit/>
          </a:bodyPr>
          <a:lstStyle/>
          <a:p>
            <a:pPr>
              <a:spcBef>
                <a:spcPct val="50000"/>
              </a:spcBef>
            </a:pPr>
            <a:r>
              <a:rPr lang="en-US" altLang="zh-CN" dirty="0" smtClean="0"/>
              <a:t>time</a:t>
            </a:r>
            <a:endParaRPr lang="en-US" altLang="zh-CN" dirty="0"/>
          </a:p>
        </p:txBody>
      </p:sp>
      <p:sp>
        <p:nvSpPr>
          <p:cNvPr id="96" name="Freeform 12"/>
          <p:cNvSpPr>
            <a:spLocks/>
          </p:cNvSpPr>
          <p:nvPr/>
        </p:nvSpPr>
        <p:spPr bwMode="auto">
          <a:xfrm>
            <a:off x="2724007" y="2609296"/>
            <a:ext cx="478308" cy="423662"/>
          </a:xfrm>
          <a:custGeom>
            <a:avLst/>
            <a:gdLst/>
            <a:ahLst/>
            <a:cxnLst>
              <a:cxn ang="0">
                <a:pos x="0" y="688"/>
              </a:cxn>
              <a:cxn ang="0">
                <a:pos x="137" y="552"/>
              </a:cxn>
              <a:cxn ang="0">
                <a:pos x="182" y="8"/>
              </a:cxn>
              <a:cxn ang="0">
                <a:pos x="227" y="598"/>
              </a:cxn>
              <a:cxn ang="0">
                <a:pos x="499" y="688"/>
              </a:cxn>
            </a:cxnLst>
            <a:rect l="0" t="0" r="r" b="b"/>
            <a:pathLst>
              <a:path w="499" h="711">
                <a:moveTo>
                  <a:pt x="0" y="688"/>
                </a:moveTo>
                <a:cubicBezTo>
                  <a:pt x="53" y="676"/>
                  <a:pt x="107" y="665"/>
                  <a:pt x="137" y="552"/>
                </a:cubicBezTo>
                <a:cubicBezTo>
                  <a:pt x="167" y="439"/>
                  <a:pt x="167" y="0"/>
                  <a:pt x="182" y="8"/>
                </a:cubicBezTo>
                <a:cubicBezTo>
                  <a:pt x="197" y="16"/>
                  <a:pt x="174" y="485"/>
                  <a:pt x="227" y="598"/>
                </a:cubicBezTo>
                <a:cubicBezTo>
                  <a:pt x="280" y="711"/>
                  <a:pt x="454" y="673"/>
                  <a:pt x="499" y="688"/>
                </a:cubicBezTo>
              </a:path>
            </a:pathLst>
          </a:custGeom>
          <a:noFill/>
          <a:ln w="6350" cmpd="sng">
            <a:solidFill>
              <a:srgbClr val="7030A0"/>
            </a:solidFill>
            <a:prstDash val="solid"/>
            <a:round/>
            <a:headEnd/>
            <a:tailEnd/>
          </a:ln>
          <a:effectLst/>
        </p:spPr>
        <p:txBody>
          <a:bodyPr/>
          <a:lstStyle/>
          <a:p>
            <a:endParaRPr lang="en-US" sz="2800"/>
          </a:p>
        </p:txBody>
      </p:sp>
      <p:sp>
        <p:nvSpPr>
          <p:cNvPr id="97" name="Freeform 12"/>
          <p:cNvSpPr>
            <a:spLocks/>
          </p:cNvSpPr>
          <p:nvPr/>
        </p:nvSpPr>
        <p:spPr bwMode="auto">
          <a:xfrm>
            <a:off x="2437582" y="2481973"/>
            <a:ext cx="478308" cy="550985"/>
          </a:xfrm>
          <a:custGeom>
            <a:avLst/>
            <a:gdLst/>
            <a:ahLst/>
            <a:cxnLst>
              <a:cxn ang="0">
                <a:pos x="0" y="688"/>
              </a:cxn>
              <a:cxn ang="0">
                <a:pos x="137" y="552"/>
              </a:cxn>
              <a:cxn ang="0">
                <a:pos x="182" y="8"/>
              </a:cxn>
              <a:cxn ang="0">
                <a:pos x="227" y="598"/>
              </a:cxn>
              <a:cxn ang="0">
                <a:pos x="499" y="688"/>
              </a:cxn>
            </a:cxnLst>
            <a:rect l="0" t="0" r="r" b="b"/>
            <a:pathLst>
              <a:path w="499" h="711">
                <a:moveTo>
                  <a:pt x="0" y="688"/>
                </a:moveTo>
                <a:cubicBezTo>
                  <a:pt x="53" y="676"/>
                  <a:pt x="107" y="665"/>
                  <a:pt x="137" y="552"/>
                </a:cubicBezTo>
                <a:cubicBezTo>
                  <a:pt x="167" y="439"/>
                  <a:pt x="167" y="0"/>
                  <a:pt x="182" y="8"/>
                </a:cubicBezTo>
                <a:cubicBezTo>
                  <a:pt x="197" y="16"/>
                  <a:pt x="174" y="485"/>
                  <a:pt x="227" y="598"/>
                </a:cubicBezTo>
                <a:cubicBezTo>
                  <a:pt x="280" y="711"/>
                  <a:pt x="454" y="673"/>
                  <a:pt x="499" y="688"/>
                </a:cubicBezTo>
              </a:path>
            </a:pathLst>
          </a:custGeom>
          <a:noFill/>
          <a:ln w="6350" cmpd="sng">
            <a:solidFill>
              <a:srgbClr val="7030A0"/>
            </a:solidFill>
            <a:prstDash val="solid"/>
            <a:round/>
            <a:headEnd/>
            <a:tailEnd/>
          </a:ln>
          <a:effectLst/>
        </p:spPr>
        <p:txBody>
          <a:bodyPr/>
          <a:lstStyle/>
          <a:p>
            <a:endParaRPr lang="en-US" sz="2800"/>
          </a:p>
        </p:txBody>
      </p:sp>
      <p:sp>
        <p:nvSpPr>
          <p:cNvPr id="98" name="Freeform 12"/>
          <p:cNvSpPr>
            <a:spLocks/>
          </p:cNvSpPr>
          <p:nvPr/>
        </p:nvSpPr>
        <p:spPr bwMode="auto">
          <a:xfrm>
            <a:off x="2126994" y="2343078"/>
            <a:ext cx="478308" cy="689880"/>
          </a:xfrm>
          <a:custGeom>
            <a:avLst/>
            <a:gdLst/>
            <a:ahLst/>
            <a:cxnLst>
              <a:cxn ang="0">
                <a:pos x="0" y="688"/>
              </a:cxn>
              <a:cxn ang="0">
                <a:pos x="137" y="552"/>
              </a:cxn>
              <a:cxn ang="0">
                <a:pos x="182" y="8"/>
              </a:cxn>
              <a:cxn ang="0">
                <a:pos x="227" y="598"/>
              </a:cxn>
              <a:cxn ang="0">
                <a:pos x="499" y="688"/>
              </a:cxn>
            </a:cxnLst>
            <a:rect l="0" t="0" r="r" b="b"/>
            <a:pathLst>
              <a:path w="499" h="711">
                <a:moveTo>
                  <a:pt x="0" y="688"/>
                </a:moveTo>
                <a:cubicBezTo>
                  <a:pt x="53" y="676"/>
                  <a:pt x="107" y="665"/>
                  <a:pt x="137" y="552"/>
                </a:cubicBezTo>
                <a:cubicBezTo>
                  <a:pt x="167" y="439"/>
                  <a:pt x="167" y="0"/>
                  <a:pt x="182" y="8"/>
                </a:cubicBezTo>
                <a:cubicBezTo>
                  <a:pt x="197" y="16"/>
                  <a:pt x="174" y="485"/>
                  <a:pt x="227" y="598"/>
                </a:cubicBezTo>
                <a:cubicBezTo>
                  <a:pt x="280" y="711"/>
                  <a:pt x="454" y="673"/>
                  <a:pt x="499" y="688"/>
                </a:cubicBezTo>
              </a:path>
            </a:pathLst>
          </a:custGeom>
          <a:noFill/>
          <a:ln w="6350" cmpd="sng">
            <a:solidFill>
              <a:srgbClr val="7030A0"/>
            </a:solidFill>
            <a:prstDash val="solid"/>
            <a:round/>
            <a:headEnd/>
            <a:tailEnd/>
          </a:ln>
          <a:effectLst/>
        </p:spPr>
        <p:txBody>
          <a:bodyPr/>
          <a:lstStyle/>
          <a:p>
            <a:endParaRPr lang="en-US" sz="2800"/>
          </a:p>
        </p:txBody>
      </p:sp>
      <p:sp>
        <p:nvSpPr>
          <p:cNvPr id="99" name="Freeform 12"/>
          <p:cNvSpPr>
            <a:spLocks/>
          </p:cNvSpPr>
          <p:nvPr/>
        </p:nvSpPr>
        <p:spPr bwMode="auto">
          <a:xfrm>
            <a:off x="1561763" y="1683321"/>
            <a:ext cx="478308" cy="1349637"/>
          </a:xfrm>
          <a:custGeom>
            <a:avLst/>
            <a:gdLst/>
            <a:ahLst/>
            <a:cxnLst>
              <a:cxn ang="0">
                <a:pos x="0" y="688"/>
              </a:cxn>
              <a:cxn ang="0">
                <a:pos x="137" y="552"/>
              </a:cxn>
              <a:cxn ang="0">
                <a:pos x="182" y="8"/>
              </a:cxn>
              <a:cxn ang="0">
                <a:pos x="227" y="598"/>
              </a:cxn>
              <a:cxn ang="0">
                <a:pos x="499" y="688"/>
              </a:cxn>
            </a:cxnLst>
            <a:rect l="0" t="0" r="r" b="b"/>
            <a:pathLst>
              <a:path w="499" h="711">
                <a:moveTo>
                  <a:pt x="0" y="688"/>
                </a:moveTo>
                <a:cubicBezTo>
                  <a:pt x="53" y="676"/>
                  <a:pt x="107" y="665"/>
                  <a:pt x="137" y="552"/>
                </a:cubicBezTo>
                <a:cubicBezTo>
                  <a:pt x="167" y="439"/>
                  <a:pt x="167" y="0"/>
                  <a:pt x="182" y="8"/>
                </a:cubicBezTo>
                <a:cubicBezTo>
                  <a:pt x="197" y="16"/>
                  <a:pt x="174" y="485"/>
                  <a:pt x="227" y="598"/>
                </a:cubicBezTo>
                <a:cubicBezTo>
                  <a:pt x="280" y="711"/>
                  <a:pt x="454" y="673"/>
                  <a:pt x="499" y="688"/>
                </a:cubicBezTo>
              </a:path>
            </a:pathLst>
          </a:custGeom>
          <a:noFill/>
          <a:ln w="6350" cmpd="sng">
            <a:solidFill>
              <a:srgbClr val="7030A0"/>
            </a:solidFill>
            <a:prstDash val="solid"/>
            <a:round/>
            <a:headEnd/>
            <a:tailEnd/>
          </a:ln>
          <a:effectLst/>
        </p:spPr>
        <p:txBody>
          <a:bodyPr/>
          <a:lstStyle/>
          <a:p>
            <a:endParaRPr lang="en-US" sz="2800"/>
          </a:p>
        </p:txBody>
      </p:sp>
      <p:sp>
        <p:nvSpPr>
          <p:cNvPr id="100" name="Freeform 12"/>
          <p:cNvSpPr>
            <a:spLocks/>
          </p:cNvSpPr>
          <p:nvPr/>
        </p:nvSpPr>
        <p:spPr bwMode="auto">
          <a:xfrm>
            <a:off x="3020065" y="2713468"/>
            <a:ext cx="478308" cy="319490"/>
          </a:xfrm>
          <a:custGeom>
            <a:avLst/>
            <a:gdLst/>
            <a:ahLst/>
            <a:cxnLst>
              <a:cxn ang="0">
                <a:pos x="0" y="688"/>
              </a:cxn>
              <a:cxn ang="0">
                <a:pos x="137" y="552"/>
              </a:cxn>
              <a:cxn ang="0">
                <a:pos x="182" y="8"/>
              </a:cxn>
              <a:cxn ang="0">
                <a:pos x="227" y="598"/>
              </a:cxn>
              <a:cxn ang="0">
                <a:pos x="499" y="688"/>
              </a:cxn>
            </a:cxnLst>
            <a:rect l="0" t="0" r="r" b="b"/>
            <a:pathLst>
              <a:path w="499" h="711">
                <a:moveTo>
                  <a:pt x="0" y="688"/>
                </a:moveTo>
                <a:cubicBezTo>
                  <a:pt x="53" y="676"/>
                  <a:pt x="107" y="665"/>
                  <a:pt x="137" y="552"/>
                </a:cubicBezTo>
                <a:cubicBezTo>
                  <a:pt x="167" y="439"/>
                  <a:pt x="167" y="0"/>
                  <a:pt x="182" y="8"/>
                </a:cubicBezTo>
                <a:cubicBezTo>
                  <a:pt x="197" y="16"/>
                  <a:pt x="174" y="485"/>
                  <a:pt x="227" y="598"/>
                </a:cubicBezTo>
                <a:cubicBezTo>
                  <a:pt x="280" y="711"/>
                  <a:pt x="454" y="673"/>
                  <a:pt x="499" y="688"/>
                </a:cubicBezTo>
              </a:path>
            </a:pathLst>
          </a:custGeom>
          <a:noFill/>
          <a:ln w="6350" cmpd="sng">
            <a:solidFill>
              <a:srgbClr val="7030A0"/>
            </a:solidFill>
            <a:prstDash val="solid"/>
            <a:round/>
            <a:headEnd/>
            <a:tailEnd/>
          </a:ln>
          <a:effectLst/>
        </p:spPr>
        <p:txBody>
          <a:bodyPr/>
          <a:lstStyle/>
          <a:p>
            <a:endParaRPr lang="en-US" sz="2800"/>
          </a:p>
        </p:txBody>
      </p:sp>
      <p:sp>
        <p:nvSpPr>
          <p:cNvPr id="101" name="Freeform 12"/>
          <p:cNvSpPr>
            <a:spLocks/>
          </p:cNvSpPr>
          <p:nvPr/>
        </p:nvSpPr>
        <p:spPr bwMode="auto">
          <a:xfrm>
            <a:off x="3334511" y="2829214"/>
            <a:ext cx="478308" cy="203743"/>
          </a:xfrm>
          <a:custGeom>
            <a:avLst/>
            <a:gdLst/>
            <a:ahLst/>
            <a:cxnLst>
              <a:cxn ang="0">
                <a:pos x="0" y="688"/>
              </a:cxn>
              <a:cxn ang="0">
                <a:pos x="137" y="552"/>
              </a:cxn>
              <a:cxn ang="0">
                <a:pos x="182" y="8"/>
              </a:cxn>
              <a:cxn ang="0">
                <a:pos x="227" y="598"/>
              </a:cxn>
              <a:cxn ang="0">
                <a:pos x="499" y="688"/>
              </a:cxn>
            </a:cxnLst>
            <a:rect l="0" t="0" r="r" b="b"/>
            <a:pathLst>
              <a:path w="499" h="711">
                <a:moveTo>
                  <a:pt x="0" y="688"/>
                </a:moveTo>
                <a:cubicBezTo>
                  <a:pt x="53" y="676"/>
                  <a:pt x="107" y="665"/>
                  <a:pt x="137" y="552"/>
                </a:cubicBezTo>
                <a:cubicBezTo>
                  <a:pt x="167" y="439"/>
                  <a:pt x="167" y="0"/>
                  <a:pt x="182" y="8"/>
                </a:cubicBezTo>
                <a:cubicBezTo>
                  <a:pt x="197" y="16"/>
                  <a:pt x="174" y="485"/>
                  <a:pt x="227" y="598"/>
                </a:cubicBezTo>
                <a:cubicBezTo>
                  <a:pt x="280" y="711"/>
                  <a:pt x="454" y="673"/>
                  <a:pt x="499" y="688"/>
                </a:cubicBezTo>
              </a:path>
            </a:pathLst>
          </a:custGeom>
          <a:noFill/>
          <a:ln w="6350" cmpd="sng">
            <a:solidFill>
              <a:srgbClr val="7030A0"/>
            </a:solidFill>
            <a:prstDash val="solid"/>
            <a:round/>
            <a:headEnd/>
            <a:tailEnd/>
          </a:ln>
          <a:effectLst/>
        </p:spPr>
        <p:txBody>
          <a:bodyPr/>
          <a:lstStyle/>
          <a:p>
            <a:endParaRPr lang="en-US" sz="2800"/>
          </a:p>
        </p:txBody>
      </p:sp>
      <p:sp>
        <p:nvSpPr>
          <p:cNvPr id="102" name="Rectangle 101"/>
          <p:cNvSpPr/>
          <p:nvPr/>
        </p:nvSpPr>
        <p:spPr>
          <a:xfrm>
            <a:off x="22307" y="3583251"/>
            <a:ext cx="4572000" cy="400110"/>
          </a:xfrm>
          <a:prstGeom prst="rect">
            <a:avLst/>
          </a:prstGeom>
        </p:spPr>
        <p:txBody>
          <a:bodyPr wrap="square">
            <a:spAutoFit/>
          </a:bodyPr>
          <a:lstStyle/>
          <a:p>
            <a:r>
              <a:rPr lang="en-US" sz="2000" dirty="0" smtClean="0"/>
              <a:t>Control t</a:t>
            </a:r>
            <a:r>
              <a:rPr lang="en-US" sz="2000" baseline="-25000" dirty="0" smtClean="0"/>
              <a:t>d</a:t>
            </a:r>
            <a:r>
              <a:rPr lang="en-US" sz="2000" dirty="0" smtClean="0"/>
              <a:t> and measure only </a:t>
            </a:r>
            <a:r>
              <a:rPr lang="en-US" sz="2000" dirty="0" smtClean="0">
                <a:solidFill>
                  <a:srgbClr val="7030A0"/>
                </a:solidFill>
              </a:rPr>
              <a:t>summed light</a:t>
            </a:r>
          </a:p>
        </p:txBody>
      </p:sp>
      <p:sp>
        <p:nvSpPr>
          <p:cNvPr id="56" name="Rectangle 55"/>
          <p:cNvSpPr/>
          <p:nvPr/>
        </p:nvSpPr>
        <p:spPr>
          <a:xfrm>
            <a:off x="55757" y="4247246"/>
            <a:ext cx="4420723" cy="1015663"/>
          </a:xfrm>
          <a:prstGeom prst="rect">
            <a:avLst/>
          </a:prstGeom>
        </p:spPr>
        <p:txBody>
          <a:bodyPr wrap="square">
            <a:spAutoFit/>
          </a:bodyPr>
          <a:lstStyle/>
          <a:p>
            <a:r>
              <a:rPr lang="en-US" sz="2000" dirty="0" smtClean="0"/>
              <a:t>Detector is not time resolved (left open).</a:t>
            </a:r>
          </a:p>
          <a:p>
            <a:r>
              <a:rPr lang="en-US" sz="2000" dirty="0" smtClean="0"/>
              <a:t>Not limited by detector speed.</a:t>
            </a:r>
          </a:p>
          <a:p>
            <a:r>
              <a:rPr lang="en-US" sz="2000" dirty="0" smtClean="0"/>
              <a:t>Data point limited by pulse width (</a:t>
            </a:r>
            <a:r>
              <a:rPr lang="en-US" sz="2000" dirty="0" err="1" smtClean="0"/>
              <a:t>fs</a:t>
            </a:r>
            <a:r>
              <a:rPr lang="en-US" sz="2000" dirty="0" smtClean="0"/>
              <a:t>)</a:t>
            </a:r>
            <a:endParaRPr lang="en-US" sz="2000" dirty="0"/>
          </a:p>
        </p:txBody>
      </p:sp>
      <p:sp>
        <p:nvSpPr>
          <p:cNvPr id="57" name="Rectangle 56"/>
          <p:cNvSpPr/>
          <p:nvPr/>
        </p:nvSpPr>
        <p:spPr>
          <a:xfrm>
            <a:off x="633456" y="886279"/>
            <a:ext cx="3584251" cy="461665"/>
          </a:xfrm>
          <a:prstGeom prst="rect">
            <a:avLst/>
          </a:prstGeom>
        </p:spPr>
        <p:txBody>
          <a:bodyPr wrap="none">
            <a:spAutoFit/>
          </a:bodyPr>
          <a:lstStyle/>
          <a:p>
            <a:r>
              <a:rPr lang="en-US" sz="2400" u="sng" dirty="0" smtClean="0"/>
              <a:t>Sum Frequency Generation</a:t>
            </a:r>
            <a:endParaRPr lang="en-US" sz="2400" dirty="0"/>
          </a:p>
        </p:txBody>
      </p:sp>
      <p:sp>
        <p:nvSpPr>
          <p:cNvPr id="58" name="Rectangle 57"/>
          <p:cNvSpPr/>
          <p:nvPr/>
        </p:nvSpPr>
        <p:spPr>
          <a:xfrm>
            <a:off x="6283381" y="893715"/>
            <a:ext cx="955839" cy="461665"/>
          </a:xfrm>
          <a:prstGeom prst="rect">
            <a:avLst/>
          </a:prstGeom>
        </p:spPr>
        <p:txBody>
          <a:bodyPr wrap="none">
            <a:spAutoFit/>
          </a:bodyPr>
          <a:lstStyle/>
          <a:p>
            <a:r>
              <a:rPr lang="en-US" sz="2400" u="sng" dirty="0" smtClean="0"/>
              <a:t>TCSPC</a:t>
            </a:r>
            <a:endParaRPr lang="en-US" sz="2400" dirty="0"/>
          </a:p>
        </p:txBody>
      </p:sp>
      <p:pic>
        <p:nvPicPr>
          <p:cNvPr id="59" name="Picture 2"/>
          <p:cNvPicPr>
            <a:picLocks noChangeAspect="1" noChangeArrowheads="1"/>
          </p:cNvPicPr>
          <p:nvPr/>
        </p:nvPicPr>
        <p:blipFill>
          <a:blip r:embed="rId2" cstate="print"/>
          <a:srcRect/>
          <a:stretch>
            <a:fillRect/>
          </a:stretch>
        </p:blipFill>
        <p:spPr bwMode="auto">
          <a:xfrm>
            <a:off x="5433077" y="1605691"/>
            <a:ext cx="2170206" cy="1480910"/>
          </a:xfrm>
          <a:prstGeom prst="rect">
            <a:avLst/>
          </a:prstGeom>
          <a:noFill/>
          <a:ln w="9525">
            <a:noFill/>
            <a:miter lim="800000"/>
            <a:headEnd/>
            <a:tailEnd/>
          </a:ln>
        </p:spPr>
      </p:pic>
      <p:pic>
        <p:nvPicPr>
          <p:cNvPr id="60" name="Picture 3"/>
          <p:cNvPicPr>
            <a:picLocks noChangeAspect="1" noChangeArrowheads="1"/>
          </p:cNvPicPr>
          <p:nvPr/>
        </p:nvPicPr>
        <p:blipFill>
          <a:blip r:embed="rId3" cstate="print"/>
          <a:srcRect/>
          <a:stretch>
            <a:fillRect/>
          </a:stretch>
        </p:blipFill>
        <p:spPr bwMode="auto">
          <a:xfrm>
            <a:off x="5195239" y="1437188"/>
            <a:ext cx="1283830" cy="323849"/>
          </a:xfrm>
          <a:prstGeom prst="rect">
            <a:avLst/>
          </a:prstGeom>
          <a:noFill/>
          <a:ln w="9525">
            <a:noFill/>
            <a:miter lim="800000"/>
            <a:headEnd/>
            <a:tailEnd/>
          </a:ln>
        </p:spPr>
      </p:pic>
      <p:sp>
        <p:nvSpPr>
          <p:cNvPr id="82" name="Rectangle 81"/>
          <p:cNvSpPr/>
          <p:nvPr/>
        </p:nvSpPr>
        <p:spPr>
          <a:xfrm>
            <a:off x="6097504" y="2688138"/>
            <a:ext cx="292100" cy="304800"/>
          </a:xfrm>
          <a:prstGeom prst="rect">
            <a:avLst/>
          </a:prstGeom>
          <a:no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389604" y="2688138"/>
            <a:ext cx="292100" cy="304800"/>
          </a:xfrm>
          <a:prstGeom prst="rect">
            <a:avLst/>
          </a:prstGeom>
          <a:no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6681704" y="2688138"/>
            <a:ext cx="292100" cy="304800"/>
          </a:xfrm>
          <a:prstGeom prst="rect">
            <a:avLst/>
          </a:prstGeom>
          <a:no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6973804" y="2688138"/>
            <a:ext cx="292100" cy="304800"/>
          </a:xfrm>
          <a:prstGeom prst="rect">
            <a:avLst/>
          </a:prstGeom>
          <a:no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7265904" y="2687758"/>
            <a:ext cx="292100" cy="304800"/>
          </a:xfrm>
          <a:prstGeom prst="rect">
            <a:avLst/>
          </a:prstGeom>
          <a:no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Line 4"/>
          <p:cNvSpPr>
            <a:spLocks noChangeShapeType="1"/>
          </p:cNvSpPr>
          <p:nvPr/>
        </p:nvSpPr>
        <p:spPr bwMode="auto">
          <a:xfrm flipH="1">
            <a:off x="7456405" y="2053138"/>
            <a:ext cx="165099" cy="584199"/>
          </a:xfrm>
          <a:prstGeom prst="line">
            <a:avLst/>
          </a:prstGeom>
          <a:noFill/>
          <a:ln w="28575">
            <a:solidFill>
              <a:schemeClr val="tx1"/>
            </a:solidFill>
            <a:round/>
            <a:headEnd type="none" w="med" len="med"/>
            <a:tailEnd type="arrow" w="med" len="med"/>
          </a:ln>
          <a:effectLst/>
        </p:spPr>
        <p:txBody>
          <a:bodyPr wrap="none" anchor="ctr"/>
          <a:lstStyle/>
          <a:p>
            <a:endParaRPr lang="en-US"/>
          </a:p>
        </p:txBody>
      </p:sp>
      <p:sp>
        <p:nvSpPr>
          <p:cNvPr id="89" name="Rectangle 88"/>
          <p:cNvSpPr/>
          <p:nvPr/>
        </p:nvSpPr>
        <p:spPr>
          <a:xfrm>
            <a:off x="6688054" y="1664201"/>
            <a:ext cx="1860550" cy="400110"/>
          </a:xfrm>
          <a:prstGeom prst="rect">
            <a:avLst/>
          </a:prstGeom>
        </p:spPr>
        <p:txBody>
          <a:bodyPr wrap="square">
            <a:spAutoFit/>
          </a:bodyPr>
          <a:lstStyle/>
          <a:p>
            <a:pPr algn="ctr"/>
            <a:r>
              <a:rPr lang="en-US" sz="2000" dirty="0" smtClean="0"/>
              <a:t>Detector Bins</a:t>
            </a:r>
            <a:endParaRPr lang="en-US" sz="2000" dirty="0"/>
          </a:p>
        </p:txBody>
      </p:sp>
      <p:cxnSp>
        <p:nvCxnSpPr>
          <p:cNvPr id="94" name="Straight Arrow Connector 93"/>
          <p:cNvCxnSpPr/>
          <p:nvPr/>
        </p:nvCxnSpPr>
        <p:spPr>
          <a:xfrm flipV="1">
            <a:off x="5384617" y="2136796"/>
            <a:ext cx="0" cy="89125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p:nvPr/>
        </p:nvCxnSpPr>
        <p:spPr>
          <a:xfrm>
            <a:off x="5384618" y="3028046"/>
            <a:ext cx="2837646"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4" name="Text Box 11"/>
          <p:cNvSpPr txBox="1">
            <a:spLocks noChangeArrowheads="1"/>
          </p:cNvSpPr>
          <p:nvPr/>
        </p:nvSpPr>
        <p:spPr bwMode="auto">
          <a:xfrm rot="16200000">
            <a:off x="4579191" y="2405752"/>
            <a:ext cx="1096647" cy="369332"/>
          </a:xfrm>
          <a:prstGeom prst="rect">
            <a:avLst/>
          </a:prstGeom>
          <a:noFill/>
          <a:ln w="9525">
            <a:noFill/>
            <a:miter lim="800000"/>
            <a:headEnd/>
            <a:tailEnd/>
          </a:ln>
          <a:effectLst/>
        </p:spPr>
        <p:txBody>
          <a:bodyPr wrap="square">
            <a:spAutoFit/>
          </a:bodyPr>
          <a:lstStyle/>
          <a:p>
            <a:pPr>
              <a:spcBef>
                <a:spcPct val="50000"/>
              </a:spcBef>
            </a:pPr>
            <a:r>
              <a:rPr lang="en-US" altLang="zh-CN" dirty="0" smtClean="0"/>
              <a:t>Intensity</a:t>
            </a:r>
            <a:endParaRPr lang="en-US" altLang="zh-CN" dirty="0"/>
          </a:p>
        </p:txBody>
      </p:sp>
      <p:sp>
        <p:nvSpPr>
          <p:cNvPr id="105" name="Text Box 11"/>
          <p:cNvSpPr txBox="1">
            <a:spLocks noChangeArrowheads="1"/>
          </p:cNvSpPr>
          <p:nvPr/>
        </p:nvSpPr>
        <p:spPr bwMode="auto">
          <a:xfrm>
            <a:off x="7574702" y="3025911"/>
            <a:ext cx="611094" cy="369332"/>
          </a:xfrm>
          <a:prstGeom prst="rect">
            <a:avLst/>
          </a:prstGeom>
          <a:noFill/>
          <a:ln w="9525">
            <a:noFill/>
            <a:miter lim="800000"/>
            <a:headEnd/>
            <a:tailEnd/>
          </a:ln>
          <a:effectLst/>
        </p:spPr>
        <p:txBody>
          <a:bodyPr wrap="square">
            <a:spAutoFit/>
          </a:bodyPr>
          <a:lstStyle/>
          <a:p>
            <a:pPr>
              <a:spcBef>
                <a:spcPct val="50000"/>
              </a:spcBef>
            </a:pPr>
            <a:r>
              <a:rPr lang="en-US" altLang="zh-CN" dirty="0" smtClean="0"/>
              <a:t>time</a:t>
            </a:r>
            <a:endParaRPr lang="en-US" altLang="zh-CN" dirty="0"/>
          </a:p>
        </p:txBody>
      </p:sp>
      <p:sp>
        <p:nvSpPr>
          <p:cNvPr id="106" name="Rectangle 105"/>
          <p:cNvSpPr/>
          <p:nvPr/>
        </p:nvSpPr>
        <p:spPr>
          <a:xfrm>
            <a:off x="4969727" y="4232378"/>
            <a:ext cx="3670813" cy="1015663"/>
          </a:xfrm>
          <a:prstGeom prst="rect">
            <a:avLst/>
          </a:prstGeom>
        </p:spPr>
        <p:txBody>
          <a:bodyPr wrap="none">
            <a:spAutoFit/>
          </a:bodyPr>
          <a:lstStyle/>
          <a:p>
            <a:r>
              <a:rPr lang="en-US" sz="2000" dirty="0" smtClean="0"/>
              <a:t>Limited by detector response.</a:t>
            </a:r>
          </a:p>
          <a:p>
            <a:r>
              <a:rPr lang="en-US" sz="2000" dirty="0" smtClean="0"/>
              <a:t>Data point limited by PMT (10 </a:t>
            </a:r>
            <a:r>
              <a:rPr lang="en-US" sz="2000" dirty="0" err="1" smtClean="0"/>
              <a:t>ps</a:t>
            </a:r>
            <a:r>
              <a:rPr lang="en-US" sz="2000" dirty="0" smtClean="0"/>
              <a:t>)</a:t>
            </a:r>
          </a:p>
          <a:p>
            <a:endParaRPr lang="en-US" sz="2000" dirty="0" smtClean="0"/>
          </a:p>
        </p:txBody>
      </p:sp>
      <p:sp>
        <p:nvSpPr>
          <p:cNvPr id="108" name="Rectangle 107"/>
          <p:cNvSpPr/>
          <p:nvPr/>
        </p:nvSpPr>
        <p:spPr>
          <a:xfrm>
            <a:off x="5122145" y="3584663"/>
            <a:ext cx="3586966" cy="400110"/>
          </a:xfrm>
          <a:prstGeom prst="rect">
            <a:avLst/>
          </a:prstGeom>
        </p:spPr>
        <p:txBody>
          <a:bodyPr wrap="square">
            <a:spAutoFit/>
          </a:bodyPr>
          <a:lstStyle/>
          <a:p>
            <a:pPr algn="ctr"/>
            <a:r>
              <a:rPr lang="en-US" sz="2000" dirty="0" smtClean="0"/>
              <a:t>Control excitation measure t</a:t>
            </a:r>
            <a:r>
              <a:rPr lang="en-US" sz="2000" baseline="-25000" dirty="0" smtClean="0"/>
              <a:t>d</a:t>
            </a:r>
            <a:endParaRPr lang="en-US" sz="2000" dirty="0" smtClean="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1117516" y="967194"/>
            <a:ext cx="6874044" cy="5100096"/>
          </a:xfrm>
          <a:prstGeom prst="rect">
            <a:avLst/>
          </a:prstGeom>
          <a:noFill/>
          <a:ln w="9525">
            <a:noFill/>
            <a:miter lim="800000"/>
            <a:headEnd/>
            <a:tailEnd/>
          </a:ln>
        </p:spPr>
      </p:pic>
      <p:sp>
        <p:nvSpPr>
          <p:cNvPr id="5" name="Rectangle 5"/>
          <p:cNvSpPr>
            <a:spLocks noChangeArrowheads="1"/>
          </p:cNvSpPr>
          <p:nvPr/>
        </p:nvSpPr>
        <p:spPr bwMode="auto">
          <a:xfrm>
            <a:off x="438150" y="3175"/>
            <a:ext cx="8229600" cy="914400"/>
          </a:xfrm>
          <a:prstGeom prst="rect">
            <a:avLst/>
          </a:prstGeom>
          <a:noFill/>
          <a:ln w="9525">
            <a:noFill/>
            <a:miter lim="800000"/>
            <a:headEnd/>
            <a:tailEnd/>
          </a:ln>
        </p:spPr>
        <p:txBody>
          <a:bodyPr anchor="ctr"/>
          <a:lstStyle/>
          <a:p>
            <a:pPr algn="ctr"/>
            <a:r>
              <a:rPr lang="en-US" sz="3200" b="1" u="sng" dirty="0" smtClean="0">
                <a:solidFill>
                  <a:schemeClr val="tx2"/>
                </a:solidFill>
              </a:rPr>
              <a:t>Fluorescence up-conversion</a:t>
            </a:r>
            <a:endParaRPr lang="en-US" sz="3200" b="1" u="sng" dirty="0">
              <a:solidFill>
                <a:schemeClr val="tx2"/>
              </a:solidFill>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ChangeArrowheads="1"/>
          </p:cNvSpPr>
          <p:nvPr/>
        </p:nvSpPr>
        <p:spPr bwMode="auto">
          <a:xfrm>
            <a:off x="1935163" y="2179638"/>
            <a:ext cx="9144000" cy="0"/>
          </a:xfrm>
          <a:prstGeom prst="rect">
            <a:avLst/>
          </a:prstGeom>
          <a:noFill/>
          <a:ln w="9525">
            <a:noFill/>
            <a:miter lim="800000"/>
            <a:headEnd/>
            <a:tailEnd/>
          </a:ln>
          <a:effectLst/>
        </p:spPr>
        <p:txBody>
          <a:bodyPr>
            <a:spAutoFit/>
          </a:bodyPr>
          <a:lstStyle/>
          <a:p>
            <a:endParaRPr lang="en-US"/>
          </a:p>
        </p:txBody>
      </p:sp>
      <p:pic>
        <p:nvPicPr>
          <p:cNvPr id="47106" name="Picture 2"/>
          <p:cNvPicPr>
            <a:picLocks noChangeAspect="1" noChangeArrowheads="1"/>
          </p:cNvPicPr>
          <p:nvPr/>
        </p:nvPicPr>
        <p:blipFill>
          <a:blip r:embed="rId2" cstate="print"/>
          <a:srcRect/>
          <a:stretch>
            <a:fillRect/>
          </a:stretch>
        </p:blipFill>
        <p:spPr bwMode="auto">
          <a:xfrm>
            <a:off x="275510" y="1016001"/>
            <a:ext cx="8563690" cy="4058832"/>
          </a:xfrm>
          <a:prstGeom prst="rect">
            <a:avLst/>
          </a:prstGeom>
          <a:noFill/>
        </p:spPr>
      </p:pic>
      <p:sp>
        <p:nvSpPr>
          <p:cNvPr id="47109" name="Rectangle 5"/>
          <p:cNvSpPr>
            <a:spLocks noChangeArrowheads="1"/>
          </p:cNvSpPr>
          <p:nvPr/>
        </p:nvSpPr>
        <p:spPr bwMode="auto">
          <a:xfrm>
            <a:off x="1853887" y="5314486"/>
            <a:ext cx="5410200" cy="338554"/>
          </a:xfrm>
          <a:prstGeom prst="rect">
            <a:avLst/>
          </a:prstGeom>
          <a:noFill/>
          <a:ln w="9525">
            <a:noFill/>
            <a:miter lim="800000"/>
            <a:headEnd/>
            <a:tailEnd/>
          </a:ln>
          <a:effectLst/>
        </p:spPr>
        <p:txBody>
          <a:bodyPr>
            <a:spAutoFit/>
          </a:bodyPr>
          <a:lstStyle/>
          <a:p>
            <a:pPr algn="ctr" eaLnBrk="0" hangingPunct="0"/>
            <a:r>
              <a:rPr kumimoji="1" lang="en-US" sz="1600" dirty="0" smtClean="0">
                <a:cs typeface="Times New Roman" pitchFamily="18" charset="0"/>
              </a:rPr>
              <a:t>Phys </a:t>
            </a:r>
            <a:r>
              <a:rPr kumimoji="1" lang="en-US" sz="1600" dirty="0">
                <a:cs typeface="Times New Roman" pitchFamily="18" charset="0"/>
              </a:rPr>
              <a:t>. Chem. Chem. </a:t>
            </a:r>
            <a:r>
              <a:rPr kumimoji="1" lang="en-US" sz="1600" dirty="0" smtClean="0">
                <a:cs typeface="Times New Roman" pitchFamily="18" charset="0"/>
              </a:rPr>
              <a:t>Phys. 2005, 7, </a:t>
            </a:r>
            <a:r>
              <a:rPr kumimoji="1" lang="en-US" sz="1600" dirty="0">
                <a:cs typeface="Times New Roman" pitchFamily="18" charset="0"/>
              </a:rPr>
              <a:t>1716 – </a:t>
            </a:r>
            <a:r>
              <a:rPr kumimoji="1" lang="en-US" sz="1600" dirty="0" smtClean="0">
                <a:cs typeface="Times New Roman" pitchFamily="18" charset="0"/>
              </a:rPr>
              <a:t>1725.</a:t>
            </a:r>
            <a:endParaRPr kumimoji="1" lang="en-GB" sz="1600" dirty="0"/>
          </a:p>
        </p:txBody>
      </p:sp>
      <p:sp>
        <p:nvSpPr>
          <p:cNvPr id="8" name="Rectangle 5"/>
          <p:cNvSpPr>
            <a:spLocks noChangeArrowheads="1"/>
          </p:cNvSpPr>
          <p:nvPr/>
        </p:nvSpPr>
        <p:spPr bwMode="auto">
          <a:xfrm>
            <a:off x="438150" y="3175"/>
            <a:ext cx="8229600" cy="914400"/>
          </a:xfrm>
          <a:prstGeom prst="rect">
            <a:avLst/>
          </a:prstGeom>
          <a:noFill/>
          <a:ln w="9525">
            <a:noFill/>
            <a:miter lim="800000"/>
            <a:headEnd/>
            <a:tailEnd/>
          </a:ln>
        </p:spPr>
        <p:txBody>
          <a:bodyPr anchor="ctr"/>
          <a:lstStyle/>
          <a:p>
            <a:pPr algn="ctr"/>
            <a:r>
              <a:rPr lang="en-US" sz="3200" b="1" u="sng" dirty="0" smtClean="0">
                <a:solidFill>
                  <a:schemeClr val="tx2"/>
                </a:solidFill>
              </a:rPr>
              <a:t>Fluorescence up-conversion</a:t>
            </a:r>
            <a:endParaRPr lang="en-US" sz="3200" b="1" u="sng" dirty="0">
              <a:solidFill>
                <a:schemeClr val="tx2"/>
              </a:solidFill>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ChangeArrowheads="1"/>
          </p:cNvSpPr>
          <p:nvPr/>
        </p:nvSpPr>
        <p:spPr bwMode="auto">
          <a:xfrm>
            <a:off x="438150" y="3175"/>
            <a:ext cx="8229600" cy="914400"/>
          </a:xfrm>
          <a:prstGeom prst="rect">
            <a:avLst/>
          </a:prstGeom>
          <a:noFill/>
          <a:ln w="9525">
            <a:noFill/>
            <a:miter lim="800000"/>
            <a:headEnd/>
            <a:tailEnd/>
          </a:ln>
        </p:spPr>
        <p:txBody>
          <a:bodyPr anchor="ctr"/>
          <a:lstStyle/>
          <a:p>
            <a:pPr algn="ctr"/>
            <a:r>
              <a:rPr lang="en-US" sz="3200" b="1" u="sng" dirty="0" smtClean="0">
                <a:solidFill>
                  <a:schemeClr val="tx2"/>
                </a:solidFill>
              </a:rPr>
              <a:t>Fluorescence up-conversion</a:t>
            </a:r>
            <a:endParaRPr lang="en-US" sz="3200" b="1" u="sng" dirty="0">
              <a:solidFill>
                <a:schemeClr val="tx2"/>
              </a:solidFill>
            </a:endParaRPr>
          </a:p>
        </p:txBody>
      </p:sp>
      <p:pic>
        <p:nvPicPr>
          <p:cNvPr id="209923" name="Picture 3"/>
          <p:cNvPicPr>
            <a:picLocks noChangeAspect="1" noChangeArrowheads="1"/>
          </p:cNvPicPr>
          <p:nvPr/>
        </p:nvPicPr>
        <p:blipFill>
          <a:blip r:embed="rId2" cstate="print"/>
          <a:srcRect/>
          <a:stretch>
            <a:fillRect/>
          </a:stretch>
        </p:blipFill>
        <p:spPr bwMode="auto">
          <a:xfrm>
            <a:off x="492946" y="4741863"/>
            <a:ext cx="3972692" cy="1798637"/>
          </a:xfrm>
          <a:prstGeom prst="rect">
            <a:avLst/>
          </a:prstGeom>
          <a:noFill/>
          <a:ln w="9525">
            <a:noFill/>
            <a:miter lim="800000"/>
            <a:headEnd/>
            <a:tailEnd/>
          </a:ln>
        </p:spPr>
      </p:pic>
      <p:pic>
        <p:nvPicPr>
          <p:cNvPr id="209924" name="Picture 4"/>
          <p:cNvPicPr>
            <a:picLocks noChangeAspect="1" noChangeArrowheads="1"/>
          </p:cNvPicPr>
          <p:nvPr/>
        </p:nvPicPr>
        <p:blipFill>
          <a:blip r:embed="rId3" cstate="print"/>
          <a:srcRect/>
          <a:stretch>
            <a:fillRect/>
          </a:stretch>
        </p:blipFill>
        <p:spPr bwMode="auto">
          <a:xfrm>
            <a:off x="988219" y="887433"/>
            <a:ext cx="7132638" cy="346073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8CD24F6-14C0-440A-B303-38E8ACC5BBE7}" type="slidenum">
              <a:rPr lang="en-GB"/>
              <a:pPr/>
              <a:t>74</a:t>
            </a:fld>
            <a:endParaRPr lang="en-GB"/>
          </a:p>
        </p:txBody>
      </p:sp>
      <p:sp>
        <p:nvSpPr>
          <p:cNvPr id="44035" name="Rectangle 3"/>
          <p:cNvSpPr>
            <a:spLocks noGrp="1" noChangeArrowheads="1"/>
          </p:cNvSpPr>
          <p:nvPr>
            <p:ph type="body" idx="1"/>
          </p:nvPr>
        </p:nvSpPr>
        <p:spPr>
          <a:xfrm>
            <a:off x="50800" y="1371600"/>
            <a:ext cx="9042400" cy="4267200"/>
          </a:xfrm>
        </p:spPr>
        <p:txBody>
          <a:bodyPr>
            <a:normAutofit/>
          </a:bodyPr>
          <a:lstStyle/>
          <a:p>
            <a:r>
              <a:rPr lang="sv-SE" sz="2800" dirty="0"/>
              <a:t>Advantage: </a:t>
            </a:r>
            <a:endParaRPr lang="sv-SE" sz="2800" dirty="0" smtClean="0"/>
          </a:p>
          <a:p>
            <a:pPr lvl="1"/>
            <a:r>
              <a:rPr lang="sv-SE" sz="2400" dirty="0" smtClean="0"/>
              <a:t>(</a:t>
            </a:r>
            <a:r>
              <a:rPr lang="sv-SE" sz="2400" dirty="0"/>
              <a:t>very) high time resolution, limited mainly by laser pulse </a:t>
            </a:r>
            <a:r>
              <a:rPr lang="sv-SE" sz="2400" dirty="0" smtClean="0"/>
              <a:t>duration</a:t>
            </a:r>
            <a:endParaRPr lang="sv-SE" sz="2400" dirty="0"/>
          </a:p>
          <a:p>
            <a:pPr>
              <a:buFont typeface="Wingdings" pitchFamily="2" charset="2"/>
              <a:buNone/>
            </a:pPr>
            <a:endParaRPr lang="sv-SE" sz="2800" dirty="0"/>
          </a:p>
          <a:p>
            <a:r>
              <a:rPr lang="sv-SE" sz="2800" dirty="0"/>
              <a:t>Disadvantages:</a:t>
            </a:r>
          </a:p>
          <a:p>
            <a:pPr lvl="1"/>
            <a:r>
              <a:rPr lang="sv-SE" sz="2400" dirty="0"/>
              <a:t>Demanding in </a:t>
            </a:r>
            <a:r>
              <a:rPr lang="sv-SE" sz="2400" dirty="0" smtClean="0"/>
              <a:t>alignment</a:t>
            </a:r>
            <a:endParaRPr lang="sv-SE" sz="2400" dirty="0"/>
          </a:p>
          <a:p>
            <a:pPr lvl="1"/>
            <a:r>
              <a:rPr lang="sv-SE" sz="2400" dirty="0"/>
              <a:t>Limited sensitivity, decreasing with increasing time resolution (crystal thickness</a:t>
            </a:r>
            <a:r>
              <a:rPr lang="sv-SE" sz="2400" dirty="0" smtClean="0"/>
              <a:t>)</a:t>
            </a:r>
            <a:endParaRPr lang="sv-SE" sz="2400" dirty="0"/>
          </a:p>
          <a:p>
            <a:pPr lvl="1"/>
            <a:r>
              <a:rPr lang="sv-SE" sz="2400" dirty="0"/>
              <a:t>Required signal </a:t>
            </a:r>
            <a:r>
              <a:rPr lang="sv-SE" sz="2400" dirty="0" smtClean="0"/>
              <a:t>calibration</a:t>
            </a:r>
            <a:endParaRPr lang="en-GB" sz="2400" dirty="0"/>
          </a:p>
        </p:txBody>
      </p:sp>
      <p:sp>
        <p:nvSpPr>
          <p:cNvPr id="8" name="Rectangle 5"/>
          <p:cNvSpPr>
            <a:spLocks noChangeArrowheads="1"/>
          </p:cNvSpPr>
          <p:nvPr/>
        </p:nvSpPr>
        <p:spPr bwMode="auto">
          <a:xfrm>
            <a:off x="438150" y="3175"/>
            <a:ext cx="8229600" cy="914400"/>
          </a:xfrm>
          <a:prstGeom prst="rect">
            <a:avLst/>
          </a:prstGeom>
          <a:noFill/>
          <a:ln w="9525">
            <a:noFill/>
            <a:miter lim="800000"/>
            <a:headEnd/>
            <a:tailEnd/>
          </a:ln>
        </p:spPr>
        <p:txBody>
          <a:bodyPr anchor="ctr"/>
          <a:lstStyle/>
          <a:p>
            <a:pPr algn="ctr"/>
            <a:r>
              <a:rPr lang="en-US" sz="3200" b="1" u="sng" dirty="0" smtClean="0">
                <a:solidFill>
                  <a:schemeClr val="tx2"/>
                </a:solidFill>
              </a:rPr>
              <a:t>Fluorescence up-conversion</a:t>
            </a:r>
            <a:endParaRPr lang="en-US" sz="3200" b="1" u="sng" dirty="0">
              <a:solidFill>
                <a:schemeClr val="tx2"/>
              </a:solidFill>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5"/>
          <p:cNvSpPr>
            <a:spLocks noChangeArrowheads="1"/>
          </p:cNvSpPr>
          <p:nvPr/>
        </p:nvSpPr>
        <p:spPr bwMode="auto">
          <a:xfrm>
            <a:off x="438150" y="3175"/>
            <a:ext cx="8229600" cy="914400"/>
          </a:xfrm>
          <a:prstGeom prst="rect">
            <a:avLst/>
          </a:prstGeom>
          <a:noFill/>
          <a:ln w="9525">
            <a:noFill/>
            <a:miter lim="800000"/>
            <a:headEnd/>
            <a:tailEnd/>
          </a:ln>
        </p:spPr>
        <p:txBody>
          <a:bodyPr anchor="ctr"/>
          <a:lstStyle/>
          <a:p>
            <a:pPr algn="ctr"/>
            <a:r>
              <a:rPr lang="en-US" sz="3200" b="1" u="sng" dirty="0" smtClean="0">
                <a:solidFill>
                  <a:schemeClr val="tx2"/>
                </a:solidFill>
              </a:rPr>
              <a:t>Decay Fitting</a:t>
            </a:r>
            <a:endParaRPr lang="en-US" sz="3200" b="1" u="sng" dirty="0">
              <a:solidFill>
                <a:schemeClr val="tx2"/>
              </a:solidFill>
            </a:endParaRPr>
          </a:p>
        </p:txBody>
      </p:sp>
      <p:pic>
        <p:nvPicPr>
          <p:cNvPr id="20480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63320" y="2159000"/>
            <a:ext cx="4262630" cy="300196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3" name="TextBox 2"/>
          <p:cNvSpPr txBox="1"/>
          <p:nvPr/>
        </p:nvSpPr>
        <p:spPr>
          <a:xfrm>
            <a:off x="961135" y="1540470"/>
            <a:ext cx="2565400" cy="461665"/>
          </a:xfrm>
          <a:prstGeom prst="rect">
            <a:avLst/>
          </a:prstGeom>
          <a:noFill/>
        </p:spPr>
        <p:txBody>
          <a:bodyPr wrap="square" rtlCol="0">
            <a:spAutoFit/>
          </a:bodyPr>
          <a:lstStyle/>
          <a:p>
            <a:pPr algn="ctr"/>
            <a:r>
              <a:rPr lang="en-US" sz="2400" u="sng" dirty="0" smtClean="0"/>
              <a:t>Exponential decay</a:t>
            </a:r>
            <a:endParaRPr lang="en-US" sz="2400" u="sng" dirty="0"/>
          </a:p>
        </p:txBody>
      </p:sp>
      <p:grpSp>
        <p:nvGrpSpPr>
          <p:cNvPr id="6" name="Group 5"/>
          <p:cNvGrpSpPr/>
          <p:nvPr/>
        </p:nvGrpSpPr>
        <p:grpSpPr>
          <a:xfrm>
            <a:off x="2461462" y="2766001"/>
            <a:ext cx="1910139" cy="804966"/>
            <a:chOff x="1468717" y="5792495"/>
            <a:chExt cx="1910139" cy="804966"/>
          </a:xfrm>
        </p:grpSpPr>
        <p:sp>
          <p:nvSpPr>
            <p:cNvPr id="7" name="Rectangle 3"/>
            <p:cNvSpPr>
              <a:spLocks noChangeArrowheads="1"/>
            </p:cNvSpPr>
            <p:nvPr/>
          </p:nvSpPr>
          <p:spPr bwMode="auto">
            <a:xfrm>
              <a:off x="2035138" y="5960317"/>
              <a:ext cx="1343718" cy="400110"/>
            </a:xfrm>
            <a:prstGeom prst="rect">
              <a:avLst/>
            </a:prstGeom>
            <a:noFill/>
            <a:ln w="9525">
              <a:noFill/>
              <a:miter lim="800000"/>
              <a:headEnd/>
              <a:tailEnd/>
            </a:ln>
            <a:effectLst/>
          </p:spPr>
          <p:txBody>
            <a:bodyPr wrap="square">
              <a:spAutoFit/>
            </a:bodyPr>
            <a:lstStyle/>
            <a:p>
              <a:pPr algn="ctr">
                <a:spcBef>
                  <a:spcPct val="50000"/>
                </a:spcBef>
              </a:pPr>
              <a:r>
                <a:rPr lang="en-US" altLang="zh-TW" sz="2000" b="1" dirty="0" smtClean="0">
                  <a:solidFill>
                    <a:schemeClr val="accent2"/>
                  </a:solidFill>
                  <a:latin typeface="Arial" pitchFamily="34" charset="0"/>
                </a:rPr>
                <a:t>= e</a:t>
              </a:r>
              <a:r>
                <a:rPr lang="en-US" altLang="zh-TW" sz="2000" b="1" baseline="30000" dirty="0" smtClean="0">
                  <a:solidFill>
                    <a:schemeClr val="accent2"/>
                  </a:solidFill>
                  <a:latin typeface="Arial" pitchFamily="34" charset="0"/>
                </a:rPr>
                <a:t>-t/</a:t>
              </a:r>
              <a:r>
                <a:rPr lang="en-US" altLang="zh-TW" sz="2000" baseline="30000" dirty="0" smtClean="0">
                  <a:solidFill>
                    <a:schemeClr val="accent2"/>
                  </a:solidFill>
                  <a:latin typeface="Symbol" pitchFamily="18" charset="2"/>
                </a:rPr>
                <a:t>t</a:t>
              </a:r>
              <a:endParaRPr lang="en-US" altLang="zh-TW" sz="2000" baseline="30000" dirty="0">
                <a:solidFill>
                  <a:schemeClr val="accent2"/>
                </a:solidFill>
                <a:latin typeface="Symbol" pitchFamily="18" charset="2"/>
              </a:endParaRPr>
            </a:p>
          </p:txBody>
        </p:sp>
        <p:sp>
          <p:nvSpPr>
            <p:cNvPr id="8" name="Rectangle 3"/>
            <p:cNvSpPr>
              <a:spLocks noChangeArrowheads="1"/>
            </p:cNvSpPr>
            <p:nvPr/>
          </p:nvSpPr>
          <p:spPr bwMode="auto">
            <a:xfrm>
              <a:off x="1468717" y="5792495"/>
              <a:ext cx="1109694" cy="400110"/>
            </a:xfrm>
            <a:prstGeom prst="rect">
              <a:avLst/>
            </a:prstGeom>
            <a:noFill/>
            <a:ln w="9525">
              <a:noFill/>
              <a:miter lim="800000"/>
              <a:headEnd/>
              <a:tailEnd/>
            </a:ln>
            <a:effectLst/>
          </p:spPr>
          <p:txBody>
            <a:bodyPr wrap="square">
              <a:spAutoFit/>
            </a:bodyPr>
            <a:lstStyle/>
            <a:p>
              <a:pPr algn="ctr">
                <a:spcBef>
                  <a:spcPct val="50000"/>
                </a:spcBef>
              </a:pPr>
              <a:r>
                <a:rPr lang="en-US" altLang="zh-TW" sz="2000" b="1" dirty="0" smtClean="0">
                  <a:solidFill>
                    <a:schemeClr val="accent2"/>
                  </a:solidFill>
                  <a:latin typeface="Arial" pitchFamily="34" charset="0"/>
                </a:rPr>
                <a:t>I(t)</a:t>
              </a:r>
              <a:endParaRPr lang="en-US" altLang="zh-TW" sz="2000" baseline="30000" dirty="0">
                <a:solidFill>
                  <a:schemeClr val="accent2"/>
                </a:solidFill>
                <a:latin typeface="Symbol" pitchFamily="18" charset="2"/>
              </a:endParaRPr>
            </a:p>
          </p:txBody>
        </p:sp>
        <p:sp>
          <p:nvSpPr>
            <p:cNvPr id="9" name="Rectangle 3"/>
            <p:cNvSpPr>
              <a:spLocks noChangeArrowheads="1"/>
            </p:cNvSpPr>
            <p:nvPr/>
          </p:nvSpPr>
          <p:spPr bwMode="auto">
            <a:xfrm>
              <a:off x="1581964" y="6197351"/>
              <a:ext cx="891324" cy="400110"/>
            </a:xfrm>
            <a:prstGeom prst="rect">
              <a:avLst/>
            </a:prstGeom>
            <a:noFill/>
            <a:ln w="9525">
              <a:noFill/>
              <a:miter lim="800000"/>
              <a:headEnd/>
              <a:tailEnd/>
            </a:ln>
            <a:effectLst/>
          </p:spPr>
          <p:txBody>
            <a:bodyPr wrap="square">
              <a:spAutoFit/>
            </a:bodyPr>
            <a:lstStyle/>
            <a:p>
              <a:pPr algn="ctr">
                <a:spcBef>
                  <a:spcPct val="50000"/>
                </a:spcBef>
              </a:pPr>
              <a:r>
                <a:rPr lang="en-US" altLang="zh-TW" sz="2000" b="1" dirty="0" smtClean="0">
                  <a:solidFill>
                    <a:schemeClr val="accent2"/>
                  </a:solidFill>
                  <a:latin typeface="Arial" pitchFamily="34" charset="0"/>
                </a:rPr>
                <a:t>I(0)</a:t>
              </a:r>
              <a:endParaRPr lang="en-US" altLang="zh-TW" sz="2000" baseline="30000" dirty="0">
                <a:solidFill>
                  <a:schemeClr val="accent2"/>
                </a:solidFill>
                <a:latin typeface="Symbol" pitchFamily="18" charset="2"/>
              </a:endParaRPr>
            </a:p>
          </p:txBody>
        </p:sp>
        <p:cxnSp>
          <p:nvCxnSpPr>
            <p:cNvPr id="10" name="Straight Connector 9"/>
            <p:cNvCxnSpPr/>
            <p:nvPr/>
          </p:nvCxnSpPr>
          <p:spPr>
            <a:xfrm>
              <a:off x="1670864" y="6197351"/>
              <a:ext cx="68177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 name="TextBox 11"/>
          <p:cNvSpPr txBox="1"/>
          <p:nvPr/>
        </p:nvSpPr>
        <p:spPr>
          <a:xfrm>
            <a:off x="5156721" y="1528931"/>
            <a:ext cx="3466579" cy="461665"/>
          </a:xfrm>
          <a:prstGeom prst="rect">
            <a:avLst/>
          </a:prstGeom>
          <a:noFill/>
        </p:spPr>
        <p:txBody>
          <a:bodyPr wrap="square" rtlCol="0">
            <a:spAutoFit/>
          </a:bodyPr>
          <a:lstStyle/>
          <a:p>
            <a:pPr algn="ctr"/>
            <a:r>
              <a:rPr lang="en-US" sz="2400" u="sng" dirty="0" smtClean="0"/>
              <a:t>Non-exponential decay</a:t>
            </a:r>
            <a:endParaRPr lang="en-US" sz="2400" u="sng" dirty="0"/>
          </a:p>
        </p:txBody>
      </p:sp>
      <p:pic>
        <p:nvPicPr>
          <p:cNvPr id="204803"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801121" y="2142996"/>
            <a:ext cx="3999718" cy="316644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51334096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067300" y="2316258"/>
            <a:ext cx="3857625" cy="240982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4"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02469" y="2273396"/>
            <a:ext cx="3810000" cy="249555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7" name="Rectangle 5"/>
          <p:cNvSpPr>
            <a:spLocks noChangeArrowheads="1"/>
          </p:cNvSpPr>
          <p:nvPr/>
        </p:nvSpPr>
        <p:spPr bwMode="auto">
          <a:xfrm>
            <a:off x="438150" y="3175"/>
            <a:ext cx="8229600" cy="914400"/>
          </a:xfrm>
          <a:prstGeom prst="rect">
            <a:avLst/>
          </a:prstGeom>
          <a:noFill/>
          <a:ln w="9525">
            <a:noFill/>
            <a:miter lim="800000"/>
            <a:headEnd/>
            <a:tailEnd/>
          </a:ln>
        </p:spPr>
        <p:txBody>
          <a:bodyPr anchor="ctr"/>
          <a:lstStyle/>
          <a:p>
            <a:pPr algn="ctr"/>
            <a:r>
              <a:rPr lang="en-US" sz="3200" b="1" u="sng" dirty="0" smtClean="0">
                <a:solidFill>
                  <a:schemeClr val="tx2"/>
                </a:solidFill>
              </a:rPr>
              <a:t>Non-exponential Decay (Log)</a:t>
            </a:r>
            <a:endParaRPr lang="en-US" sz="3200" b="1" u="sng" dirty="0">
              <a:solidFill>
                <a:schemeClr val="tx2"/>
              </a:solidFill>
            </a:endParaRPr>
          </a:p>
        </p:txBody>
      </p:sp>
      <p:cxnSp>
        <p:nvCxnSpPr>
          <p:cNvPr id="5" name="Straight Connector 4"/>
          <p:cNvCxnSpPr/>
          <p:nvPr/>
        </p:nvCxnSpPr>
        <p:spPr>
          <a:xfrm>
            <a:off x="764771" y="2340071"/>
            <a:ext cx="3241964" cy="1831785"/>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476471" y="2428970"/>
            <a:ext cx="3241964" cy="192713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961135" y="1540470"/>
            <a:ext cx="2565400" cy="461665"/>
          </a:xfrm>
          <a:prstGeom prst="rect">
            <a:avLst/>
          </a:prstGeom>
          <a:noFill/>
        </p:spPr>
        <p:txBody>
          <a:bodyPr wrap="square" rtlCol="0">
            <a:spAutoFit/>
          </a:bodyPr>
          <a:lstStyle/>
          <a:p>
            <a:pPr algn="ctr"/>
            <a:r>
              <a:rPr lang="en-US" sz="2400" u="sng" dirty="0" smtClean="0"/>
              <a:t>Exponential decay</a:t>
            </a:r>
            <a:endParaRPr lang="en-US" sz="2400" u="sng" dirty="0"/>
          </a:p>
        </p:txBody>
      </p:sp>
      <p:sp>
        <p:nvSpPr>
          <p:cNvPr id="16" name="TextBox 15"/>
          <p:cNvSpPr txBox="1"/>
          <p:nvPr/>
        </p:nvSpPr>
        <p:spPr>
          <a:xfrm>
            <a:off x="5156721" y="1528931"/>
            <a:ext cx="3466579" cy="461665"/>
          </a:xfrm>
          <a:prstGeom prst="rect">
            <a:avLst/>
          </a:prstGeom>
          <a:noFill/>
        </p:spPr>
        <p:txBody>
          <a:bodyPr wrap="square" rtlCol="0">
            <a:spAutoFit/>
          </a:bodyPr>
          <a:lstStyle/>
          <a:p>
            <a:pPr algn="ctr"/>
            <a:r>
              <a:rPr lang="en-US" sz="2400" u="sng" dirty="0" smtClean="0"/>
              <a:t>Non-exponential decay</a:t>
            </a:r>
            <a:endParaRPr lang="en-US" sz="2400" u="sng" dirty="0"/>
          </a:p>
        </p:txBody>
      </p:sp>
      <p:sp>
        <p:nvSpPr>
          <p:cNvPr id="17" name="Rectangle 16"/>
          <p:cNvSpPr/>
          <p:nvPr/>
        </p:nvSpPr>
        <p:spPr>
          <a:xfrm>
            <a:off x="1702947" y="4568891"/>
            <a:ext cx="832212" cy="400110"/>
          </a:xfrm>
          <a:prstGeom prst="rect">
            <a:avLst/>
          </a:prstGeom>
        </p:spPr>
        <p:txBody>
          <a:bodyPr wrap="square">
            <a:spAutoFit/>
          </a:bodyPr>
          <a:lstStyle/>
          <a:p>
            <a:pPr algn="ctr"/>
            <a:r>
              <a:rPr lang="en-US" sz="2000" dirty="0" smtClean="0"/>
              <a:t>Time</a:t>
            </a:r>
            <a:endParaRPr lang="en-US" sz="2000" dirty="0"/>
          </a:p>
        </p:txBody>
      </p:sp>
      <p:sp>
        <p:nvSpPr>
          <p:cNvPr id="18" name="Rectangle 17"/>
          <p:cNvSpPr/>
          <p:nvPr/>
        </p:nvSpPr>
        <p:spPr>
          <a:xfrm>
            <a:off x="6582741" y="4597592"/>
            <a:ext cx="832212" cy="400110"/>
          </a:xfrm>
          <a:prstGeom prst="rect">
            <a:avLst/>
          </a:prstGeom>
        </p:spPr>
        <p:txBody>
          <a:bodyPr wrap="square">
            <a:spAutoFit/>
          </a:bodyPr>
          <a:lstStyle/>
          <a:p>
            <a:pPr algn="ctr"/>
            <a:r>
              <a:rPr lang="en-US" sz="2000" dirty="0" smtClean="0"/>
              <a:t>Time</a:t>
            </a:r>
            <a:endParaRPr lang="en-US" sz="2000" dirty="0"/>
          </a:p>
        </p:txBody>
      </p:sp>
      <p:sp>
        <p:nvSpPr>
          <p:cNvPr id="20" name="Rectangle 19"/>
          <p:cNvSpPr/>
          <p:nvPr/>
        </p:nvSpPr>
        <p:spPr>
          <a:xfrm rot="16200000">
            <a:off x="-598539" y="3256050"/>
            <a:ext cx="1673267" cy="400110"/>
          </a:xfrm>
          <a:prstGeom prst="rect">
            <a:avLst/>
          </a:prstGeom>
        </p:spPr>
        <p:txBody>
          <a:bodyPr wrap="square">
            <a:spAutoFit/>
          </a:bodyPr>
          <a:lstStyle/>
          <a:p>
            <a:pPr algn="ctr"/>
            <a:r>
              <a:rPr lang="en-US" sz="2000" dirty="0" smtClean="0"/>
              <a:t>Intensity</a:t>
            </a:r>
            <a:endParaRPr lang="en-US" sz="2000" dirty="0"/>
          </a:p>
        </p:txBody>
      </p:sp>
      <p:grpSp>
        <p:nvGrpSpPr>
          <p:cNvPr id="21" name="Group 20"/>
          <p:cNvGrpSpPr/>
          <p:nvPr/>
        </p:nvGrpSpPr>
        <p:grpSpPr>
          <a:xfrm>
            <a:off x="1509136" y="5503091"/>
            <a:ext cx="1910139" cy="804966"/>
            <a:chOff x="1468717" y="5792495"/>
            <a:chExt cx="1910139" cy="804966"/>
          </a:xfrm>
        </p:grpSpPr>
        <p:sp>
          <p:nvSpPr>
            <p:cNvPr id="22" name="Rectangle 3"/>
            <p:cNvSpPr>
              <a:spLocks noChangeArrowheads="1"/>
            </p:cNvSpPr>
            <p:nvPr/>
          </p:nvSpPr>
          <p:spPr bwMode="auto">
            <a:xfrm>
              <a:off x="2035138" y="5960317"/>
              <a:ext cx="1343718" cy="400110"/>
            </a:xfrm>
            <a:prstGeom prst="rect">
              <a:avLst/>
            </a:prstGeom>
            <a:noFill/>
            <a:ln w="9525">
              <a:noFill/>
              <a:miter lim="800000"/>
              <a:headEnd/>
              <a:tailEnd/>
            </a:ln>
            <a:effectLst/>
          </p:spPr>
          <p:txBody>
            <a:bodyPr wrap="square">
              <a:spAutoFit/>
            </a:bodyPr>
            <a:lstStyle/>
            <a:p>
              <a:pPr algn="ctr">
                <a:spcBef>
                  <a:spcPct val="50000"/>
                </a:spcBef>
              </a:pPr>
              <a:r>
                <a:rPr lang="en-US" altLang="zh-TW" sz="2000" b="1" dirty="0" smtClean="0">
                  <a:solidFill>
                    <a:schemeClr val="accent2"/>
                  </a:solidFill>
                  <a:latin typeface="Arial" pitchFamily="34" charset="0"/>
                </a:rPr>
                <a:t>= e</a:t>
              </a:r>
              <a:r>
                <a:rPr lang="en-US" altLang="zh-TW" sz="2000" b="1" baseline="30000" dirty="0" smtClean="0">
                  <a:solidFill>
                    <a:schemeClr val="accent2"/>
                  </a:solidFill>
                  <a:latin typeface="Arial" pitchFamily="34" charset="0"/>
                </a:rPr>
                <a:t>-t/</a:t>
              </a:r>
              <a:r>
                <a:rPr lang="en-US" altLang="zh-TW" sz="2000" baseline="30000" dirty="0" smtClean="0">
                  <a:solidFill>
                    <a:schemeClr val="accent2"/>
                  </a:solidFill>
                  <a:latin typeface="Symbol" pitchFamily="18" charset="2"/>
                </a:rPr>
                <a:t>t</a:t>
              </a:r>
              <a:endParaRPr lang="en-US" altLang="zh-TW" sz="2000" baseline="30000" dirty="0">
                <a:solidFill>
                  <a:schemeClr val="accent2"/>
                </a:solidFill>
                <a:latin typeface="Symbol" pitchFamily="18" charset="2"/>
              </a:endParaRPr>
            </a:p>
          </p:txBody>
        </p:sp>
        <p:sp>
          <p:nvSpPr>
            <p:cNvPr id="23" name="Rectangle 3"/>
            <p:cNvSpPr>
              <a:spLocks noChangeArrowheads="1"/>
            </p:cNvSpPr>
            <p:nvPr/>
          </p:nvSpPr>
          <p:spPr bwMode="auto">
            <a:xfrm>
              <a:off x="1468717" y="5792495"/>
              <a:ext cx="1109694" cy="400110"/>
            </a:xfrm>
            <a:prstGeom prst="rect">
              <a:avLst/>
            </a:prstGeom>
            <a:noFill/>
            <a:ln w="9525">
              <a:noFill/>
              <a:miter lim="800000"/>
              <a:headEnd/>
              <a:tailEnd/>
            </a:ln>
            <a:effectLst/>
          </p:spPr>
          <p:txBody>
            <a:bodyPr wrap="square">
              <a:spAutoFit/>
            </a:bodyPr>
            <a:lstStyle/>
            <a:p>
              <a:pPr algn="ctr">
                <a:spcBef>
                  <a:spcPct val="50000"/>
                </a:spcBef>
              </a:pPr>
              <a:r>
                <a:rPr lang="en-US" altLang="zh-TW" sz="2000" b="1" dirty="0" smtClean="0">
                  <a:solidFill>
                    <a:schemeClr val="accent2"/>
                  </a:solidFill>
                  <a:latin typeface="Arial" pitchFamily="34" charset="0"/>
                </a:rPr>
                <a:t>I(t)</a:t>
              </a:r>
              <a:endParaRPr lang="en-US" altLang="zh-TW" sz="2000" baseline="30000" dirty="0">
                <a:solidFill>
                  <a:schemeClr val="accent2"/>
                </a:solidFill>
                <a:latin typeface="Symbol" pitchFamily="18" charset="2"/>
              </a:endParaRPr>
            </a:p>
          </p:txBody>
        </p:sp>
        <p:sp>
          <p:nvSpPr>
            <p:cNvPr id="24" name="Rectangle 3"/>
            <p:cNvSpPr>
              <a:spLocks noChangeArrowheads="1"/>
            </p:cNvSpPr>
            <p:nvPr/>
          </p:nvSpPr>
          <p:spPr bwMode="auto">
            <a:xfrm>
              <a:off x="1581964" y="6197351"/>
              <a:ext cx="891324" cy="400110"/>
            </a:xfrm>
            <a:prstGeom prst="rect">
              <a:avLst/>
            </a:prstGeom>
            <a:noFill/>
            <a:ln w="9525">
              <a:noFill/>
              <a:miter lim="800000"/>
              <a:headEnd/>
              <a:tailEnd/>
            </a:ln>
            <a:effectLst/>
          </p:spPr>
          <p:txBody>
            <a:bodyPr wrap="square">
              <a:spAutoFit/>
            </a:bodyPr>
            <a:lstStyle/>
            <a:p>
              <a:pPr algn="ctr">
                <a:spcBef>
                  <a:spcPct val="50000"/>
                </a:spcBef>
              </a:pPr>
              <a:r>
                <a:rPr lang="en-US" altLang="zh-TW" sz="2000" b="1" dirty="0" smtClean="0">
                  <a:solidFill>
                    <a:schemeClr val="accent2"/>
                  </a:solidFill>
                  <a:latin typeface="Arial" pitchFamily="34" charset="0"/>
                </a:rPr>
                <a:t>I(0)</a:t>
              </a:r>
              <a:endParaRPr lang="en-US" altLang="zh-TW" sz="2000" baseline="30000" dirty="0">
                <a:solidFill>
                  <a:schemeClr val="accent2"/>
                </a:solidFill>
                <a:latin typeface="Symbol" pitchFamily="18" charset="2"/>
              </a:endParaRPr>
            </a:p>
          </p:txBody>
        </p:sp>
        <p:cxnSp>
          <p:nvCxnSpPr>
            <p:cNvPr id="25" name="Straight Connector 24"/>
            <p:cNvCxnSpPr/>
            <p:nvPr/>
          </p:nvCxnSpPr>
          <p:spPr>
            <a:xfrm>
              <a:off x="1670864" y="6197351"/>
              <a:ext cx="68177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6" name="Rectangle 25"/>
          <p:cNvSpPr/>
          <p:nvPr/>
        </p:nvSpPr>
        <p:spPr>
          <a:xfrm rot="16200000">
            <a:off x="3949712" y="3160567"/>
            <a:ext cx="1673267" cy="400110"/>
          </a:xfrm>
          <a:prstGeom prst="rect">
            <a:avLst/>
          </a:prstGeom>
        </p:spPr>
        <p:txBody>
          <a:bodyPr wrap="square">
            <a:spAutoFit/>
          </a:bodyPr>
          <a:lstStyle/>
          <a:p>
            <a:pPr algn="ctr"/>
            <a:r>
              <a:rPr lang="en-US" sz="2000" dirty="0" smtClean="0"/>
              <a:t>Intensity</a:t>
            </a:r>
            <a:endParaRPr lang="en-US" sz="2000" dirty="0"/>
          </a:p>
        </p:txBody>
      </p:sp>
    </p:spTree>
    <p:extLst>
      <p:ext uri="{BB962C8B-B14F-4D97-AF65-F5344CB8AC3E}">
        <p14:creationId xmlns="" xmlns:p14="http://schemas.microsoft.com/office/powerpoint/2010/main" val="202608428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5"/>
          <p:cNvSpPr>
            <a:spLocks noChangeArrowheads="1"/>
          </p:cNvSpPr>
          <p:nvPr/>
        </p:nvSpPr>
        <p:spPr bwMode="auto">
          <a:xfrm>
            <a:off x="457200" y="3175"/>
            <a:ext cx="8229600" cy="914400"/>
          </a:xfrm>
          <a:prstGeom prst="rect">
            <a:avLst/>
          </a:prstGeom>
          <a:noFill/>
          <a:ln w="9525">
            <a:noFill/>
            <a:miter lim="800000"/>
            <a:headEnd/>
            <a:tailEnd/>
          </a:ln>
        </p:spPr>
        <p:txBody>
          <a:bodyPr anchor="ctr"/>
          <a:lstStyle/>
          <a:p>
            <a:pPr algn="ctr"/>
            <a:r>
              <a:rPr lang="en-US" sz="3200" b="1" u="sng" dirty="0" smtClean="0">
                <a:solidFill>
                  <a:schemeClr val="tx2"/>
                </a:solidFill>
              </a:rPr>
              <a:t>Non-exponential</a:t>
            </a:r>
            <a:endParaRPr lang="en-US" sz="3200" b="1" u="sng" dirty="0">
              <a:solidFill>
                <a:schemeClr val="tx2"/>
              </a:solidFill>
            </a:endParaRPr>
          </a:p>
        </p:txBody>
      </p:sp>
      <p:pic>
        <p:nvPicPr>
          <p:cNvPr id="113666" name="Picture 2"/>
          <p:cNvPicPr>
            <a:picLocks noChangeAspect="1" noChangeArrowheads="1"/>
          </p:cNvPicPr>
          <p:nvPr/>
        </p:nvPicPr>
        <p:blipFill>
          <a:blip r:embed="rId3" cstate="print"/>
          <a:srcRect/>
          <a:stretch>
            <a:fillRect/>
          </a:stretch>
        </p:blipFill>
        <p:spPr bwMode="auto">
          <a:xfrm>
            <a:off x="5090110" y="3545861"/>
            <a:ext cx="3455362" cy="3256362"/>
          </a:xfrm>
          <a:prstGeom prst="rect">
            <a:avLst/>
          </a:prstGeom>
          <a:noFill/>
          <a:ln w="9525">
            <a:noFill/>
            <a:miter lim="800000"/>
            <a:headEnd/>
            <a:tailEnd/>
          </a:ln>
        </p:spPr>
      </p:pic>
      <p:pic>
        <p:nvPicPr>
          <p:cNvPr id="186370" name="Picture 2" descr="http://ars.els-cdn.com/content/image/1-s2.0-S1386142513005581-fx1.jpg"/>
          <p:cNvPicPr>
            <a:picLocks noChangeAspect="1" noChangeArrowheads="1"/>
          </p:cNvPicPr>
          <p:nvPr/>
        </p:nvPicPr>
        <p:blipFill>
          <a:blip r:embed="rId4" cstate="print"/>
          <a:srcRect/>
          <a:stretch>
            <a:fillRect/>
          </a:stretch>
        </p:blipFill>
        <p:spPr bwMode="auto">
          <a:xfrm>
            <a:off x="4873065" y="886063"/>
            <a:ext cx="3889452" cy="2659798"/>
          </a:xfrm>
          <a:prstGeom prst="rect">
            <a:avLst/>
          </a:prstGeom>
          <a:noFill/>
        </p:spPr>
      </p:pic>
      <p:sp>
        <p:nvSpPr>
          <p:cNvPr id="10" name="TextBox 9"/>
          <p:cNvSpPr txBox="1"/>
          <p:nvPr/>
        </p:nvSpPr>
        <p:spPr>
          <a:xfrm>
            <a:off x="243238" y="1301688"/>
            <a:ext cx="5073072" cy="5098832"/>
          </a:xfrm>
          <a:prstGeom prst="rect">
            <a:avLst/>
          </a:prstGeom>
          <a:noFill/>
        </p:spPr>
        <p:txBody>
          <a:bodyPr wrap="square" rtlCol="0">
            <a:spAutoFit/>
          </a:bodyPr>
          <a:lstStyle/>
          <a:p>
            <a:pPr>
              <a:spcAft>
                <a:spcPts val="1000"/>
              </a:spcAft>
            </a:pPr>
            <a:r>
              <a:rPr lang="en-US" sz="2400" u="sng" dirty="0" smtClean="0"/>
              <a:t>Possible explanations</a:t>
            </a:r>
            <a:r>
              <a:rPr lang="en-US" sz="2400" dirty="0" smtClean="0"/>
              <a:t>:</a:t>
            </a:r>
          </a:p>
          <a:p>
            <a:pPr marL="342900">
              <a:spcAft>
                <a:spcPts val="1000"/>
              </a:spcAft>
            </a:pPr>
            <a:r>
              <a:rPr lang="en-US" sz="2200" dirty="0" smtClean="0"/>
              <a:t>- Two or more emitters</a:t>
            </a:r>
          </a:p>
          <a:p>
            <a:pPr marL="342900">
              <a:spcAft>
                <a:spcPts val="1000"/>
              </a:spcAft>
            </a:pPr>
            <a:r>
              <a:rPr lang="en-US" sz="2200" dirty="0" smtClean="0"/>
              <a:t>- In homogeneous samples (QDs)</a:t>
            </a:r>
          </a:p>
          <a:p>
            <a:pPr marL="342900">
              <a:spcAft>
                <a:spcPts val="1000"/>
              </a:spcAft>
            </a:pPr>
            <a:r>
              <a:rPr lang="en-US" sz="2200" dirty="0" smtClean="0"/>
              <a:t>- Dual Emission</a:t>
            </a:r>
          </a:p>
          <a:p>
            <a:pPr marL="342900">
              <a:spcAft>
                <a:spcPts val="1000"/>
              </a:spcAft>
            </a:pPr>
            <a:r>
              <a:rPr lang="en-US" sz="2200" dirty="0"/>
              <a:t>- Multiple emissive sites</a:t>
            </a:r>
          </a:p>
          <a:p>
            <a:pPr marL="685800">
              <a:spcAft>
                <a:spcPts val="1000"/>
              </a:spcAft>
            </a:pPr>
            <a:r>
              <a:rPr lang="en-US" sz="2200" dirty="0"/>
              <a:t>On surfaces</a:t>
            </a:r>
          </a:p>
          <a:p>
            <a:pPr marL="685800">
              <a:spcAft>
                <a:spcPts val="1000"/>
              </a:spcAft>
            </a:pPr>
            <a:r>
              <a:rPr lang="en-US" sz="2200" dirty="0"/>
              <a:t>Polymer Films</a:t>
            </a:r>
          </a:p>
          <a:p>
            <a:pPr marL="685800">
              <a:spcAft>
                <a:spcPts val="1000"/>
              </a:spcAft>
            </a:pPr>
            <a:r>
              <a:rPr lang="en-US" sz="2200" dirty="0"/>
              <a:t>Peptides</a:t>
            </a:r>
          </a:p>
          <a:p>
            <a:pPr marL="685800">
              <a:spcAft>
                <a:spcPts val="1000"/>
              </a:spcAft>
            </a:pPr>
            <a:r>
              <a:rPr lang="en-US" sz="2200" dirty="0"/>
              <a:t>Dual Emission</a:t>
            </a:r>
          </a:p>
          <a:p>
            <a:pPr marL="342900">
              <a:spcAft>
                <a:spcPts val="1000"/>
              </a:spcAft>
            </a:pPr>
            <a:endParaRPr lang="en-US" sz="2200" dirty="0" smtClean="0"/>
          </a:p>
          <a:p>
            <a:pPr>
              <a:spcAft>
                <a:spcPts val="1000"/>
              </a:spcAft>
            </a:pPr>
            <a:r>
              <a:rPr lang="en-US" sz="2200" dirty="0"/>
              <a:t>		</a:t>
            </a:r>
          </a:p>
        </p:txBody>
      </p:sp>
    </p:spTree>
    <p:extLst>
      <p:ext uri="{BB962C8B-B14F-4D97-AF65-F5344CB8AC3E}">
        <p14:creationId xmlns="" xmlns:p14="http://schemas.microsoft.com/office/powerpoint/2010/main" val="88818547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05193" name="Object 9"/>
          <p:cNvGraphicFramePr>
            <a:graphicFrameLocks noGrp="1" noChangeAspect="1"/>
          </p:cNvGraphicFramePr>
          <p:nvPr>
            <p:ph sz="quarter" idx="3"/>
            <p:extLst>
              <p:ext uri="{D42A27DB-BD31-4B8C-83A1-F6EECF244321}">
                <p14:modId xmlns="" xmlns:p14="http://schemas.microsoft.com/office/powerpoint/2010/main" val="3905441531"/>
              </p:ext>
            </p:extLst>
          </p:nvPr>
        </p:nvGraphicFramePr>
        <p:xfrm>
          <a:off x="199345" y="1140556"/>
          <a:ext cx="3540125" cy="2616200"/>
        </p:xfrm>
        <a:graphic>
          <a:graphicData uri="http://schemas.openxmlformats.org/presentationml/2006/ole">
            <p:oleObj spid="_x0000_s112752" name="Worksheet" r:id="rId3" imgW="3505182" imgH="2590822" progId="Excel.Sheet.8">
              <p:embed/>
            </p:oleObj>
          </a:graphicData>
        </a:graphic>
      </p:graphicFrame>
      <p:graphicFrame>
        <p:nvGraphicFramePr>
          <p:cNvPr id="605196" name="Object 12"/>
          <p:cNvGraphicFramePr>
            <a:graphicFrameLocks noChangeAspect="1"/>
          </p:cNvGraphicFramePr>
          <p:nvPr>
            <p:extLst>
              <p:ext uri="{D42A27DB-BD31-4B8C-83A1-F6EECF244321}">
                <p14:modId xmlns="" xmlns:p14="http://schemas.microsoft.com/office/powerpoint/2010/main" val="602307455"/>
              </p:ext>
            </p:extLst>
          </p:nvPr>
        </p:nvGraphicFramePr>
        <p:xfrm>
          <a:off x="269874" y="4197148"/>
          <a:ext cx="3762376" cy="2611893"/>
        </p:xfrm>
        <a:graphic>
          <a:graphicData uri="http://schemas.openxmlformats.org/presentationml/2006/ole">
            <p:oleObj spid="_x0000_s112753" name="Worksheet" r:id="rId4" imgW="3343218" imgH="2143003" progId="Excel.Sheet.8">
              <p:embed/>
            </p:oleObj>
          </a:graphicData>
        </a:graphic>
      </p:graphicFrame>
      <p:sp>
        <p:nvSpPr>
          <p:cNvPr id="605199" name="Line 15"/>
          <p:cNvSpPr>
            <a:spLocks noChangeShapeType="1"/>
          </p:cNvSpPr>
          <p:nvPr/>
        </p:nvSpPr>
        <p:spPr bwMode="auto">
          <a:xfrm flipH="1" flipV="1">
            <a:off x="930274" y="4842471"/>
            <a:ext cx="3025776" cy="1228131"/>
          </a:xfrm>
          <a:prstGeom prst="line">
            <a:avLst/>
          </a:prstGeom>
          <a:noFill/>
          <a:ln w="38100">
            <a:solidFill>
              <a:srgbClr val="FF0000"/>
            </a:solidFill>
            <a:prstDash val="dash"/>
            <a:round/>
            <a:headEnd/>
            <a:tailEnd/>
          </a:ln>
          <a:effectLst/>
        </p:spPr>
        <p:txBody>
          <a:bodyPr/>
          <a:lstStyle/>
          <a:p>
            <a:endParaRPr lang="en-US"/>
          </a:p>
        </p:txBody>
      </p:sp>
      <p:sp>
        <p:nvSpPr>
          <p:cNvPr id="605200" name="Line 16"/>
          <p:cNvSpPr>
            <a:spLocks noChangeShapeType="1"/>
          </p:cNvSpPr>
          <p:nvPr/>
        </p:nvSpPr>
        <p:spPr bwMode="auto">
          <a:xfrm>
            <a:off x="792162" y="4578651"/>
            <a:ext cx="1822450" cy="1595217"/>
          </a:xfrm>
          <a:prstGeom prst="line">
            <a:avLst/>
          </a:prstGeom>
          <a:noFill/>
          <a:ln w="38100">
            <a:solidFill>
              <a:srgbClr val="FF0000"/>
            </a:solidFill>
            <a:prstDash val="dash"/>
            <a:round/>
            <a:headEnd/>
            <a:tailEnd/>
          </a:ln>
          <a:effectLst/>
        </p:spPr>
        <p:txBody>
          <a:bodyPr/>
          <a:lstStyle/>
          <a:p>
            <a:endParaRPr lang="en-US"/>
          </a:p>
        </p:txBody>
      </p:sp>
      <p:sp>
        <p:nvSpPr>
          <p:cNvPr id="605201" name="Text Box 17"/>
          <p:cNvSpPr txBox="1">
            <a:spLocks noChangeArrowheads="1"/>
          </p:cNvSpPr>
          <p:nvPr/>
        </p:nvSpPr>
        <p:spPr bwMode="auto">
          <a:xfrm>
            <a:off x="1393824" y="5589394"/>
            <a:ext cx="720725" cy="400919"/>
          </a:xfrm>
          <a:prstGeom prst="rect">
            <a:avLst/>
          </a:prstGeom>
          <a:noFill/>
          <a:ln w="9525">
            <a:noFill/>
            <a:miter lim="800000"/>
            <a:headEnd/>
            <a:tailEnd/>
          </a:ln>
          <a:effectLst/>
        </p:spPr>
        <p:txBody>
          <a:bodyPr>
            <a:spAutoFit/>
          </a:bodyPr>
          <a:lstStyle/>
          <a:p>
            <a:pPr>
              <a:spcBef>
                <a:spcPct val="50000"/>
              </a:spcBef>
            </a:pPr>
            <a:r>
              <a:rPr lang="en-US" altLang="zh-CN" sz="2000" dirty="0">
                <a:solidFill>
                  <a:srgbClr val="FF0000"/>
                </a:solidFill>
              </a:rPr>
              <a:t>5 </a:t>
            </a:r>
            <a:r>
              <a:rPr lang="en-US" altLang="zh-CN" sz="2000" i="1" dirty="0">
                <a:solidFill>
                  <a:srgbClr val="FF0000"/>
                </a:solidFill>
              </a:rPr>
              <a:t>ns</a:t>
            </a:r>
          </a:p>
        </p:txBody>
      </p:sp>
      <p:sp>
        <p:nvSpPr>
          <p:cNvPr id="605202" name="Text Box 18"/>
          <p:cNvSpPr txBox="1">
            <a:spLocks noChangeArrowheads="1"/>
          </p:cNvSpPr>
          <p:nvPr/>
        </p:nvSpPr>
        <p:spPr bwMode="auto">
          <a:xfrm>
            <a:off x="3057525" y="5188475"/>
            <a:ext cx="1152525" cy="400919"/>
          </a:xfrm>
          <a:prstGeom prst="rect">
            <a:avLst/>
          </a:prstGeom>
          <a:noFill/>
          <a:ln w="9525">
            <a:noFill/>
            <a:miter lim="800000"/>
            <a:headEnd/>
            <a:tailEnd/>
          </a:ln>
          <a:effectLst/>
        </p:spPr>
        <p:txBody>
          <a:bodyPr>
            <a:spAutoFit/>
          </a:bodyPr>
          <a:lstStyle/>
          <a:p>
            <a:pPr>
              <a:spcBef>
                <a:spcPct val="50000"/>
              </a:spcBef>
            </a:pPr>
            <a:r>
              <a:rPr lang="en-US" altLang="zh-CN" sz="2000" dirty="0">
                <a:solidFill>
                  <a:srgbClr val="FF0000"/>
                </a:solidFill>
              </a:rPr>
              <a:t>50</a:t>
            </a:r>
            <a:r>
              <a:rPr lang="en-US" altLang="zh-CN" sz="2000" i="1" dirty="0">
                <a:solidFill>
                  <a:srgbClr val="FF0000"/>
                </a:solidFill>
              </a:rPr>
              <a:t> ns</a:t>
            </a:r>
          </a:p>
        </p:txBody>
      </p:sp>
      <p:sp>
        <p:nvSpPr>
          <p:cNvPr id="16" name="Rectangle 5"/>
          <p:cNvSpPr>
            <a:spLocks noChangeArrowheads="1"/>
          </p:cNvSpPr>
          <p:nvPr/>
        </p:nvSpPr>
        <p:spPr bwMode="auto">
          <a:xfrm>
            <a:off x="438150" y="3175"/>
            <a:ext cx="8229600" cy="914400"/>
          </a:xfrm>
          <a:prstGeom prst="rect">
            <a:avLst/>
          </a:prstGeom>
          <a:noFill/>
          <a:ln w="9525">
            <a:noFill/>
            <a:miter lim="800000"/>
            <a:headEnd/>
            <a:tailEnd/>
          </a:ln>
        </p:spPr>
        <p:txBody>
          <a:bodyPr anchor="ctr"/>
          <a:lstStyle/>
          <a:p>
            <a:pPr algn="ctr"/>
            <a:r>
              <a:rPr lang="en-US" sz="3200" b="1" u="sng" dirty="0" smtClean="0">
                <a:solidFill>
                  <a:schemeClr val="tx2"/>
                </a:solidFill>
              </a:rPr>
              <a:t>Non-exponential Decay</a:t>
            </a:r>
            <a:endParaRPr lang="en-US" sz="3200" b="1" u="sng" dirty="0">
              <a:solidFill>
                <a:schemeClr val="tx2"/>
              </a:solidFill>
            </a:endParaRPr>
          </a:p>
        </p:txBody>
      </p:sp>
      <p:grpSp>
        <p:nvGrpSpPr>
          <p:cNvPr id="22" name="Group 21"/>
          <p:cNvGrpSpPr/>
          <p:nvPr/>
        </p:nvGrpSpPr>
        <p:grpSpPr>
          <a:xfrm>
            <a:off x="4717520" y="2052612"/>
            <a:ext cx="4166583" cy="1274329"/>
            <a:chOff x="1468717" y="5665495"/>
            <a:chExt cx="4166583" cy="1274329"/>
          </a:xfrm>
        </p:grpSpPr>
        <p:sp>
          <p:nvSpPr>
            <p:cNvPr id="23" name="Rectangle 3"/>
            <p:cNvSpPr>
              <a:spLocks noChangeArrowheads="1"/>
            </p:cNvSpPr>
            <p:nvPr/>
          </p:nvSpPr>
          <p:spPr bwMode="auto">
            <a:xfrm>
              <a:off x="2263738" y="5985717"/>
              <a:ext cx="3371562" cy="954107"/>
            </a:xfrm>
            <a:prstGeom prst="rect">
              <a:avLst/>
            </a:prstGeom>
            <a:noFill/>
            <a:ln w="9525">
              <a:noFill/>
              <a:miter lim="800000"/>
              <a:headEnd/>
              <a:tailEnd/>
            </a:ln>
            <a:effectLst/>
          </p:spPr>
          <p:txBody>
            <a:bodyPr wrap="square">
              <a:spAutoFit/>
            </a:bodyPr>
            <a:lstStyle/>
            <a:p>
              <a:pPr algn="ctr">
                <a:spcBef>
                  <a:spcPct val="50000"/>
                </a:spcBef>
              </a:pPr>
              <a:r>
                <a:rPr lang="en-US" altLang="zh-TW" sz="2800" b="1" dirty="0" smtClean="0">
                  <a:solidFill>
                    <a:schemeClr val="accent2"/>
                  </a:solidFill>
                  <a:latin typeface="Arial" pitchFamily="34" charset="0"/>
                </a:rPr>
                <a:t>= A</a:t>
              </a:r>
              <a:r>
                <a:rPr lang="en-US" altLang="zh-TW" sz="2800" b="1" baseline="-25000" dirty="0" smtClean="0">
                  <a:solidFill>
                    <a:schemeClr val="accent2"/>
                  </a:solidFill>
                  <a:latin typeface="Arial" pitchFamily="34" charset="0"/>
                </a:rPr>
                <a:t>1</a:t>
              </a:r>
              <a:r>
                <a:rPr lang="en-US" altLang="zh-TW" sz="2800" b="1" dirty="0" smtClean="0">
                  <a:solidFill>
                    <a:schemeClr val="accent2"/>
                  </a:solidFill>
                  <a:latin typeface="Arial" pitchFamily="34" charset="0"/>
                </a:rPr>
                <a:t>e</a:t>
              </a:r>
              <a:r>
                <a:rPr lang="en-US" altLang="zh-TW" sz="2800" b="1" baseline="30000" dirty="0" smtClean="0">
                  <a:solidFill>
                    <a:schemeClr val="accent2"/>
                  </a:solidFill>
                  <a:latin typeface="Arial" pitchFamily="34" charset="0"/>
                </a:rPr>
                <a:t>-t/</a:t>
              </a:r>
              <a:r>
                <a:rPr lang="en-US" altLang="zh-TW" sz="2800" baseline="30000" dirty="0" smtClean="0">
                  <a:solidFill>
                    <a:schemeClr val="accent2"/>
                  </a:solidFill>
                  <a:latin typeface="Symbol" pitchFamily="18" charset="2"/>
                </a:rPr>
                <a:t>t1</a:t>
              </a:r>
              <a:r>
                <a:rPr lang="en-US" altLang="zh-TW" sz="2800" b="1" dirty="0" smtClean="0">
                  <a:solidFill>
                    <a:schemeClr val="accent2"/>
                  </a:solidFill>
                  <a:latin typeface="Arial" pitchFamily="34" charset="0"/>
                </a:rPr>
                <a:t> +  A</a:t>
              </a:r>
              <a:r>
                <a:rPr lang="en-US" altLang="zh-TW" sz="2800" b="1" baseline="-25000" dirty="0" smtClean="0">
                  <a:solidFill>
                    <a:schemeClr val="accent2"/>
                  </a:solidFill>
                  <a:latin typeface="Arial" pitchFamily="34" charset="0"/>
                </a:rPr>
                <a:t>2</a:t>
              </a:r>
              <a:r>
                <a:rPr lang="en-US" altLang="zh-TW" sz="2800" b="1" dirty="0" smtClean="0">
                  <a:solidFill>
                    <a:schemeClr val="accent2"/>
                  </a:solidFill>
                  <a:latin typeface="Arial" pitchFamily="34" charset="0"/>
                </a:rPr>
                <a:t>e</a:t>
              </a:r>
              <a:r>
                <a:rPr lang="en-US" altLang="zh-TW" sz="2800" b="1" baseline="30000" dirty="0" smtClean="0">
                  <a:solidFill>
                    <a:schemeClr val="accent2"/>
                  </a:solidFill>
                  <a:latin typeface="Arial" pitchFamily="34" charset="0"/>
                </a:rPr>
                <a:t>-t/</a:t>
              </a:r>
              <a:r>
                <a:rPr lang="en-US" altLang="zh-TW" sz="2800" baseline="30000" dirty="0" smtClean="0">
                  <a:solidFill>
                    <a:schemeClr val="accent2"/>
                  </a:solidFill>
                  <a:latin typeface="Symbol" pitchFamily="18" charset="2"/>
                </a:rPr>
                <a:t>t2</a:t>
              </a:r>
              <a:endParaRPr lang="en-US" altLang="zh-TW" sz="2800" baseline="30000" dirty="0">
                <a:solidFill>
                  <a:schemeClr val="accent2"/>
                </a:solidFill>
                <a:latin typeface="Symbol" pitchFamily="18" charset="2"/>
              </a:endParaRPr>
            </a:p>
            <a:p>
              <a:pPr algn="ctr">
                <a:spcBef>
                  <a:spcPct val="50000"/>
                </a:spcBef>
              </a:pPr>
              <a:endParaRPr lang="en-US" altLang="zh-TW" sz="2800" baseline="30000" dirty="0">
                <a:solidFill>
                  <a:schemeClr val="accent2"/>
                </a:solidFill>
                <a:latin typeface="Symbol" pitchFamily="18" charset="2"/>
              </a:endParaRPr>
            </a:p>
          </p:txBody>
        </p:sp>
        <p:sp>
          <p:nvSpPr>
            <p:cNvPr id="24" name="Rectangle 3"/>
            <p:cNvSpPr>
              <a:spLocks noChangeArrowheads="1"/>
            </p:cNvSpPr>
            <p:nvPr/>
          </p:nvSpPr>
          <p:spPr bwMode="auto">
            <a:xfrm>
              <a:off x="1468717" y="5665495"/>
              <a:ext cx="1109694" cy="523220"/>
            </a:xfrm>
            <a:prstGeom prst="rect">
              <a:avLst/>
            </a:prstGeom>
            <a:noFill/>
            <a:ln w="9525">
              <a:noFill/>
              <a:miter lim="800000"/>
              <a:headEnd/>
              <a:tailEnd/>
            </a:ln>
            <a:effectLst/>
          </p:spPr>
          <p:txBody>
            <a:bodyPr wrap="square">
              <a:spAutoFit/>
            </a:bodyPr>
            <a:lstStyle/>
            <a:p>
              <a:pPr algn="ctr">
                <a:spcBef>
                  <a:spcPct val="50000"/>
                </a:spcBef>
              </a:pPr>
              <a:r>
                <a:rPr lang="en-US" altLang="zh-TW" sz="2800" b="1" dirty="0" smtClean="0">
                  <a:solidFill>
                    <a:schemeClr val="accent2"/>
                  </a:solidFill>
                  <a:latin typeface="Arial" pitchFamily="34" charset="0"/>
                </a:rPr>
                <a:t>I(t)</a:t>
              </a:r>
              <a:endParaRPr lang="en-US" altLang="zh-TW" sz="2800" baseline="30000" dirty="0">
                <a:solidFill>
                  <a:schemeClr val="accent2"/>
                </a:solidFill>
                <a:latin typeface="Symbol" pitchFamily="18" charset="2"/>
              </a:endParaRPr>
            </a:p>
          </p:txBody>
        </p:sp>
        <p:sp>
          <p:nvSpPr>
            <p:cNvPr id="25" name="Rectangle 3"/>
            <p:cNvSpPr>
              <a:spLocks noChangeArrowheads="1"/>
            </p:cNvSpPr>
            <p:nvPr/>
          </p:nvSpPr>
          <p:spPr bwMode="auto">
            <a:xfrm>
              <a:off x="1581964" y="6197351"/>
              <a:ext cx="891324" cy="523220"/>
            </a:xfrm>
            <a:prstGeom prst="rect">
              <a:avLst/>
            </a:prstGeom>
            <a:noFill/>
            <a:ln w="9525">
              <a:noFill/>
              <a:miter lim="800000"/>
              <a:headEnd/>
              <a:tailEnd/>
            </a:ln>
            <a:effectLst/>
          </p:spPr>
          <p:txBody>
            <a:bodyPr wrap="square">
              <a:spAutoFit/>
            </a:bodyPr>
            <a:lstStyle/>
            <a:p>
              <a:pPr algn="ctr">
                <a:spcBef>
                  <a:spcPct val="50000"/>
                </a:spcBef>
              </a:pPr>
              <a:r>
                <a:rPr lang="en-US" altLang="zh-TW" sz="2800" b="1" dirty="0" smtClean="0">
                  <a:solidFill>
                    <a:schemeClr val="accent2"/>
                  </a:solidFill>
                  <a:latin typeface="Arial" pitchFamily="34" charset="0"/>
                </a:rPr>
                <a:t>I(0)</a:t>
              </a:r>
              <a:endParaRPr lang="en-US" altLang="zh-TW" sz="2800" baseline="30000" dirty="0">
                <a:solidFill>
                  <a:schemeClr val="accent2"/>
                </a:solidFill>
                <a:latin typeface="Symbol" pitchFamily="18" charset="2"/>
              </a:endParaRPr>
            </a:p>
          </p:txBody>
        </p:sp>
        <p:cxnSp>
          <p:nvCxnSpPr>
            <p:cNvPr id="26" name="Straight Connector 25"/>
            <p:cNvCxnSpPr/>
            <p:nvPr/>
          </p:nvCxnSpPr>
          <p:spPr>
            <a:xfrm>
              <a:off x="1670864" y="6197351"/>
              <a:ext cx="68177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 name="TextBox 4"/>
          <p:cNvSpPr txBox="1"/>
          <p:nvPr/>
        </p:nvSpPr>
        <p:spPr>
          <a:xfrm>
            <a:off x="4931685" y="3420745"/>
            <a:ext cx="4226832" cy="1785104"/>
          </a:xfrm>
          <a:prstGeom prst="rect">
            <a:avLst/>
          </a:prstGeom>
          <a:noFill/>
        </p:spPr>
        <p:txBody>
          <a:bodyPr wrap="square" rtlCol="0">
            <a:spAutoFit/>
          </a:bodyPr>
          <a:lstStyle/>
          <a:p>
            <a:r>
              <a:rPr lang="en-US" sz="2200" dirty="0" smtClean="0"/>
              <a:t>A</a:t>
            </a:r>
            <a:r>
              <a:rPr lang="en-US" sz="2200" baseline="-25000" dirty="0" smtClean="0"/>
              <a:t>1</a:t>
            </a:r>
            <a:r>
              <a:rPr lang="en-US" sz="2200" dirty="0" smtClean="0"/>
              <a:t>  = amplitude of component 1</a:t>
            </a:r>
          </a:p>
          <a:p>
            <a:r>
              <a:rPr lang="en-US" sz="2200" dirty="0" smtClean="0">
                <a:latin typeface="Symbol" panose="05050102010706020507" pitchFamily="18" charset="2"/>
              </a:rPr>
              <a:t>t</a:t>
            </a:r>
            <a:r>
              <a:rPr lang="en-US" sz="2200" baseline="-25000" dirty="0" smtClean="0"/>
              <a:t>1</a:t>
            </a:r>
            <a:r>
              <a:rPr lang="en-US" sz="2200" dirty="0" smtClean="0"/>
              <a:t>  = lifetime of component 1</a:t>
            </a:r>
          </a:p>
          <a:p>
            <a:r>
              <a:rPr lang="en-US" sz="2200" dirty="0" smtClean="0"/>
              <a:t>A</a:t>
            </a:r>
            <a:r>
              <a:rPr lang="en-US" sz="2200" baseline="-25000" dirty="0" smtClean="0"/>
              <a:t>2</a:t>
            </a:r>
            <a:r>
              <a:rPr lang="en-US" sz="2200" dirty="0" smtClean="0"/>
              <a:t>  </a:t>
            </a:r>
            <a:r>
              <a:rPr lang="en-US" sz="2200" dirty="0"/>
              <a:t>= amplitude of component </a:t>
            </a:r>
            <a:r>
              <a:rPr lang="en-US" sz="2200" dirty="0" smtClean="0"/>
              <a:t>2</a:t>
            </a:r>
            <a:endParaRPr lang="en-US" sz="2200" dirty="0"/>
          </a:p>
          <a:p>
            <a:r>
              <a:rPr lang="en-US" sz="2200" dirty="0" smtClean="0">
                <a:latin typeface="Symbol" panose="05050102010706020507" pitchFamily="18" charset="2"/>
              </a:rPr>
              <a:t>t</a:t>
            </a:r>
            <a:r>
              <a:rPr lang="en-US" sz="2200" baseline="-25000" dirty="0" smtClean="0"/>
              <a:t>2</a:t>
            </a:r>
            <a:r>
              <a:rPr lang="en-US" sz="2200" dirty="0" smtClean="0"/>
              <a:t>  </a:t>
            </a:r>
            <a:r>
              <a:rPr lang="en-US" sz="2200" dirty="0"/>
              <a:t>= lifetime of component </a:t>
            </a:r>
            <a:r>
              <a:rPr lang="en-US" sz="2200" dirty="0" smtClean="0"/>
              <a:t>2</a:t>
            </a:r>
            <a:endParaRPr lang="en-US" sz="2200" dirty="0"/>
          </a:p>
          <a:p>
            <a:endParaRPr lang="en-US" sz="2200" dirty="0"/>
          </a:p>
        </p:txBody>
      </p:sp>
      <p:sp>
        <p:nvSpPr>
          <p:cNvPr id="27" name="TextBox 26"/>
          <p:cNvSpPr txBox="1"/>
          <p:nvPr/>
        </p:nvSpPr>
        <p:spPr>
          <a:xfrm>
            <a:off x="792162" y="728893"/>
            <a:ext cx="2565400" cy="461665"/>
          </a:xfrm>
          <a:prstGeom prst="rect">
            <a:avLst/>
          </a:prstGeom>
          <a:noFill/>
        </p:spPr>
        <p:txBody>
          <a:bodyPr wrap="square" rtlCol="0">
            <a:spAutoFit/>
          </a:bodyPr>
          <a:lstStyle/>
          <a:p>
            <a:pPr algn="ctr"/>
            <a:r>
              <a:rPr lang="en-US" sz="2400" u="sng" dirty="0" smtClean="0"/>
              <a:t>Linear Scale</a:t>
            </a:r>
            <a:endParaRPr lang="en-US" sz="2400" u="sng" dirty="0"/>
          </a:p>
        </p:txBody>
      </p:sp>
      <p:sp>
        <p:nvSpPr>
          <p:cNvPr id="28" name="TextBox 27"/>
          <p:cNvSpPr txBox="1"/>
          <p:nvPr/>
        </p:nvSpPr>
        <p:spPr>
          <a:xfrm>
            <a:off x="930274" y="3978176"/>
            <a:ext cx="2565400" cy="461665"/>
          </a:xfrm>
          <a:prstGeom prst="rect">
            <a:avLst/>
          </a:prstGeom>
          <a:noFill/>
        </p:spPr>
        <p:txBody>
          <a:bodyPr wrap="square" rtlCol="0">
            <a:spAutoFit/>
          </a:bodyPr>
          <a:lstStyle/>
          <a:p>
            <a:pPr algn="ctr"/>
            <a:r>
              <a:rPr lang="en-US" sz="2400" u="sng" dirty="0" smtClean="0"/>
              <a:t>Log Scale</a:t>
            </a:r>
            <a:endParaRPr lang="en-US" sz="2400" u="sng" dirty="0"/>
          </a:p>
        </p:txBody>
      </p:sp>
      <p:sp>
        <p:nvSpPr>
          <p:cNvPr id="29" name="TextBox 28"/>
          <p:cNvSpPr txBox="1"/>
          <p:nvPr/>
        </p:nvSpPr>
        <p:spPr>
          <a:xfrm>
            <a:off x="5131289" y="1353243"/>
            <a:ext cx="3184237" cy="523220"/>
          </a:xfrm>
          <a:prstGeom prst="rect">
            <a:avLst/>
          </a:prstGeom>
          <a:noFill/>
        </p:spPr>
        <p:txBody>
          <a:bodyPr wrap="square" rtlCol="0">
            <a:spAutoFit/>
          </a:bodyPr>
          <a:lstStyle/>
          <a:p>
            <a:pPr algn="ctr"/>
            <a:r>
              <a:rPr lang="en-US" sz="2800" u="sng" dirty="0" err="1" smtClean="0"/>
              <a:t>Biexponential</a:t>
            </a:r>
            <a:r>
              <a:rPr lang="en-US" sz="2800" u="sng" dirty="0" smtClean="0"/>
              <a:t> Fit</a:t>
            </a:r>
            <a:endParaRPr lang="en-US" sz="2800" u="sng" dirty="0"/>
          </a:p>
        </p:txBody>
      </p:sp>
    </p:spTree>
    <p:extLst>
      <p:ext uri="{BB962C8B-B14F-4D97-AF65-F5344CB8AC3E}">
        <p14:creationId xmlns="" xmlns:p14="http://schemas.microsoft.com/office/powerpoint/2010/main" val="1412089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0519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0520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0520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052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5199" grpId="0" animBg="1"/>
      <p:bldP spid="605200" grpId="0" animBg="1"/>
      <p:bldP spid="605201" grpId="0"/>
      <p:bldP spid="605202" grpId="0"/>
      <p:bldP spid="5" grpId="0"/>
      <p:bldP spid="29"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3778" name="Picture 2" descr="http://www.rsc.org/ej/PP/2007/b610310c/b610310c-f3.gif"/>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636261" y="788079"/>
            <a:ext cx="5824086" cy="4744965"/>
          </a:xfrm>
          <a:prstGeom prst="rect">
            <a:avLst/>
          </a:prstGeom>
          <a:noFill/>
          <a:extLst>
            <a:ext uri="{909E8E84-426E-40DD-AFC4-6F175D3DCCD1}">
              <a14:hiddenFill xmlns="" xmlns:a14="http://schemas.microsoft.com/office/drawing/2010/main">
                <a:solidFill>
                  <a:srgbClr val="FFFFFF"/>
                </a:solidFill>
              </a14:hiddenFill>
            </a:ext>
          </a:extLst>
        </p:spPr>
      </p:pic>
      <p:sp>
        <p:nvSpPr>
          <p:cNvPr id="8" name="Rectangle 5"/>
          <p:cNvSpPr>
            <a:spLocks noChangeArrowheads="1"/>
          </p:cNvSpPr>
          <p:nvPr/>
        </p:nvSpPr>
        <p:spPr bwMode="auto">
          <a:xfrm>
            <a:off x="438150" y="3175"/>
            <a:ext cx="8229600" cy="914400"/>
          </a:xfrm>
          <a:prstGeom prst="rect">
            <a:avLst/>
          </a:prstGeom>
          <a:noFill/>
          <a:ln w="9525">
            <a:noFill/>
            <a:miter lim="800000"/>
            <a:headEnd/>
            <a:tailEnd/>
          </a:ln>
        </p:spPr>
        <p:txBody>
          <a:bodyPr anchor="ctr"/>
          <a:lstStyle/>
          <a:p>
            <a:pPr algn="ctr"/>
            <a:r>
              <a:rPr lang="en-US" sz="3200" b="1" u="sng" dirty="0" smtClean="0">
                <a:solidFill>
                  <a:schemeClr val="tx2"/>
                </a:solidFill>
              </a:rPr>
              <a:t>Non-exponential Decay</a:t>
            </a:r>
            <a:endParaRPr lang="en-US" sz="3200" b="1" u="sng" dirty="0">
              <a:solidFill>
                <a:schemeClr val="tx2"/>
              </a:solidFill>
            </a:endParaRPr>
          </a:p>
        </p:txBody>
      </p:sp>
      <p:grpSp>
        <p:nvGrpSpPr>
          <p:cNvPr id="9" name="Group 8"/>
          <p:cNvGrpSpPr/>
          <p:nvPr/>
        </p:nvGrpSpPr>
        <p:grpSpPr>
          <a:xfrm>
            <a:off x="2747475" y="5630381"/>
            <a:ext cx="4166583" cy="1274329"/>
            <a:chOff x="1468717" y="5665495"/>
            <a:chExt cx="4166583" cy="1274329"/>
          </a:xfrm>
        </p:grpSpPr>
        <p:sp>
          <p:nvSpPr>
            <p:cNvPr id="10" name="Rectangle 3"/>
            <p:cNvSpPr>
              <a:spLocks noChangeArrowheads="1"/>
            </p:cNvSpPr>
            <p:nvPr/>
          </p:nvSpPr>
          <p:spPr bwMode="auto">
            <a:xfrm>
              <a:off x="2263738" y="5985717"/>
              <a:ext cx="3371562" cy="954107"/>
            </a:xfrm>
            <a:prstGeom prst="rect">
              <a:avLst/>
            </a:prstGeom>
            <a:noFill/>
            <a:ln w="9525">
              <a:noFill/>
              <a:miter lim="800000"/>
              <a:headEnd/>
              <a:tailEnd/>
            </a:ln>
            <a:effectLst/>
          </p:spPr>
          <p:txBody>
            <a:bodyPr wrap="square">
              <a:spAutoFit/>
            </a:bodyPr>
            <a:lstStyle/>
            <a:p>
              <a:pPr algn="ctr">
                <a:spcBef>
                  <a:spcPct val="50000"/>
                </a:spcBef>
              </a:pPr>
              <a:r>
                <a:rPr lang="en-US" altLang="zh-TW" sz="2800" b="1" dirty="0" smtClean="0">
                  <a:solidFill>
                    <a:schemeClr val="accent2"/>
                  </a:solidFill>
                  <a:latin typeface="Arial" pitchFamily="34" charset="0"/>
                </a:rPr>
                <a:t>= A</a:t>
              </a:r>
              <a:r>
                <a:rPr lang="en-US" altLang="zh-TW" sz="2800" b="1" baseline="-25000" dirty="0" smtClean="0">
                  <a:solidFill>
                    <a:schemeClr val="accent2"/>
                  </a:solidFill>
                  <a:latin typeface="Arial" pitchFamily="34" charset="0"/>
                </a:rPr>
                <a:t>1</a:t>
              </a:r>
              <a:r>
                <a:rPr lang="en-US" altLang="zh-TW" sz="2800" b="1" dirty="0" smtClean="0">
                  <a:solidFill>
                    <a:schemeClr val="accent2"/>
                  </a:solidFill>
                  <a:latin typeface="Arial" pitchFamily="34" charset="0"/>
                </a:rPr>
                <a:t>e</a:t>
              </a:r>
              <a:r>
                <a:rPr lang="en-US" altLang="zh-TW" sz="2800" b="1" baseline="30000" dirty="0" smtClean="0">
                  <a:solidFill>
                    <a:schemeClr val="accent2"/>
                  </a:solidFill>
                  <a:latin typeface="Arial" pitchFamily="34" charset="0"/>
                </a:rPr>
                <a:t>-t/</a:t>
              </a:r>
              <a:r>
                <a:rPr lang="en-US" altLang="zh-TW" sz="2800" baseline="30000" dirty="0" smtClean="0">
                  <a:solidFill>
                    <a:schemeClr val="accent2"/>
                  </a:solidFill>
                  <a:latin typeface="Symbol" pitchFamily="18" charset="2"/>
                </a:rPr>
                <a:t>t1</a:t>
              </a:r>
              <a:r>
                <a:rPr lang="en-US" altLang="zh-TW" sz="2800" b="1" dirty="0" smtClean="0">
                  <a:solidFill>
                    <a:schemeClr val="accent2"/>
                  </a:solidFill>
                  <a:latin typeface="Arial" pitchFamily="34" charset="0"/>
                </a:rPr>
                <a:t> +  A</a:t>
              </a:r>
              <a:r>
                <a:rPr lang="en-US" altLang="zh-TW" sz="2800" b="1" baseline="-25000" dirty="0" smtClean="0">
                  <a:solidFill>
                    <a:schemeClr val="accent2"/>
                  </a:solidFill>
                  <a:latin typeface="Arial" pitchFamily="34" charset="0"/>
                </a:rPr>
                <a:t>2</a:t>
              </a:r>
              <a:r>
                <a:rPr lang="en-US" altLang="zh-TW" sz="2800" b="1" dirty="0" smtClean="0">
                  <a:solidFill>
                    <a:schemeClr val="accent2"/>
                  </a:solidFill>
                  <a:latin typeface="Arial" pitchFamily="34" charset="0"/>
                </a:rPr>
                <a:t>e</a:t>
              </a:r>
              <a:r>
                <a:rPr lang="en-US" altLang="zh-TW" sz="2800" b="1" baseline="30000" dirty="0" smtClean="0">
                  <a:solidFill>
                    <a:schemeClr val="accent2"/>
                  </a:solidFill>
                  <a:latin typeface="Arial" pitchFamily="34" charset="0"/>
                </a:rPr>
                <a:t>-t/</a:t>
              </a:r>
              <a:r>
                <a:rPr lang="en-US" altLang="zh-TW" sz="2800" baseline="30000" dirty="0" smtClean="0">
                  <a:solidFill>
                    <a:schemeClr val="accent2"/>
                  </a:solidFill>
                  <a:latin typeface="Symbol" pitchFamily="18" charset="2"/>
                </a:rPr>
                <a:t>t2</a:t>
              </a:r>
              <a:endParaRPr lang="en-US" altLang="zh-TW" sz="2800" baseline="30000" dirty="0">
                <a:solidFill>
                  <a:schemeClr val="accent2"/>
                </a:solidFill>
                <a:latin typeface="Symbol" pitchFamily="18" charset="2"/>
              </a:endParaRPr>
            </a:p>
            <a:p>
              <a:pPr algn="ctr">
                <a:spcBef>
                  <a:spcPct val="50000"/>
                </a:spcBef>
              </a:pPr>
              <a:endParaRPr lang="en-US" altLang="zh-TW" sz="2800" baseline="30000" dirty="0">
                <a:solidFill>
                  <a:schemeClr val="accent2"/>
                </a:solidFill>
                <a:latin typeface="Symbol" pitchFamily="18" charset="2"/>
              </a:endParaRPr>
            </a:p>
          </p:txBody>
        </p:sp>
        <p:sp>
          <p:nvSpPr>
            <p:cNvPr id="11" name="Rectangle 3"/>
            <p:cNvSpPr>
              <a:spLocks noChangeArrowheads="1"/>
            </p:cNvSpPr>
            <p:nvPr/>
          </p:nvSpPr>
          <p:spPr bwMode="auto">
            <a:xfrm>
              <a:off x="1468717" y="5665495"/>
              <a:ext cx="1109694" cy="523220"/>
            </a:xfrm>
            <a:prstGeom prst="rect">
              <a:avLst/>
            </a:prstGeom>
            <a:noFill/>
            <a:ln w="9525">
              <a:noFill/>
              <a:miter lim="800000"/>
              <a:headEnd/>
              <a:tailEnd/>
            </a:ln>
            <a:effectLst/>
          </p:spPr>
          <p:txBody>
            <a:bodyPr wrap="square">
              <a:spAutoFit/>
            </a:bodyPr>
            <a:lstStyle/>
            <a:p>
              <a:pPr algn="ctr">
                <a:spcBef>
                  <a:spcPct val="50000"/>
                </a:spcBef>
              </a:pPr>
              <a:r>
                <a:rPr lang="en-US" altLang="zh-TW" sz="2800" b="1" dirty="0" smtClean="0">
                  <a:solidFill>
                    <a:schemeClr val="accent2"/>
                  </a:solidFill>
                  <a:latin typeface="Arial" pitchFamily="34" charset="0"/>
                </a:rPr>
                <a:t>I(t)</a:t>
              </a:r>
              <a:endParaRPr lang="en-US" altLang="zh-TW" sz="2800" baseline="30000" dirty="0">
                <a:solidFill>
                  <a:schemeClr val="accent2"/>
                </a:solidFill>
                <a:latin typeface="Symbol" pitchFamily="18" charset="2"/>
              </a:endParaRPr>
            </a:p>
          </p:txBody>
        </p:sp>
        <p:sp>
          <p:nvSpPr>
            <p:cNvPr id="12" name="Rectangle 3"/>
            <p:cNvSpPr>
              <a:spLocks noChangeArrowheads="1"/>
            </p:cNvSpPr>
            <p:nvPr/>
          </p:nvSpPr>
          <p:spPr bwMode="auto">
            <a:xfrm>
              <a:off x="1581964" y="6197351"/>
              <a:ext cx="891324" cy="523220"/>
            </a:xfrm>
            <a:prstGeom prst="rect">
              <a:avLst/>
            </a:prstGeom>
            <a:noFill/>
            <a:ln w="9525">
              <a:noFill/>
              <a:miter lim="800000"/>
              <a:headEnd/>
              <a:tailEnd/>
            </a:ln>
            <a:effectLst/>
          </p:spPr>
          <p:txBody>
            <a:bodyPr wrap="square">
              <a:spAutoFit/>
            </a:bodyPr>
            <a:lstStyle/>
            <a:p>
              <a:pPr algn="ctr">
                <a:spcBef>
                  <a:spcPct val="50000"/>
                </a:spcBef>
              </a:pPr>
              <a:r>
                <a:rPr lang="en-US" altLang="zh-TW" sz="2800" b="1" dirty="0" smtClean="0">
                  <a:solidFill>
                    <a:schemeClr val="accent2"/>
                  </a:solidFill>
                  <a:latin typeface="Arial" pitchFamily="34" charset="0"/>
                </a:rPr>
                <a:t>I(0)</a:t>
              </a:r>
              <a:endParaRPr lang="en-US" altLang="zh-TW" sz="2800" baseline="30000" dirty="0">
                <a:solidFill>
                  <a:schemeClr val="accent2"/>
                </a:solidFill>
                <a:latin typeface="Symbol" pitchFamily="18" charset="2"/>
              </a:endParaRPr>
            </a:p>
          </p:txBody>
        </p:sp>
        <p:cxnSp>
          <p:nvCxnSpPr>
            <p:cNvPr id="13" name="Straight Connector 12"/>
            <p:cNvCxnSpPr/>
            <p:nvPr/>
          </p:nvCxnSpPr>
          <p:spPr>
            <a:xfrm>
              <a:off x="1670864" y="6197351"/>
              <a:ext cx="68177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 xmlns:p14="http://schemas.microsoft.com/office/powerpoint/2010/main" val="27931633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1731555" y="5671838"/>
            <a:ext cx="1263487" cy="461665"/>
          </a:xfrm>
          <a:prstGeom prst="rect">
            <a:avLst/>
          </a:prstGeom>
        </p:spPr>
        <p:txBody>
          <a:bodyPr wrap="none">
            <a:spAutoFit/>
          </a:bodyPr>
          <a:lstStyle/>
          <a:p>
            <a:r>
              <a:rPr lang="en-US" altLang="zh-TW" sz="2400" dirty="0" err="1" smtClean="0">
                <a:solidFill>
                  <a:srgbClr val="008000"/>
                </a:solidFill>
                <a:latin typeface="Arial" pitchFamily="34" charset="0"/>
              </a:rPr>
              <a:t>k</a:t>
            </a:r>
            <a:r>
              <a:rPr lang="en-US" altLang="zh-TW" sz="2400" baseline="-25000" dirty="0" err="1" smtClean="0">
                <a:solidFill>
                  <a:srgbClr val="008000"/>
                </a:solidFill>
                <a:latin typeface="Arial" pitchFamily="34" charset="0"/>
              </a:rPr>
              <a:t>r</a:t>
            </a:r>
            <a:r>
              <a:rPr lang="en-US" altLang="zh-TW" sz="2400" dirty="0" smtClean="0">
                <a:latin typeface="Arial" pitchFamily="34" charset="0"/>
              </a:rPr>
              <a:t>  +  </a:t>
            </a:r>
            <a:r>
              <a:rPr lang="en-US" altLang="zh-TW" sz="2400" dirty="0" err="1" smtClean="0">
                <a:solidFill>
                  <a:srgbClr val="FF00FF"/>
                </a:solidFill>
                <a:latin typeface="Arial" pitchFamily="34" charset="0"/>
              </a:rPr>
              <a:t>k</a:t>
            </a:r>
            <a:r>
              <a:rPr lang="en-US" altLang="zh-TW" sz="2400" baseline="-25000" dirty="0" err="1" smtClean="0">
                <a:solidFill>
                  <a:srgbClr val="FF00FF"/>
                </a:solidFill>
                <a:latin typeface="Arial" pitchFamily="34" charset="0"/>
              </a:rPr>
              <a:t>nr</a:t>
            </a:r>
            <a:endParaRPr lang="en-US" sz="2400" baseline="-25000" dirty="0">
              <a:solidFill>
                <a:srgbClr val="FF00FF"/>
              </a:solidFill>
            </a:endParaRPr>
          </a:p>
        </p:txBody>
      </p:sp>
      <p:sp>
        <p:nvSpPr>
          <p:cNvPr id="4" name="Rectangle 5"/>
          <p:cNvSpPr>
            <a:spLocks noChangeArrowheads="1"/>
          </p:cNvSpPr>
          <p:nvPr/>
        </p:nvSpPr>
        <p:spPr bwMode="auto">
          <a:xfrm>
            <a:off x="457200" y="3175"/>
            <a:ext cx="8229600" cy="914400"/>
          </a:xfrm>
          <a:prstGeom prst="rect">
            <a:avLst/>
          </a:prstGeom>
          <a:noFill/>
          <a:ln w="9525">
            <a:noFill/>
            <a:miter lim="800000"/>
            <a:headEnd/>
            <a:tailEnd/>
          </a:ln>
        </p:spPr>
        <p:txBody>
          <a:bodyPr anchor="ctr"/>
          <a:lstStyle/>
          <a:p>
            <a:pPr algn="ctr"/>
            <a:r>
              <a:rPr lang="en-US" sz="3200" b="1" u="sng" dirty="0" smtClean="0">
                <a:solidFill>
                  <a:schemeClr val="tx2"/>
                </a:solidFill>
              </a:rPr>
              <a:t>Excited State Decay Curve</a:t>
            </a:r>
            <a:endParaRPr lang="en-US" sz="3200" b="1" u="sng" dirty="0">
              <a:solidFill>
                <a:schemeClr val="tx2"/>
              </a:solidFill>
            </a:endParaRPr>
          </a:p>
        </p:txBody>
      </p:sp>
      <p:graphicFrame>
        <p:nvGraphicFramePr>
          <p:cNvPr id="90113" name="Object 1"/>
          <p:cNvGraphicFramePr>
            <a:graphicFrameLocks noChangeAspect="1"/>
          </p:cNvGraphicFramePr>
          <p:nvPr/>
        </p:nvGraphicFramePr>
        <p:xfrm>
          <a:off x="1536704" y="1600198"/>
          <a:ext cx="2057400" cy="1101725"/>
        </p:xfrm>
        <a:graphic>
          <a:graphicData uri="http://schemas.openxmlformats.org/presentationml/2006/ole">
            <p:oleObj spid="_x0000_s90212" name="Equation" r:id="rId4" imgW="1612900" imgH="863600" progId="Equation.3">
              <p:embed/>
            </p:oleObj>
          </a:graphicData>
        </a:graphic>
      </p:graphicFrame>
      <p:graphicFrame>
        <p:nvGraphicFramePr>
          <p:cNvPr id="90114" name="Object 2"/>
          <p:cNvGraphicFramePr>
            <a:graphicFrameLocks noChangeAspect="1"/>
          </p:cNvGraphicFramePr>
          <p:nvPr/>
        </p:nvGraphicFramePr>
        <p:xfrm>
          <a:off x="4787916" y="554037"/>
          <a:ext cx="3560763" cy="2722562"/>
        </p:xfrm>
        <a:graphic>
          <a:graphicData uri="http://schemas.openxmlformats.org/presentationml/2006/ole">
            <p:oleObj spid="_x0000_s90213" name="Graph" r:id="rId5" imgW="3879494" imgH="2965094" progId="Origin50.Graph">
              <p:embed/>
            </p:oleObj>
          </a:graphicData>
        </a:graphic>
      </p:graphicFrame>
      <p:sp>
        <p:nvSpPr>
          <p:cNvPr id="7" name="Rectangle 6"/>
          <p:cNvSpPr/>
          <p:nvPr/>
        </p:nvSpPr>
        <p:spPr>
          <a:xfrm>
            <a:off x="87088" y="3375240"/>
            <a:ext cx="5121223" cy="1631216"/>
          </a:xfrm>
          <a:prstGeom prst="rect">
            <a:avLst/>
          </a:prstGeom>
        </p:spPr>
        <p:txBody>
          <a:bodyPr wrap="square">
            <a:spAutoFit/>
          </a:bodyPr>
          <a:lstStyle/>
          <a:p>
            <a:r>
              <a:rPr lang="en-US" altLang="zh-TW" sz="2000" dirty="0" smtClean="0">
                <a:latin typeface="Arial" pitchFamily="34" charset="0"/>
              </a:rPr>
              <a:t>n*(0) is the # of the excited state at time 0</a:t>
            </a:r>
          </a:p>
          <a:p>
            <a:endParaRPr lang="en-US" altLang="zh-TW" sz="2000" dirty="0" smtClean="0">
              <a:latin typeface="Arial" pitchFamily="34" charset="0"/>
            </a:endParaRPr>
          </a:p>
          <a:p>
            <a:r>
              <a:rPr lang="en-US" altLang="zh-TW" sz="2000" dirty="0" smtClean="0">
                <a:latin typeface="Arial" pitchFamily="34" charset="0"/>
              </a:rPr>
              <a:t>n*(t)  is the # of the excited state at time t</a:t>
            </a:r>
          </a:p>
          <a:p>
            <a:endParaRPr lang="en-US" altLang="zh-TW" sz="2000" b="1" i="1" dirty="0" smtClean="0">
              <a:latin typeface="Arial" pitchFamily="34" charset="0"/>
            </a:endParaRPr>
          </a:p>
          <a:p>
            <a:r>
              <a:rPr lang="en-US" altLang="zh-TW" sz="2000" b="1" i="1" dirty="0" smtClean="0">
                <a:latin typeface="Symbol" pitchFamily="18" charset="2"/>
              </a:rPr>
              <a:t>t</a:t>
            </a:r>
            <a:r>
              <a:rPr lang="en-US" altLang="zh-TW" sz="2000" dirty="0" smtClean="0">
                <a:latin typeface="Symbol" pitchFamily="18" charset="2"/>
              </a:rPr>
              <a:t>  </a:t>
            </a:r>
            <a:r>
              <a:rPr lang="en-US" altLang="zh-TW" sz="2000" dirty="0" smtClean="0">
                <a:latin typeface="Arial" pitchFamily="34" charset="0"/>
              </a:rPr>
              <a:t>is the lifetime of the excited state</a:t>
            </a:r>
            <a:endParaRPr lang="en-US" sz="2000" dirty="0"/>
          </a:p>
        </p:txBody>
      </p:sp>
      <p:grpSp>
        <p:nvGrpSpPr>
          <p:cNvPr id="8" name="Group 7"/>
          <p:cNvGrpSpPr/>
          <p:nvPr/>
        </p:nvGrpSpPr>
        <p:grpSpPr>
          <a:xfrm>
            <a:off x="5238264" y="3288157"/>
            <a:ext cx="3604907" cy="2642204"/>
            <a:chOff x="535627" y="2901173"/>
            <a:chExt cx="3604907" cy="2642204"/>
          </a:xfrm>
        </p:grpSpPr>
        <p:grpSp>
          <p:nvGrpSpPr>
            <p:cNvPr id="9" name="Group 65"/>
            <p:cNvGrpSpPr/>
            <p:nvPr/>
          </p:nvGrpSpPr>
          <p:grpSpPr>
            <a:xfrm>
              <a:off x="535627" y="2901173"/>
              <a:ext cx="3593034" cy="2642204"/>
              <a:chOff x="595769" y="3409582"/>
              <a:chExt cx="2840183" cy="2088581"/>
            </a:xfrm>
          </p:grpSpPr>
          <p:sp>
            <p:nvSpPr>
              <p:cNvPr id="13" name="Line 6"/>
              <p:cNvSpPr>
                <a:spLocks noChangeShapeType="1"/>
              </p:cNvSpPr>
              <p:nvPr/>
            </p:nvSpPr>
            <p:spPr bwMode="auto">
              <a:xfrm>
                <a:off x="1928259" y="5355803"/>
                <a:ext cx="1507693" cy="0"/>
              </a:xfrm>
              <a:prstGeom prst="line">
                <a:avLst/>
              </a:prstGeom>
              <a:noFill/>
              <a:ln w="28575">
                <a:solidFill>
                  <a:schemeClr val="tx1"/>
                </a:solidFill>
                <a:round/>
                <a:headEnd/>
                <a:tailEnd/>
              </a:ln>
              <a:effectLst/>
            </p:spPr>
            <p:txBody>
              <a:bodyPr wrap="none" anchor="ctr"/>
              <a:lstStyle/>
              <a:p>
                <a:endParaRPr lang="en-US" sz="1600"/>
              </a:p>
            </p:txBody>
          </p:sp>
          <p:sp>
            <p:nvSpPr>
              <p:cNvPr id="14" name="Line 7"/>
              <p:cNvSpPr>
                <a:spLocks noChangeShapeType="1"/>
              </p:cNvSpPr>
              <p:nvPr/>
            </p:nvSpPr>
            <p:spPr bwMode="auto">
              <a:xfrm>
                <a:off x="1852059" y="3593909"/>
                <a:ext cx="1547405" cy="0"/>
              </a:xfrm>
              <a:prstGeom prst="line">
                <a:avLst/>
              </a:prstGeom>
              <a:noFill/>
              <a:ln w="28575">
                <a:solidFill>
                  <a:schemeClr val="tx1"/>
                </a:solidFill>
                <a:round/>
                <a:headEnd/>
                <a:tailEnd/>
              </a:ln>
              <a:effectLst/>
            </p:spPr>
            <p:txBody>
              <a:bodyPr wrap="none" anchor="ctr"/>
              <a:lstStyle/>
              <a:p>
                <a:endParaRPr lang="en-US" sz="1600"/>
              </a:p>
            </p:txBody>
          </p:sp>
          <p:sp>
            <p:nvSpPr>
              <p:cNvPr id="15" name="Text Box 10"/>
              <p:cNvSpPr txBox="1">
                <a:spLocks noChangeArrowheads="1"/>
              </p:cNvSpPr>
              <p:nvPr/>
            </p:nvSpPr>
            <p:spPr bwMode="auto">
              <a:xfrm>
                <a:off x="1646290" y="5181500"/>
                <a:ext cx="291693" cy="291946"/>
              </a:xfrm>
              <a:prstGeom prst="rect">
                <a:avLst/>
              </a:prstGeom>
              <a:noFill/>
              <a:ln w="9525" algn="ctr">
                <a:noFill/>
                <a:miter lim="800000"/>
                <a:headEnd/>
                <a:tailEnd/>
              </a:ln>
              <a:effectLst/>
            </p:spPr>
            <p:txBody>
              <a:bodyPr wrap="none">
                <a:spAutoFit/>
              </a:bodyPr>
              <a:lstStyle/>
              <a:p>
                <a:r>
                  <a:rPr lang="en-US" i="0" dirty="0" smtClean="0"/>
                  <a:t>S</a:t>
                </a:r>
                <a:r>
                  <a:rPr lang="en-US" i="0" baseline="-25000" dirty="0" smtClean="0"/>
                  <a:t>0</a:t>
                </a:r>
                <a:endParaRPr lang="en-US" i="0" baseline="-25000" dirty="0"/>
              </a:p>
            </p:txBody>
          </p:sp>
          <p:sp>
            <p:nvSpPr>
              <p:cNvPr id="16" name="Text Box 11"/>
              <p:cNvSpPr txBox="1">
                <a:spLocks noChangeArrowheads="1"/>
              </p:cNvSpPr>
              <p:nvPr/>
            </p:nvSpPr>
            <p:spPr bwMode="auto">
              <a:xfrm>
                <a:off x="1582435" y="3409582"/>
                <a:ext cx="291693" cy="291946"/>
              </a:xfrm>
              <a:prstGeom prst="rect">
                <a:avLst/>
              </a:prstGeom>
              <a:noFill/>
              <a:ln w="9525" algn="ctr">
                <a:noFill/>
                <a:miter lim="800000"/>
                <a:headEnd/>
                <a:tailEnd/>
              </a:ln>
              <a:effectLst/>
            </p:spPr>
            <p:txBody>
              <a:bodyPr wrap="none">
                <a:spAutoFit/>
              </a:bodyPr>
              <a:lstStyle/>
              <a:p>
                <a:r>
                  <a:rPr lang="en-US" i="0" dirty="0" smtClean="0"/>
                  <a:t>S</a:t>
                </a:r>
                <a:r>
                  <a:rPr lang="en-US" i="0" baseline="-25000" dirty="0" smtClean="0"/>
                  <a:t>1</a:t>
                </a:r>
                <a:endParaRPr lang="en-US" i="0" baseline="-25000" dirty="0"/>
              </a:p>
            </p:txBody>
          </p:sp>
          <p:cxnSp>
            <p:nvCxnSpPr>
              <p:cNvPr id="17" name="Straight Arrow Connector 16"/>
              <p:cNvCxnSpPr/>
              <p:nvPr/>
            </p:nvCxnSpPr>
            <p:spPr>
              <a:xfrm flipV="1">
                <a:off x="2158966" y="3602192"/>
                <a:ext cx="0" cy="1728703"/>
              </a:xfrm>
              <a:prstGeom prst="straightConnector1">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3029843" y="3639636"/>
                <a:ext cx="0" cy="1713560"/>
              </a:xfrm>
              <a:prstGeom prst="straightConnector1">
                <a:avLst/>
              </a:prstGeom>
              <a:ln w="28575">
                <a:solidFill>
                  <a:srgbClr val="008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9" name="Line 4"/>
              <p:cNvSpPr>
                <a:spLocks noChangeShapeType="1"/>
              </p:cNvSpPr>
              <p:nvPr/>
            </p:nvSpPr>
            <p:spPr bwMode="auto">
              <a:xfrm flipV="1">
                <a:off x="1200029" y="3546775"/>
                <a:ext cx="0" cy="1951388"/>
              </a:xfrm>
              <a:prstGeom prst="line">
                <a:avLst/>
              </a:prstGeom>
              <a:noFill/>
              <a:ln w="28575">
                <a:solidFill>
                  <a:schemeClr val="tx1"/>
                </a:solidFill>
                <a:round/>
                <a:headEnd type="none" w="med" len="med"/>
                <a:tailEnd type="arrow" w="med" len="med"/>
              </a:ln>
              <a:effectLst/>
            </p:spPr>
            <p:txBody>
              <a:bodyPr wrap="none" anchor="ctr"/>
              <a:lstStyle/>
              <a:p>
                <a:endParaRPr lang="en-US" sz="1600"/>
              </a:p>
            </p:txBody>
          </p:sp>
          <p:grpSp>
            <p:nvGrpSpPr>
              <p:cNvPr id="20" name="Group 38"/>
              <p:cNvGrpSpPr/>
              <p:nvPr/>
            </p:nvGrpSpPr>
            <p:grpSpPr>
              <a:xfrm>
                <a:off x="2620608" y="3564626"/>
                <a:ext cx="272957" cy="1771959"/>
                <a:chOff x="2948358" y="1724063"/>
                <a:chExt cx="272957" cy="1771959"/>
              </a:xfrm>
            </p:grpSpPr>
            <p:graphicFrame>
              <p:nvGraphicFramePr>
                <p:cNvPr id="22" name="Object 8"/>
                <p:cNvGraphicFramePr>
                  <a:graphicFrameLocks noChangeAspect="1"/>
                </p:cNvGraphicFramePr>
                <p:nvPr/>
              </p:nvGraphicFramePr>
              <p:xfrm>
                <a:off x="2993721" y="1724063"/>
                <a:ext cx="227594" cy="1740945"/>
              </p:xfrm>
              <a:graphic>
                <a:graphicData uri="http://schemas.openxmlformats.org/presentationml/2006/ole">
                  <p:oleObj spid="_x0000_s90214" name="CS ChemDraw Drawing" r:id="rId6" imgW="118318" imgH="688500" progId="ChemDraw.Document.6.0">
                    <p:embed/>
                  </p:oleObj>
                </a:graphicData>
              </a:graphic>
            </p:graphicFrame>
            <p:sp>
              <p:nvSpPr>
                <p:cNvPr id="23" name="Isosceles Triangle 22"/>
                <p:cNvSpPr/>
                <p:nvPr/>
              </p:nvSpPr>
              <p:spPr>
                <a:xfrm rot="10800000">
                  <a:off x="2948358" y="3339905"/>
                  <a:ext cx="181096" cy="156117"/>
                </a:xfrm>
                <a:prstGeom prst="triangle">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sp>
            <p:nvSpPr>
              <p:cNvPr id="21" name="Rectangle 20"/>
              <p:cNvSpPr/>
              <p:nvPr/>
            </p:nvSpPr>
            <p:spPr>
              <a:xfrm>
                <a:off x="595769" y="4366553"/>
                <a:ext cx="596106" cy="267617"/>
              </a:xfrm>
              <a:prstGeom prst="rect">
                <a:avLst/>
              </a:prstGeom>
            </p:spPr>
            <p:txBody>
              <a:bodyPr wrap="none">
                <a:spAutoFit/>
              </a:bodyPr>
              <a:lstStyle/>
              <a:p>
                <a:r>
                  <a:rPr lang="en-US" sz="1600" dirty="0" smtClean="0"/>
                  <a:t>Energy</a:t>
                </a:r>
                <a:endParaRPr lang="en-US" sz="1600" dirty="0"/>
              </a:p>
            </p:txBody>
          </p:sp>
        </p:grpSp>
        <p:sp>
          <p:nvSpPr>
            <p:cNvPr id="10" name="TextBox 9"/>
            <p:cNvSpPr txBox="1"/>
            <p:nvPr/>
          </p:nvSpPr>
          <p:spPr>
            <a:xfrm>
              <a:off x="1316185" y="3961302"/>
              <a:ext cx="1232911" cy="584775"/>
            </a:xfrm>
            <a:prstGeom prst="rect">
              <a:avLst/>
            </a:prstGeom>
            <a:noFill/>
          </p:spPr>
          <p:txBody>
            <a:bodyPr wrap="square" rtlCol="0">
              <a:spAutoFit/>
            </a:bodyPr>
            <a:lstStyle/>
            <a:p>
              <a:pPr algn="ctr"/>
              <a:r>
                <a:rPr lang="en-US" sz="1600" dirty="0" smtClean="0">
                  <a:solidFill>
                    <a:srgbClr val="0000FF"/>
                  </a:solidFill>
                </a:rPr>
                <a:t>Pulsed Excitation</a:t>
              </a:r>
              <a:endParaRPr lang="en-US" sz="1600" dirty="0">
                <a:solidFill>
                  <a:srgbClr val="0000FF"/>
                </a:solidFill>
              </a:endParaRPr>
            </a:p>
          </p:txBody>
        </p:sp>
        <p:sp>
          <p:nvSpPr>
            <p:cNvPr id="11" name="TextBox 10"/>
            <p:cNvSpPr txBox="1"/>
            <p:nvPr/>
          </p:nvSpPr>
          <p:spPr>
            <a:xfrm>
              <a:off x="3489368" y="3961302"/>
              <a:ext cx="651166" cy="461665"/>
            </a:xfrm>
            <a:prstGeom prst="rect">
              <a:avLst/>
            </a:prstGeom>
            <a:noFill/>
          </p:spPr>
          <p:txBody>
            <a:bodyPr wrap="square" rtlCol="0">
              <a:spAutoFit/>
            </a:bodyPr>
            <a:lstStyle/>
            <a:p>
              <a:pPr algn="ctr"/>
              <a:r>
                <a:rPr lang="en-US" sz="2400" b="1" dirty="0" err="1" smtClean="0">
                  <a:solidFill>
                    <a:srgbClr val="008000"/>
                  </a:solidFill>
                </a:rPr>
                <a:t>k</a:t>
              </a:r>
              <a:r>
                <a:rPr lang="en-US" sz="2400" b="1" baseline="-25000" dirty="0" err="1" smtClean="0">
                  <a:solidFill>
                    <a:srgbClr val="008000"/>
                  </a:solidFill>
                </a:rPr>
                <a:t>r</a:t>
              </a:r>
              <a:endParaRPr lang="en-US" sz="2400" b="1" baseline="-25000" dirty="0">
                <a:solidFill>
                  <a:srgbClr val="008000"/>
                </a:solidFill>
              </a:endParaRPr>
            </a:p>
          </p:txBody>
        </p:sp>
        <p:sp>
          <p:nvSpPr>
            <p:cNvPr id="12" name="TextBox 11"/>
            <p:cNvSpPr txBox="1"/>
            <p:nvPr/>
          </p:nvSpPr>
          <p:spPr>
            <a:xfrm>
              <a:off x="2694716" y="3956471"/>
              <a:ext cx="651166" cy="461665"/>
            </a:xfrm>
            <a:prstGeom prst="rect">
              <a:avLst/>
            </a:prstGeom>
            <a:noFill/>
          </p:spPr>
          <p:txBody>
            <a:bodyPr wrap="square" rtlCol="0">
              <a:spAutoFit/>
            </a:bodyPr>
            <a:lstStyle/>
            <a:p>
              <a:pPr algn="ctr"/>
              <a:r>
                <a:rPr lang="en-US" sz="2400" b="1" dirty="0" err="1" smtClean="0">
                  <a:solidFill>
                    <a:srgbClr val="FF00FF"/>
                  </a:solidFill>
                </a:rPr>
                <a:t>k</a:t>
              </a:r>
              <a:r>
                <a:rPr lang="en-US" sz="2400" b="1" baseline="-25000" dirty="0" err="1" smtClean="0">
                  <a:solidFill>
                    <a:srgbClr val="FF00FF"/>
                  </a:solidFill>
                </a:rPr>
                <a:t>nr</a:t>
              </a:r>
              <a:endParaRPr lang="en-US" sz="2400" b="1" baseline="-25000" dirty="0">
                <a:solidFill>
                  <a:srgbClr val="FF00FF"/>
                </a:solidFill>
              </a:endParaRPr>
            </a:p>
          </p:txBody>
        </p:sp>
      </p:grpSp>
      <p:sp>
        <p:nvSpPr>
          <p:cNvPr id="24" name="Rectangle 23"/>
          <p:cNvSpPr/>
          <p:nvPr/>
        </p:nvSpPr>
        <p:spPr>
          <a:xfrm>
            <a:off x="989285" y="5388805"/>
            <a:ext cx="436742" cy="584775"/>
          </a:xfrm>
          <a:prstGeom prst="rect">
            <a:avLst/>
          </a:prstGeom>
        </p:spPr>
        <p:txBody>
          <a:bodyPr wrap="square">
            <a:spAutoFit/>
          </a:bodyPr>
          <a:lstStyle/>
          <a:p>
            <a:r>
              <a:rPr lang="en-US" altLang="zh-TW" sz="3200" b="1" i="1" dirty="0" smtClean="0">
                <a:latin typeface="Symbol" pitchFamily="18" charset="2"/>
              </a:rPr>
              <a:t>t</a:t>
            </a:r>
            <a:endParaRPr lang="en-US" sz="3200" dirty="0"/>
          </a:p>
        </p:txBody>
      </p:sp>
      <p:sp>
        <p:nvSpPr>
          <p:cNvPr id="25" name="Rectangle 24"/>
          <p:cNvSpPr/>
          <p:nvPr/>
        </p:nvSpPr>
        <p:spPr>
          <a:xfrm>
            <a:off x="1336688" y="5497666"/>
            <a:ext cx="364202" cy="461665"/>
          </a:xfrm>
          <a:prstGeom prst="rect">
            <a:avLst/>
          </a:prstGeom>
        </p:spPr>
        <p:txBody>
          <a:bodyPr wrap="none">
            <a:spAutoFit/>
          </a:bodyPr>
          <a:lstStyle/>
          <a:p>
            <a:r>
              <a:rPr lang="en-US" altLang="zh-TW" sz="2400" dirty="0" smtClean="0">
                <a:latin typeface="Arial" pitchFamily="34" charset="0"/>
              </a:rPr>
              <a:t>=</a:t>
            </a:r>
            <a:endParaRPr lang="en-US" sz="2400" dirty="0"/>
          </a:p>
        </p:txBody>
      </p:sp>
      <p:sp>
        <p:nvSpPr>
          <p:cNvPr id="26" name="Rectangle 25"/>
          <p:cNvSpPr/>
          <p:nvPr/>
        </p:nvSpPr>
        <p:spPr>
          <a:xfrm>
            <a:off x="2145212" y="5247294"/>
            <a:ext cx="356188" cy="461665"/>
          </a:xfrm>
          <a:prstGeom prst="rect">
            <a:avLst/>
          </a:prstGeom>
        </p:spPr>
        <p:txBody>
          <a:bodyPr wrap="none">
            <a:spAutoFit/>
          </a:bodyPr>
          <a:lstStyle/>
          <a:p>
            <a:r>
              <a:rPr lang="en-US" altLang="zh-TW" sz="2400" dirty="0" smtClean="0">
                <a:latin typeface="Arial" pitchFamily="34" charset="0"/>
              </a:rPr>
              <a:t>1</a:t>
            </a:r>
            <a:endParaRPr lang="en-US" sz="2400" dirty="0"/>
          </a:p>
        </p:txBody>
      </p:sp>
      <p:cxnSp>
        <p:nvCxnSpPr>
          <p:cNvPr id="28" name="Straight Connector 27"/>
          <p:cNvCxnSpPr/>
          <p:nvPr/>
        </p:nvCxnSpPr>
        <p:spPr>
          <a:xfrm>
            <a:off x="1752601" y="5714989"/>
            <a:ext cx="123008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1026970" y="6420997"/>
            <a:ext cx="7053726" cy="400110"/>
          </a:xfrm>
          <a:prstGeom prst="rect">
            <a:avLst/>
          </a:prstGeom>
        </p:spPr>
        <p:txBody>
          <a:bodyPr wrap="none">
            <a:spAutoFit/>
          </a:bodyPr>
          <a:lstStyle/>
          <a:p>
            <a:r>
              <a:rPr lang="en-US" altLang="zh-TW" sz="2000" dirty="0" smtClean="0">
                <a:latin typeface="Arial" pitchFamily="34" charset="0"/>
              </a:rPr>
              <a:t>We don’t get to count the number of excited state molecules!</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4" grpId="0"/>
      <p:bldP spid="25" grpId="0"/>
      <p:bldP spid="26" grpId="0"/>
      <p:bldP spid="32"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53671" y="1422892"/>
            <a:ext cx="4226832" cy="120766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3" name="Rectangle 5"/>
          <p:cNvSpPr>
            <a:spLocks noChangeArrowheads="1"/>
          </p:cNvSpPr>
          <p:nvPr/>
        </p:nvSpPr>
        <p:spPr bwMode="auto">
          <a:xfrm>
            <a:off x="438150" y="3175"/>
            <a:ext cx="8229600" cy="914400"/>
          </a:xfrm>
          <a:prstGeom prst="rect">
            <a:avLst/>
          </a:prstGeom>
          <a:noFill/>
          <a:ln w="9525">
            <a:noFill/>
            <a:miter lim="800000"/>
            <a:headEnd/>
            <a:tailEnd/>
          </a:ln>
        </p:spPr>
        <p:txBody>
          <a:bodyPr anchor="ctr"/>
          <a:lstStyle/>
          <a:p>
            <a:pPr algn="ctr"/>
            <a:r>
              <a:rPr lang="en-US" sz="3200" b="1" u="sng" dirty="0" smtClean="0">
                <a:solidFill>
                  <a:schemeClr val="tx2"/>
                </a:solidFill>
              </a:rPr>
              <a:t>Limitations of Multi-exponential Fits</a:t>
            </a:r>
            <a:endParaRPr lang="en-US" sz="3200" b="1" u="sng" dirty="0">
              <a:solidFill>
                <a:schemeClr val="tx2"/>
              </a:solidFill>
            </a:endParaRPr>
          </a:p>
        </p:txBody>
      </p:sp>
      <p:pic>
        <p:nvPicPr>
          <p:cNvPr id="115715"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552950" y="1525482"/>
            <a:ext cx="4563525" cy="431060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 name="Rectangle 3"/>
          <p:cNvSpPr/>
          <p:nvPr/>
        </p:nvSpPr>
        <p:spPr>
          <a:xfrm>
            <a:off x="96773" y="2819240"/>
            <a:ext cx="4370940" cy="707886"/>
          </a:xfrm>
          <a:prstGeom prst="rect">
            <a:avLst/>
          </a:prstGeom>
        </p:spPr>
        <p:txBody>
          <a:bodyPr wrap="none">
            <a:spAutoFit/>
          </a:bodyPr>
          <a:lstStyle/>
          <a:p>
            <a:r>
              <a:rPr lang="en-US" sz="2000" dirty="0" smtClean="0"/>
              <a:t>Linear Scale: No difference</a:t>
            </a:r>
          </a:p>
          <a:p>
            <a:r>
              <a:rPr lang="en-US" sz="2000" dirty="0" smtClean="0"/>
              <a:t>Log Scale: </a:t>
            </a:r>
            <a:r>
              <a:rPr lang="en-US" sz="2000" dirty="0"/>
              <a:t>minor differences at 30–50 ns</a:t>
            </a:r>
          </a:p>
        </p:txBody>
      </p:sp>
      <p:sp>
        <p:nvSpPr>
          <p:cNvPr id="5" name="Rectangle 4"/>
          <p:cNvSpPr/>
          <p:nvPr/>
        </p:nvSpPr>
        <p:spPr>
          <a:xfrm>
            <a:off x="110896" y="5174370"/>
            <a:ext cx="4572000" cy="1323439"/>
          </a:xfrm>
          <a:prstGeom prst="rect">
            <a:avLst/>
          </a:prstGeom>
        </p:spPr>
        <p:txBody>
          <a:bodyPr>
            <a:spAutoFit/>
          </a:bodyPr>
          <a:lstStyle/>
          <a:p>
            <a:r>
              <a:rPr lang="en-US" sz="2000" dirty="0" smtClean="0"/>
              <a:t>At 50 </a:t>
            </a:r>
            <a:r>
              <a:rPr lang="en-US" sz="2000" dirty="0"/>
              <a:t>ns there are only about 3 </a:t>
            </a:r>
            <a:r>
              <a:rPr lang="en-US" sz="2000" dirty="0" smtClean="0"/>
              <a:t>photons per </a:t>
            </a:r>
            <a:r>
              <a:rPr lang="en-US" sz="2000" dirty="0"/>
              <a:t>channel with a 1-ns width. The difference between </a:t>
            </a:r>
            <a:r>
              <a:rPr lang="en-US" sz="2000" dirty="0" smtClean="0"/>
              <a:t>the two </a:t>
            </a:r>
            <a:r>
              <a:rPr lang="en-US" sz="2000" dirty="0"/>
              <a:t>decays at long times is just 1–2 photons.</a:t>
            </a:r>
          </a:p>
        </p:txBody>
      </p:sp>
      <p:sp>
        <p:nvSpPr>
          <p:cNvPr id="8" name="TextBox 7"/>
          <p:cNvSpPr txBox="1"/>
          <p:nvPr/>
        </p:nvSpPr>
        <p:spPr>
          <a:xfrm>
            <a:off x="559290" y="830023"/>
            <a:ext cx="3184237" cy="523220"/>
          </a:xfrm>
          <a:prstGeom prst="rect">
            <a:avLst/>
          </a:prstGeom>
          <a:noFill/>
        </p:spPr>
        <p:txBody>
          <a:bodyPr wrap="square" rtlCol="0">
            <a:spAutoFit/>
          </a:bodyPr>
          <a:lstStyle/>
          <a:p>
            <a:pPr algn="ctr"/>
            <a:r>
              <a:rPr lang="en-US" sz="2800" dirty="0" err="1" smtClean="0"/>
              <a:t>Biexponential</a:t>
            </a:r>
            <a:r>
              <a:rPr lang="en-US" sz="2800" dirty="0" smtClean="0"/>
              <a:t> Fits</a:t>
            </a:r>
            <a:endParaRPr lang="en-US" sz="2800" dirty="0"/>
          </a:p>
        </p:txBody>
      </p:sp>
      <p:sp>
        <p:nvSpPr>
          <p:cNvPr id="9" name="TextBox 8"/>
          <p:cNvSpPr txBox="1"/>
          <p:nvPr/>
        </p:nvSpPr>
        <p:spPr>
          <a:xfrm>
            <a:off x="58056" y="3812350"/>
            <a:ext cx="4226832" cy="1107996"/>
          </a:xfrm>
          <a:prstGeom prst="rect">
            <a:avLst/>
          </a:prstGeom>
          <a:noFill/>
        </p:spPr>
        <p:txBody>
          <a:bodyPr wrap="square" rtlCol="0">
            <a:spAutoFit/>
          </a:bodyPr>
          <a:lstStyle/>
          <a:p>
            <a:pPr algn="ctr"/>
            <a:r>
              <a:rPr lang="en-US" sz="2200" dirty="0" smtClean="0">
                <a:latin typeface="Symbol" panose="05050102010706020507" pitchFamily="18" charset="2"/>
              </a:rPr>
              <a:t>t</a:t>
            </a:r>
            <a:r>
              <a:rPr lang="en-US" sz="2200" baseline="-25000" dirty="0" smtClean="0"/>
              <a:t>1</a:t>
            </a:r>
            <a:r>
              <a:rPr lang="en-US" sz="2200" dirty="0" smtClean="0"/>
              <a:t>  = 5.5 ns   and </a:t>
            </a:r>
            <a:r>
              <a:rPr lang="en-US" sz="2200" dirty="0">
                <a:latin typeface="Symbol" panose="05050102010706020507" pitchFamily="18" charset="2"/>
              </a:rPr>
              <a:t>t</a:t>
            </a:r>
            <a:r>
              <a:rPr lang="en-US" sz="2200" baseline="-25000" dirty="0"/>
              <a:t>2</a:t>
            </a:r>
            <a:r>
              <a:rPr lang="en-US" sz="2200" dirty="0"/>
              <a:t>  </a:t>
            </a:r>
            <a:r>
              <a:rPr lang="en-US" sz="2200" dirty="0" smtClean="0"/>
              <a:t>= 8.0 ns</a:t>
            </a:r>
          </a:p>
          <a:p>
            <a:pPr algn="ctr"/>
            <a:r>
              <a:rPr lang="en-US" sz="2200" dirty="0" smtClean="0"/>
              <a:t>or</a:t>
            </a:r>
          </a:p>
          <a:p>
            <a:pPr algn="ctr"/>
            <a:r>
              <a:rPr lang="en-US" sz="2200" dirty="0">
                <a:latin typeface="Symbol" panose="05050102010706020507" pitchFamily="18" charset="2"/>
              </a:rPr>
              <a:t>t</a:t>
            </a:r>
            <a:r>
              <a:rPr lang="en-US" sz="2200" baseline="-25000" dirty="0"/>
              <a:t>1</a:t>
            </a:r>
            <a:r>
              <a:rPr lang="en-US" sz="2200" dirty="0"/>
              <a:t>  = </a:t>
            </a:r>
            <a:r>
              <a:rPr lang="en-US" sz="2200" dirty="0" smtClean="0"/>
              <a:t>4.5 </a:t>
            </a:r>
            <a:r>
              <a:rPr lang="en-US" sz="2200" dirty="0"/>
              <a:t>ns   and </a:t>
            </a:r>
            <a:r>
              <a:rPr lang="en-US" sz="2200" dirty="0">
                <a:latin typeface="Symbol" panose="05050102010706020507" pitchFamily="18" charset="2"/>
              </a:rPr>
              <a:t>t</a:t>
            </a:r>
            <a:r>
              <a:rPr lang="en-US" sz="2200" baseline="-25000" dirty="0"/>
              <a:t>2</a:t>
            </a:r>
            <a:r>
              <a:rPr lang="en-US" sz="2200" dirty="0"/>
              <a:t>  = </a:t>
            </a:r>
            <a:r>
              <a:rPr lang="en-US" sz="2200" dirty="0" smtClean="0"/>
              <a:t>6.7 ns</a:t>
            </a:r>
            <a:endParaRPr lang="en-US" sz="2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5"/>
          <p:cNvSpPr>
            <a:spLocks noChangeArrowheads="1"/>
          </p:cNvSpPr>
          <p:nvPr/>
        </p:nvSpPr>
        <p:spPr bwMode="auto">
          <a:xfrm>
            <a:off x="438150" y="3175"/>
            <a:ext cx="8229600" cy="914400"/>
          </a:xfrm>
          <a:prstGeom prst="rect">
            <a:avLst/>
          </a:prstGeom>
          <a:noFill/>
          <a:ln w="9525">
            <a:noFill/>
            <a:miter lim="800000"/>
            <a:headEnd/>
            <a:tailEnd/>
          </a:ln>
        </p:spPr>
        <p:txBody>
          <a:bodyPr anchor="ctr"/>
          <a:lstStyle/>
          <a:p>
            <a:pPr algn="ctr"/>
            <a:r>
              <a:rPr lang="en-US" sz="3200" b="1" u="sng" dirty="0" smtClean="0">
                <a:solidFill>
                  <a:schemeClr val="tx2"/>
                </a:solidFill>
              </a:rPr>
              <a:t>Fitting Data</a:t>
            </a:r>
            <a:endParaRPr lang="en-US" sz="3200" b="1" u="sng" dirty="0">
              <a:solidFill>
                <a:schemeClr val="tx2"/>
              </a:solidFill>
            </a:endParaRPr>
          </a:p>
        </p:txBody>
      </p:sp>
      <p:pic>
        <p:nvPicPr>
          <p:cNvPr id="189447" name="Picture 7"/>
          <p:cNvPicPr>
            <a:picLocks noChangeAspect="1" noChangeArrowheads="1"/>
          </p:cNvPicPr>
          <p:nvPr/>
        </p:nvPicPr>
        <p:blipFill>
          <a:blip r:embed="rId3" cstate="print"/>
          <a:srcRect/>
          <a:stretch>
            <a:fillRect/>
          </a:stretch>
        </p:blipFill>
        <p:spPr bwMode="auto">
          <a:xfrm>
            <a:off x="2422525" y="6264275"/>
            <a:ext cx="3743325" cy="371613"/>
          </a:xfrm>
          <a:prstGeom prst="rect">
            <a:avLst/>
          </a:prstGeom>
          <a:noFill/>
          <a:ln w="9525">
            <a:noFill/>
            <a:miter lim="800000"/>
            <a:headEnd/>
            <a:tailEnd/>
          </a:ln>
        </p:spPr>
      </p:pic>
      <p:pic>
        <p:nvPicPr>
          <p:cNvPr id="189448" name="Picture 8"/>
          <p:cNvPicPr>
            <a:picLocks noChangeAspect="1" noChangeArrowheads="1"/>
          </p:cNvPicPr>
          <p:nvPr/>
        </p:nvPicPr>
        <p:blipFill>
          <a:blip r:embed="rId4" cstate="print"/>
          <a:srcRect/>
          <a:stretch>
            <a:fillRect/>
          </a:stretch>
        </p:blipFill>
        <p:spPr bwMode="auto">
          <a:xfrm>
            <a:off x="6130925" y="6315968"/>
            <a:ext cx="441325" cy="257957"/>
          </a:xfrm>
          <a:prstGeom prst="rect">
            <a:avLst/>
          </a:prstGeom>
          <a:noFill/>
          <a:ln w="9525">
            <a:noFill/>
            <a:miter lim="800000"/>
            <a:headEnd/>
            <a:tailEnd/>
          </a:ln>
        </p:spPr>
      </p:pic>
      <p:pic>
        <p:nvPicPr>
          <p:cNvPr id="189449" name="Picture 9"/>
          <p:cNvPicPr>
            <a:picLocks noChangeAspect="1" noChangeArrowheads="1"/>
          </p:cNvPicPr>
          <p:nvPr/>
        </p:nvPicPr>
        <p:blipFill>
          <a:blip r:embed="rId5" cstate="print"/>
          <a:srcRect/>
          <a:stretch>
            <a:fillRect/>
          </a:stretch>
        </p:blipFill>
        <p:spPr bwMode="auto">
          <a:xfrm>
            <a:off x="1210733" y="784224"/>
            <a:ext cx="6659033" cy="384175"/>
          </a:xfrm>
          <a:prstGeom prst="rect">
            <a:avLst/>
          </a:prstGeom>
          <a:noFill/>
          <a:ln w="9525">
            <a:noFill/>
            <a:miter lim="800000"/>
            <a:headEnd/>
            <a:tailEnd/>
          </a:ln>
        </p:spPr>
      </p:pic>
      <p:pic>
        <p:nvPicPr>
          <p:cNvPr id="189450" name="Picture 10"/>
          <p:cNvPicPr>
            <a:picLocks noChangeAspect="1" noChangeArrowheads="1"/>
          </p:cNvPicPr>
          <p:nvPr/>
        </p:nvPicPr>
        <p:blipFill>
          <a:blip r:embed="rId6" cstate="print"/>
          <a:srcRect/>
          <a:stretch>
            <a:fillRect/>
          </a:stretch>
        </p:blipFill>
        <p:spPr bwMode="auto">
          <a:xfrm>
            <a:off x="438944" y="1452563"/>
            <a:ext cx="8202612" cy="4496808"/>
          </a:xfrm>
          <a:prstGeom prst="rect">
            <a:avLst/>
          </a:prstGeom>
          <a:noFill/>
          <a:ln w="9525">
            <a:noFill/>
            <a:miter lim="800000"/>
            <a:headEnd/>
            <a:tailEnd/>
          </a:ln>
        </p:spPr>
      </p:pic>
      <p:pic>
        <p:nvPicPr>
          <p:cNvPr id="207874" name="Picture 2"/>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444500" y="1452563"/>
            <a:ext cx="4095750" cy="13716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945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94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9" name="Picture 5" descr="J:\tri exponential.png"/>
          <p:cNvPicPr>
            <a:picLocks noChangeAspect="1" noChangeArrowheads="1"/>
          </p:cNvPicPr>
          <p:nvPr/>
        </p:nvPicPr>
        <p:blipFill>
          <a:blip r:embed="rId3" cstate="print"/>
          <a:srcRect/>
          <a:stretch>
            <a:fillRect/>
          </a:stretch>
        </p:blipFill>
        <p:spPr bwMode="auto">
          <a:xfrm>
            <a:off x="5107088" y="4035132"/>
            <a:ext cx="3531140" cy="2357618"/>
          </a:xfrm>
          <a:prstGeom prst="rect">
            <a:avLst/>
          </a:prstGeom>
          <a:noFill/>
        </p:spPr>
      </p:pic>
      <p:sp>
        <p:nvSpPr>
          <p:cNvPr id="4" name="Rectangle 3"/>
          <p:cNvSpPr/>
          <p:nvPr/>
        </p:nvSpPr>
        <p:spPr>
          <a:xfrm>
            <a:off x="5369609" y="6386639"/>
            <a:ext cx="2710999" cy="338554"/>
          </a:xfrm>
          <a:prstGeom prst="rect">
            <a:avLst/>
          </a:prstGeom>
        </p:spPr>
        <p:txBody>
          <a:bodyPr wrap="none">
            <a:spAutoFit/>
          </a:bodyPr>
          <a:lstStyle/>
          <a:p>
            <a:r>
              <a:rPr lang="en-US" sz="1600" dirty="0" smtClean="0">
                <a:solidFill>
                  <a:prstClr val="black"/>
                </a:solidFill>
                <a:latin typeface="Tahoma" pitchFamily="34" charset="0"/>
                <a:ea typeface="Tahoma" pitchFamily="34" charset="0"/>
                <a:cs typeface="Tahoma" pitchFamily="34" charset="0"/>
              </a:rPr>
              <a:t>y </a:t>
            </a:r>
            <a:r>
              <a:rPr lang="en-US" sz="1600" dirty="0">
                <a:solidFill>
                  <a:prstClr val="black"/>
                </a:solidFill>
                <a:latin typeface="Tahoma" pitchFamily="34" charset="0"/>
                <a:ea typeface="Tahoma" pitchFamily="34" charset="0"/>
                <a:cs typeface="Tahoma" pitchFamily="34" charset="0"/>
              </a:rPr>
              <a:t>= A</a:t>
            </a:r>
            <a:r>
              <a:rPr lang="en-US" sz="1600" baseline="-25000" dirty="0">
                <a:solidFill>
                  <a:prstClr val="black"/>
                </a:solidFill>
                <a:latin typeface="Tahoma" pitchFamily="34" charset="0"/>
                <a:ea typeface="Tahoma" pitchFamily="34" charset="0"/>
                <a:cs typeface="Tahoma" pitchFamily="34" charset="0"/>
              </a:rPr>
              <a:t>1</a:t>
            </a:r>
            <a:r>
              <a:rPr lang="en-US" sz="1600" dirty="0">
                <a:solidFill>
                  <a:prstClr val="black"/>
                </a:solidFill>
                <a:latin typeface="Tahoma" pitchFamily="34" charset="0"/>
                <a:ea typeface="Tahoma" pitchFamily="34" charset="0"/>
                <a:cs typeface="Tahoma" pitchFamily="34" charset="0"/>
              </a:rPr>
              <a:t>e</a:t>
            </a:r>
            <a:r>
              <a:rPr lang="en-US" sz="1600" baseline="30000" dirty="0">
                <a:solidFill>
                  <a:prstClr val="black"/>
                </a:solidFill>
                <a:latin typeface="Tahoma" pitchFamily="34" charset="0"/>
                <a:ea typeface="Tahoma" pitchFamily="34" charset="0"/>
                <a:cs typeface="Tahoma" pitchFamily="34" charset="0"/>
              </a:rPr>
              <a:t>-k</a:t>
            </a:r>
            <a:r>
              <a:rPr lang="en-US" sz="1000" baseline="30000" dirty="0">
                <a:solidFill>
                  <a:prstClr val="black"/>
                </a:solidFill>
                <a:latin typeface="Tahoma" pitchFamily="34" charset="0"/>
                <a:ea typeface="Tahoma" pitchFamily="34" charset="0"/>
                <a:cs typeface="Tahoma" pitchFamily="34" charset="0"/>
              </a:rPr>
              <a:t>1</a:t>
            </a:r>
            <a:r>
              <a:rPr lang="en-US" sz="1600" baseline="30000" dirty="0">
                <a:solidFill>
                  <a:prstClr val="black"/>
                </a:solidFill>
                <a:latin typeface="Tahoma" pitchFamily="34" charset="0"/>
                <a:ea typeface="Tahoma" pitchFamily="34" charset="0"/>
                <a:cs typeface="Tahoma" pitchFamily="34" charset="0"/>
              </a:rPr>
              <a:t>t</a:t>
            </a:r>
            <a:r>
              <a:rPr lang="en-US" sz="1600" dirty="0">
                <a:solidFill>
                  <a:prstClr val="black"/>
                </a:solidFill>
                <a:latin typeface="Tahoma" pitchFamily="34" charset="0"/>
                <a:ea typeface="Tahoma" pitchFamily="34" charset="0"/>
                <a:cs typeface="Tahoma" pitchFamily="34" charset="0"/>
              </a:rPr>
              <a:t> + A­e</a:t>
            </a:r>
            <a:r>
              <a:rPr lang="en-US" sz="1600" baseline="30000" dirty="0">
                <a:solidFill>
                  <a:prstClr val="black"/>
                </a:solidFill>
                <a:latin typeface="Tahoma" pitchFamily="34" charset="0"/>
                <a:ea typeface="Tahoma" pitchFamily="34" charset="0"/>
                <a:cs typeface="Tahoma" pitchFamily="34" charset="0"/>
              </a:rPr>
              <a:t>-k</a:t>
            </a:r>
            <a:r>
              <a:rPr lang="en-US" sz="1000" baseline="30000" dirty="0">
                <a:solidFill>
                  <a:prstClr val="black"/>
                </a:solidFill>
                <a:latin typeface="Tahoma" pitchFamily="34" charset="0"/>
                <a:ea typeface="Tahoma" pitchFamily="34" charset="0"/>
                <a:cs typeface="Tahoma" pitchFamily="34" charset="0"/>
              </a:rPr>
              <a:t>2</a:t>
            </a:r>
            <a:r>
              <a:rPr lang="en-US" sz="1600" baseline="30000" dirty="0">
                <a:solidFill>
                  <a:prstClr val="black"/>
                </a:solidFill>
                <a:latin typeface="Tahoma" pitchFamily="34" charset="0"/>
                <a:ea typeface="Tahoma" pitchFamily="34" charset="0"/>
                <a:cs typeface="Tahoma" pitchFamily="34" charset="0"/>
              </a:rPr>
              <a:t>t</a:t>
            </a:r>
            <a:r>
              <a:rPr lang="en-US" sz="1600" dirty="0">
                <a:solidFill>
                  <a:prstClr val="black"/>
                </a:solidFill>
                <a:latin typeface="Tahoma" pitchFamily="34" charset="0"/>
                <a:ea typeface="Tahoma" pitchFamily="34" charset="0"/>
                <a:cs typeface="Tahoma" pitchFamily="34" charset="0"/>
              </a:rPr>
              <a:t> + A</a:t>
            </a:r>
            <a:r>
              <a:rPr lang="en-US" sz="1600" baseline="-25000" dirty="0">
                <a:solidFill>
                  <a:prstClr val="black"/>
                </a:solidFill>
                <a:latin typeface="Tahoma" pitchFamily="34" charset="0"/>
                <a:ea typeface="Tahoma" pitchFamily="34" charset="0"/>
                <a:cs typeface="Tahoma" pitchFamily="34" charset="0"/>
              </a:rPr>
              <a:t>3</a:t>
            </a:r>
            <a:r>
              <a:rPr lang="en-US" sz="1600" dirty="0">
                <a:solidFill>
                  <a:prstClr val="black"/>
                </a:solidFill>
                <a:latin typeface="Tahoma" pitchFamily="34" charset="0"/>
                <a:ea typeface="Tahoma" pitchFamily="34" charset="0"/>
                <a:cs typeface="Tahoma" pitchFamily="34" charset="0"/>
              </a:rPr>
              <a:t>e</a:t>
            </a:r>
            <a:r>
              <a:rPr lang="en-US" sz="1600" baseline="30000" dirty="0">
                <a:solidFill>
                  <a:prstClr val="black"/>
                </a:solidFill>
                <a:latin typeface="Tahoma" pitchFamily="34" charset="0"/>
                <a:ea typeface="Tahoma" pitchFamily="34" charset="0"/>
                <a:cs typeface="Tahoma" pitchFamily="34" charset="0"/>
              </a:rPr>
              <a:t>-k</a:t>
            </a:r>
            <a:r>
              <a:rPr lang="en-US" sz="1000" baseline="30000" dirty="0">
                <a:solidFill>
                  <a:prstClr val="black"/>
                </a:solidFill>
                <a:latin typeface="Tahoma" pitchFamily="34" charset="0"/>
                <a:ea typeface="Tahoma" pitchFamily="34" charset="0"/>
                <a:cs typeface="Tahoma" pitchFamily="34" charset="0"/>
              </a:rPr>
              <a:t>3</a:t>
            </a:r>
            <a:r>
              <a:rPr lang="en-US" sz="1600" baseline="30000" dirty="0">
                <a:solidFill>
                  <a:prstClr val="black"/>
                </a:solidFill>
                <a:latin typeface="Tahoma" pitchFamily="34" charset="0"/>
                <a:ea typeface="Tahoma" pitchFamily="34" charset="0"/>
                <a:cs typeface="Tahoma" pitchFamily="34" charset="0"/>
              </a:rPr>
              <a:t>t </a:t>
            </a:r>
            <a:endParaRPr lang="en-US" sz="1600" dirty="0">
              <a:solidFill>
                <a:prstClr val="black"/>
              </a:solidFill>
              <a:latin typeface="Tahoma" pitchFamily="34" charset="0"/>
              <a:ea typeface="Tahoma" pitchFamily="34" charset="0"/>
              <a:cs typeface="Tahoma" pitchFamily="34" charset="0"/>
            </a:endParaRPr>
          </a:p>
        </p:txBody>
      </p:sp>
      <p:pic>
        <p:nvPicPr>
          <p:cNvPr id="36866" name="Picture 2" descr="J:\No Fitting.png"/>
          <p:cNvPicPr>
            <a:picLocks noChangeAspect="1" noChangeArrowheads="1"/>
          </p:cNvPicPr>
          <p:nvPr/>
        </p:nvPicPr>
        <p:blipFill>
          <a:blip r:embed="rId4" cstate="print"/>
          <a:srcRect/>
          <a:stretch>
            <a:fillRect/>
          </a:stretch>
        </p:blipFill>
        <p:spPr bwMode="auto">
          <a:xfrm>
            <a:off x="290080" y="1114601"/>
            <a:ext cx="4020327" cy="2358344"/>
          </a:xfrm>
          <a:prstGeom prst="rect">
            <a:avLst/>
          </a:prstGeom>
          <a:noFill/>
        </p:spPr>
      </p:pic>
      <p:grpSp>
        <p:nvGrpSpPr>
          <p:cNvPr id="2" name="Group 13"/>
          <p:cNvGrpSpPr/>
          <p:nvPr/>
        </p:nvGrpSpPr>
        <p:grpSpPr>
          <a:xfrm>
            <a:off x="5144575" y="1128409"/>
            <a:ext cx="3464470" cy="2339503"/>
            <a:chOff x="4828782" y="999469"/>
            <a:chExt cx="3517553" cy="2361435"/>
          </a:xfrm>
        </p:grpSpPr>
        <p:pic>
          <p:nvPicPr>
            <p:cNvPr id="36867" name="Picture 3" descr="J:\single exponential.png"/>
            <p:cNvPicPr>
              <a:picLocks noChangeAspect="1" noChangeArrowheads="1"/>
            </p:cNvPicPr>
            <p:nvPr/>
          </p:nvPicPr>
          <p:blipFill>
            <a:blip r:embed="rId5" cstate="print"/>
            <a:srcRect/>
            <a:stretch>
              <a:fillRect/>
            </a:stretch>
          </p:blipFill>
          <p:spPr bwMode="auto">
            <a:xfrm>
              <a:off x="4828782" y="999469"/>
              <a:ext cx="3517553" cy="2361435"/>
            </a:xfrm>
            <a:prstGeom prst="rect">
              <a:avLst/>
            </a:prstGeom>
            <a:noFill/>
          </p:spPr>
        </p:pic>
        <p:sp>
          <p:nvSpPr>
            <p:cNvPr id="8" name="Rectangle 7"/>
            <p:cNvSpPr/>
            <p:nvPr/>
          </p:nvSpPr>
          <p:spPr>
            <a:xfrm>
              <a:off x="6541251" y="2193841"/>
              <a:ext cx="1273105" cy="338554"/>
            </a:xfrm>
            <a:prstGeom prst="rect">
              <a:avLst/>
            </a:prstGeom>
          </p:spPr>
          <p:txBody>
            <a:bodyPr wrap="none">
              <a:spAutoFit/>
            </a:bodyPr>
            <a:lstStyle/>
            <a:p>
              <a:r>
                <a:rPr lang="en-US" sz="1600" dirty="0">
                  <a:solidFill>
                    <a:prstClr val="black"/>
                  </a:solidFill>
                  <a:latin typeface="Symbol" pitchFamily="18" charset="2"/>
                  <a:ea typeface="Tahoma" pitchFamily="34" charset="0"/>
                  <a:cs typeface="Tahoma" pitchFamily="34" charset="0"/>
                </a:rPr>
                <a:t>c</a:t>
              </a:r>
              <a:r>
                <a:rPr lang="en-US" sz="1600" baseline="30000" dirty="0">
                  <a:solidFill>
                    <a:prstClr val="black"/>
                  </a:solidFill>
                  <a:latin typeface="Tahoma" pitchFamily="34" charset="0"/>
                  <a:ea typeface="Tahoma" pitchFamily="34" charset="0"/>
                  <a:cs typeface="Tahoma" pitchFamily="34" charset="0"/>
                </a:rPr>
                <a:t>2</a:t>
              </a:r>
              <a:r>
                <a:rPr lang="en-US" sz="1600" dirty="0">
                  <a:solidFill>
                    <a:prstClr val="black"/>
                  </a:solidFill>
                  <a:latin typeface="Tahoma" pitchFamily="34" charset="0"/>
                  <a:ea typeface="Tahoma" pitchFamily="34" charset="0"/>
                  <a:cs typeface="Tahoma" pitchFamily="34" charset="0"/>
                </a:rPr>
                <a:t> = 26.466</a:t>
              </a:r>
              <a:endParaRPr lang="en-US" sz="1600" dirty="0">
                <a:solidFill>
                  <a:prstClr val="black"/>
                </a:solidFill>
              </a:endParaRPr>
            </a:p>
          </p:txBody>
        </p:sp>
      </p:grpSp>
      <p:sp>
        <p:nvSpPr>
          <p:cNvPr id="11" name="Rectangle 10"/>
          <p:cNvSpPr/>
          <p:nvPr/>
        </p:nvSpPr>
        <p:spPr>
          <a:xfrm>
            <a:off x="1134842" y="6392982"/>
            <a:ext cx="1874231" cy="338554"/>
          </a:xfrm>
          <a:prstGeom prst="rect">
            <a:avLst/>
          </a:prstGeom>
        </p:spPr>
        <p:txBody>
          <a:bodyPr wrap="none">
            <a:spAutoFit/>
          </a:bodyPr>
          <a:lstStyle/>
          <a:p>
            <a:r>
              <a:rPr lang="en-US" sz="1600" dirty="0" smtClean="0">
                <a:solidFill>
                  <a:prstClr val="black"/>
                </a:solidFill>
                <a:latin typeface="Tahoma" pitchFamily="34" charset="0"/>
                <a:ea typeface="Tahoma" pitchFamily="34" charset="0"/>
                <a:cs typeface="Tahoma" pitchFamily="34" charset="0"/>
              </a:rPr>
              <a:t>y </a:t>
            </a:r>
            <a:r>
              <a:rPr lang="en-US" sz="1600" dirty="0">
                <a:solidFill>
                  <a:prstClr val="black"/>
                </a:solidFill>
                <a:latin typeface="Tahoma" pitchFamily="34" charset="0"/>
                <a:ea typeface="Tahoma" pitchFamily="34" charset="0"/>
                <a:cs typeface="Tahoma" pitchFamily="34" charset="0"/>
              </a:rPr>
              <a:t>= A</a:t>
            </a:r>
            <a:r>
              <a:rPr lang="en-US" sz="1600" baseline="-25000" dirty="0">
                <a:solidFill>
                  <a:prstClr val="black"/>
                </a:solidFill>
                <a:latin typeface="Tahoma" pitchFamily="34" charset="0"/>
                <a:ea typeface="Tahoma" pitchFamily="34" charset="0"/>
                <a:cs typeface="Tahoma" pitchFamily="34" charset="0"/>
              </a:rPr>
              <a:t>1</a:t>
            </a:r>
            <a:r>
              <a:rPr lang="en-US" sz="1600" dirty="0">
                <a:solidFill>
                  <a:prstClr val="black"/>
                </a:solidFill>
                <a:latin typeface="Tahoma" pitchFamily="34" charset="0"/>
                <a:ea typeface="Tahoma" pitchFamily="34" charset="0"/>
                <a:cs typeface="Tahoma" pitchFamily="34" charset="0"/>
              </a:rPr>
              <a:t>e</a:t>
            </a:r>
            <a:r>
              <a:rPr lang="en-US" sz="1600" baseline="30000" dirty="0">
                <a:solidFill>
                  <a:prstClr val="black"/>
                </a:solidFill>
                <a:latin typeface="Tahoma" pitchFamily="34" charset="0"/>
                <a:ea typeface="Tahoma" pitchFamily="34" charset="0"/>
                <a:cs typeface="Tahoma" pitchFamily="34" charset="0"/>
              </a:rPr>
              <a:t>-k</a:t>
            </a:r>
            <a:r>
              <a:rPr lang="en-US" sz="1000" baseline="30000" dirty="0">
                <a:solidFill>
                  <a:prstClr val="black"/>
                </a:solidFill>
                <a:latin typeface="Tahoma" pitchFamily="34" charset="0"/>
                <a:ea typeface="Tahoma" pitchFamily="34" charset="0"/>
                <a:cs typeface="Tahoma" pitchFamily="34" charset="0"/>
              </a:rPr>
              <a:t>1</a:t>
            </a:r>
            <a:r>
              <a:rPr lang="en-US" sz="1600" baseline="30000" dirty="0">
                <a:solidFill>
                  <a:prstClr val="black"/>
                </a:solidFill>
                <a:latin typeface="Tahoma" pitchFamily="34" charset="0"/>
                <a:ea typeface="Tahoma" pitchFamily="34" charset="0"/>
                <a:cs typeface="Tahoma" pitchFamily="34" charset="0"/>
              </a:rPr>
              <a:t>t</a:t>
            </a:r>
            <a:r>
              <a:rPr lang="en-US" sz="1600" dirty="0">
                <a:solidFill>
                  <a:prstClr val="black"/>
                </a:solidFill>
                <a:latin typeface="Tahoma" pitchFamily="34" charset="0"/>
                <a:ea typeface="Tahoma" pitchFamily="34" charset="0"/>
                <a:cs typeface="Tahoma" pitchFamily="34" charset="0"/>
              </a:rPr>
              <a:t> + A­e</a:t>
            </a:r>
            <a:r>
              <a:rPr lang="en-US" sz="1600" baseline="30000" dirty="0">
                <a:solidFill>
                  <a:prstClr val="black"/>
                </a:solidFill>
                <a:latin typeface="Tahoma" pitchFamily="34" charset="0"/>
                <a:ea typeface="Tahoma" pitchFamily="34" charset="0"/>
                <a:cs typeface="Tahoma" pitchFamily="34" charset="0"/>
              </a:rPr>
              <a:t>-k</a:t>
            </a:r>
            <a:r>
              <a:rPr lang="en-US" sz="1000" baseline="30000" dirty="0">
                <a:solidFill>
                  <a:prstClr val="black"/>
                </a:solidFill>
                <a:latin typeface="Tahoma" pitchFamily="34" charset="0"/>
                <a:ea typeface="Tahoma" pitchFamily="34" charset="0"/>
                <a:cs typeface="Tahoma" pitchFamily="34" charset="0"/>
              </a:rPr>
              <a:t>2</a:t>
            </a:r>
            <a:r>
              <a:rPr lang="en-US" sz="1600" baseline="30000" dirty="0">
                <a:solidFill>
                  <a:prstClr val="black"/>
                </a:solidFill>
                <a:latin typeface="Tahoma" pitchFamily="34" charset="0"/>
                <a:ea typeface="Tahoma" pitchFamily="34" charset="0"/>
                <a:cs typeface="Tahoma" pitchFamily="34" charset="0"/>
              </a:rPr>
              <a:t>t</a:t>
            </a:r>
            <a:endParaRPr lang="en-US" sz="1600" dirty="0">
              <a:solidFill>
                <a:prstClr val="black"/>
              </a:solidFill>
              <a:latin typeface="Tahoma" pitchFamily="34" charset="0"/>
              <a:ea typeface="Tahoma" pitchFamily="34" charset="0"/>
              <a:cs typeface="Tahoma" pitchFamily="34" charset="0"/>
            </a:endParaRPr>
          </a:p>
        </p:txBody>
      </p:sp>
      <p:grpSp>
        <p:nvGrpSpPr>
          <p:cNvPr id="3" name="Group 12"/>
          <p:cNvGrpSpPr/>
          <p:nvPr/>
        </p:nvGrpSpPr>
        <p:grpSpPr>
          <a:xfrm>
            <a:off x="541096" y="4029886"/>
            <a:ext cx="3525700" cy="2366903"/>
            <a:chOff x="302344" y="3995910"/>
            <a:chExt cx="3525700" cy="2366903"/>
          </a:xfrm>
        </p:grpSpPr>
        <p:pic>
          <p:nvPicPr>
            <p:cNvPr id="36868" name="Picture 4" descr="J:\bi exponential.png"/>
            <p:cNvPicPr>
              <a:picLocks noChangeAspect="1" noChangeArrowheads="1"/>
            </p:cNvPicPr>
            <p:nvPr/>
          </p:nvPicPr>
          <p:blipFill>
            <a:blip r:embed="rId6" cstate="print"/>
            <a:srcRect/>
            <a:stretch>
              <a:fillRect/>
            </a:stretch>
          </p:blipFill>
          <p:spPr bwMode="auto">
            <a:xfrm>
              <a:off x="302344" y="3995910"/>
              <a:ext cx="3525700" cy="2366903"/>
            </a:xfrm>
            <a:prstGeom prst="rect">
              <a:avLst/>
            </a:prstGeom>
            <a:noFill/>
          </p:spPr>
        </p:pic>
        <p:sp>
          <p:nvSpPr>
            <p:cNvPr id="12" name="Rectangle 11"/>
            <p:cNvSpPr/>
            <p:nvPr/>
          </p:nvSpPr>
          <p:spPr>
            <a:xfrm>
              <a:off x="2140961" y="5196355"/>
              <a:ext cx="1160895" cy="338554"/>
            </a:xfrm>
            <a:prstGeom prst="rect">
              <a:avLst/>
            </a:prstGeom>
          </p:spPr>
          <p:txBody>
            <a:bodyPr wrap="none">
              <a:spAutoFit/>
            </a:bodyPr>
            <a:lstStyle/>
            <a:p>
              <a:r>
                <a:rPr lang="en-US" sz="1600" dirty="0">
                  <a:solidFill>
                    <a:prstClr val="black"/>
                  </a:solidFill>
                  <a:latin typeface="Symbol" pitchFamily="18" charset="2"/>
                  <a:ea typeface="Tahoma" pitchFamily="34" charset="0"/>
                  <a:cs typeface="Tahoma" pitchFamily="34" charset="0"/>
                </a:rPr>
                <a:t>c</a:t>
              </a:r>
              <a:r>
                <a:rPr lang="en-US" sz="1600" baseline="30000" dirty="0">
                  <a:solidFill>
                    <a:prstClr val="black"/>
                  </a:solidFill>
                  <a:latin typeface="Tahoma" pitchFamily="34" charset="0"/>
                  <a:ea typeface="Tahoma" pitchFamily="34" charset="0"/>
                  <a:cs typeface="Tahoma" pitchFamily="34" charset="0"/>
                </a:rPr>
                <a:t>2</a:t>
              </a:r>
              <a:r>
                <a:rPr lang="en-US" sz="1600" dirty="0">
                  <a:solidFill>
                    <a:prstClr val="black"/>
                  </a:solidFill>
                  <a:latin typeface="Tahoma" pitchFamily="34" charset="0"/>
                  <a:ea typeface="Tahoma" pitchFamily="34" charset="0"/>
                  <a:cs typeface="Tahoma" pitchFamily="34" charset="0"/>
                </a:rPr>
                <a:t> = 2.133</a:t>
              </a:r>
              <a:endParaRPr lang="en-US" sz="1600" dirty="0">
                <a:solidFill>
                  <a:prstClr val="black"/>
                </a:solidFill>
              </a:endParaRPr>
            </a:p>
          </p:txBody>
        </p:sp>
      </p:grpSp>
      <p:sp>
        <p:nvSpPr>
          <p:cNvPr id="16" name="Rectangle 15"/>
          <p:cNvSpPr/>
          <p:nvPr/>
        </p:nvSpPr>
        <p:spPr>
          <a:xfrm>
            <a:off x="307151" y="792964"/>
            <a:ext cx="1119217" cy="369332"/>
          </a:xfrm>
          <a:prstGeom prst="rect">
            <a:avLst/>
          </a:prstGeom>
        </p:spPr>
        <p:txBody>
          <a:bodyPr wrap="none">
            <a:spAutoFit/>
          </a:bodyPr>
          <a:lstStyle/>
          <a:p>
            <a:r>
              <a:rPr lang="en-US" dirty="0">
                <a:solidFill>
                  <a:prstClr val="black"/>
                </a:solidFill>
                <a:latin typeface="Tahoma" pitchFamily="34" charset="0"/>
                <a:ea typeface="Tahoma" pitchFamily="34" charset="0"/>
                <a:cs typeface="Tahoma" pitchFamily="34" charset="0"/>
              </a:rPr>
              <a:t>The Data</a:t>
            </a:r>
            <a:endParaRPr lang="en-US" dirty="0">
              <a:solidFill>
                <a:prstClr val="black"/>
              </a:solidFill>
            </a:endParaRPr>
          </a:p>
        </p:txBody>
      </p:sp>
      <p:sp>
        <p:nvSpPr>
          <p:cNvPr id="17" name="Rectangle 16"/>
          <p:cNvSpPr/>
          <p:nvPr/>
        </p:nvSpPr>
        <p:spPr>
          <a:xfrm>
            <a:off x="5148299" y="789722"/>
            <a:ext cx="1364476" cy="369332"/>
          </a:xfrm>
          <a:prstGeom prst="rect">
            <a:avLst/>
          </a:prstGeom>
        </p:spPr>
        <p:txBody>
          <a:bodyPr wrap="none">
            <a:spAutoFit/>
          </a:bodyPr>
          <a:lstStyle/>
          <a:p>
            <a:r>
              <a:rPr lang="en-US" dirty="0">
                <a:solidFill>
                  <a:prstClr val="black"/>
                </a:solidFill>
                <a:latin typeface="Tahoma" pitchFamily="34" charset="0"/>
                <a:ea typeface="Tahoma" pitchFamily="34" charset="0"/>
                <a:cs typeface="Tahoma" pitchFamily="34" charset="0"/>
              </a:rPr>
              <a:t>Exponential</a:t>
            </a:r>
            <a:endParaRPr lang="en-US" dirty="0">
              <a:solidFill>
                <a:prstClr val="black"/>
              </a:solidFill>
            </a:endParaRPr>
          </a:p>
        </p:txBody>
      </p:sp>
      <p:sp>
        <p:nvSpPr>
          <p:cNvPr id="18" name="Rectangle 17"/>
          <p:cNvSpPr/>
          <p:nvPr/>
        </p:nvSpPr>
        <p:spPr>
          <a:xfrm>
            <a:off x="553591" y="3656136"/>
            <a:ext cx="1630126" cy="369332"/>
          </a:xfrm>
          <a:prstGeom prst="rect">
            <a:avLst/>
          </a:prstGeom>
        </p:spPr>
        <p:txBody>
          <a:bodyPr wrap="none">
            <a:spAutoFit/>
          </a:bodyPr>
          <a:lstStyle/>
          <a:p>
            <a:r>
              <a:rPr lang="en-US" dirty="0">
                <a:solidFill>
                  <a:prstClr val="black"/>
                </a:solidFill>
                <a:latin typeface="Tahoma" pitchFamily="34" charset="0"/>
                <a:ea typeface="Tahoma" pitchFamily="34" charset="0"/>
                <a:cs typeface="Tahoma" pitchFamily="34" charset="0"/>
              </a:rPr>
              <a:t>Bi-exponential</a:t>
            </a:r>
            <a:endParaRPr lang="en-US" dirty="0">
              <a:solidFill>
                <a:prstClr val="black"/>
              </a:solidFill>
            </a:endParaRPr>
          </a:p>
        </p:txBody>
      </p:sp>
      <p:sp>
        <p:nvSpPr>
          <p:cNvPr id="19" name="Rectangle 18"/>
          <p:cNvSpPr/>
          <p:nvPr/>
        </p:nvSpPr>
        <p:spPr>
          <a:xfrm>
            <a:off x="5112622" y="3662615"/>
            <a:ext cx="1689309" cy="369332"/>
          </a:xfrm>
          <a:prstGeom prst="rect">
            <a:avLst/>
          </a:prstGeom>
        </p:spPr>
        <p:txBody>
          <a:bodyPr wrap="none">
            <a:spAutoFit/>
          </a:bodyPr>
          <a:lstStyle/>
          <a:p>
            <a:r>
              <a:rPr lang="en-US" dirty="0">
                <a:solidFill>
                  <a:prstClr val="black"/>
                </a:solidFill>
                <a:latin typeface="Tahoma" pitchFamily="34" charset="0"/>
                <a:ea typeface="Tahoma" pitchFamily="34" charset="0"/>
                <a:cs typeface="Tahoma" pitchFamily="34" charset="0"/>
              </a:rPr>
              <a:t>Tri-exponential</a:t>
            </a:r>
            <a:endParaRPr lang="en-US" dirty="0">
              <a:solidFill>
                <a:prstClr val="black"/>
              </a:solidFill>
            </a:endParaRPr>
          </a:p>
        </p:txBody>
      </p:sp>
      <p:sp>
        <p:nvSpPr>
          <p:cNvPr id="20" name="Rectangle 19"/>
          <p:cNvSpPr/>
          <p:nvPr/>
        </p:nvSpPr>
        <p:spPr>
          <a:xfrm>
            <a:off x="6934969" y="5217018"/>
            <a:ext cx="1160895" cy="338554"/>
          </a:xfrm>
          <a:prstGeom prst="rect">
            <a:avLst/>
          </a:prstGeom>
        </p:spPr>
        <p:txBody>
          <a:bodyPr wrap="none">
            <a:spAutoFit/>
          </a:bodyPr>
          <a:lstStyle/>
          <a:p>
            <a:r>
              <a:rPr lang="en-US" sz="1600" dirty="0">
                <a:solidFill>
                  <a:prstClr val="black"/>
                </a:solidFill>
                <a:latin typeface="Symbol" pitchFamily="18" charset="2"/>
                <a:ea typeface="Tahoma" pitchFamily="34" charset="0"/>
                <a:cs typeface="Tahoma" pitchFamily="34" charset="0"/>
              </a:rPr>
              <a:t>c</a:t>
            </a:r>
            <a:r>
              <a:rPr lang="en-US" sz="1600" baseline="30000" dirty="0">
                <a:solidFill>
                  <a:prstClr val="black"/>
                </a:solidFill>
                <a:latin typeface="Tahoma" pitchFamily="34" charset="0"/>
                <a:ea typeface="Tahoma" pitchFamily="34" charset="0"/>
                <a:cs typeface="Tahoma" pitchFamily="34" charset="0"/>
              </a:rPr>
              <a:t>2</a:t>
            </a:r>
            <a:r>
              <a:rPr lang="en-US" sz="1600" dirty="0">
                <a:solidFill>
                  <a:prstClr val="black"/>
                </a:solidFill>
                <a:latin typeface="Tahoma" pitchFamily="34" charset="0"/>
                <a:ea typeface="Tahoma" pitchFamily="34" charset="0"/>
                <a:cs typeface="Tahoma" pitchFamily="34" charset="0"/>
              </a:rPr>
              <a:t> = 1.194</a:t>
            </a:r>
            <a:endParaRPr lang="en-US" sz="1600" dirty="0">
              <a:solidFill>
                <a:prstClr val="black"/>
              </a:solidFill>
            </a:endParaRPr>
          </a:p>
        </p:txBody>
      </p:sp>
      <p:sp>
        <p:nvSpPr>
          <p:cNvPr id="21" name="Rectangle 5"/>
          <p:cNvSpPr>
            <a:spLocks noChangeArrowheads="1"/>
          </p:cNvSpPr>
          <p:nvPr/>
        </p:nvSpPr>
        <p:spPr bwMode="auto">
          <a:xfrm>
            <a:off x="438150" y="3175"/>
            <a:ext cx="8229600" cy="914400"/>
          </a:xfrm>
          <a:prstGeom prst="rect">
            <a:avLst/>
          </a:prstGeom>
          <a:noFill/>
          <a:ln w="9525">
            <a:noFill/>
            <a:miter lim="800000"/>
            <a:headEnd/>
            <a:tailEnd/>
          </a:ln>
        </p:spPr>
        <p:txBody>
          <a:bodyPr anchor="ctr"/>
          <a:lstStyle/>
          <a:p>
            <a:pPr algn="ctr"/>
            <a:r>
              <a:rPr lang="en-US" sz="3200" b="1" u="sng" dirty="0" smtClean="0">
                <a:solidFill>
                  <a:schemeClr val="tx2"/>
                </a:solidFill>
              </a:rPr>
              <a:t>Multi-exponential Fits</a:t>
            </a:r>
            <a:endParaRPr lang="en-US" sz="3200" b="1" u="sng" dirty="0">
              <a:solidFill>
                <a:schemeClr val="tx2"/>
              </a:solidFill>
            </a:endParaRPr>
          </a:p>
        </p:txBody>
      </p:sp>
      <p:sp>
        <p:nvSpPr>
          <p:cNvPr id="22" name="Rectangle 21"/>
          <p:cNvSpPr/>
          <p:nvPr/>
        </p:nvSpPr>
        <p:spPr>
          <a:xfrm>
            <a:off x="6958369" y="1991855"/>
            <a:ext cx="1080745" cy="338554"/>
          </a:xfrm>
          <a:prstGeom prst="rect">
            <a:avLst/>
          </a:prstGeom>
        </p:spPr>
        <p:txBody>
          <a:bodyPr wrap="none">
            <a:spAutoFit/>
          </a:bodyPr>
          <a:lstStyle/>
          <a:p>
            <a:r>
              <a:rPr lang="en-US" sz="1600" dirty="0" smtClean="0">
                <a:solidFill>
                  <a:prstClr val="black"/>
                </a:solidFill>
                <a:latin typeface="Tahoma" pitchFamily="34" charset="0"/>
                <a:ea typeface="Tahoma" pitchFamily="34" charset="0"/>
                <a:cs typeface="Tahoma" pitchFamily="34" charset="0"/>
              </a:rPr>
              <a:t>y </a:t>
            </a:r>
            <a:r>
              <a:rPr lang="en-US" sz="1600" dirty="0">
                <a:solidFill>
                  <a:prstClr val="black"/>
                </a:solidFill>
                <a:latin typeface="Tahoma" pitchFamily="34" charset="0"/>
                <a:ea typeface="Tahoma" pitchFamily="34" charset="0"/>
                <a:cs typeface="Tahoma" pitchFamily="34" charset="0"/>
              </a:rPr>
              <a:t>= </a:t>
            </a:r>
            <a:r>
              <a:rPr lang="en-US" sz="1600" dirty="0" smtClean="0">
                <a:solidFill>
                  <a:prstClr val="black"/>
                </a:solidFill>
                <a:latin typeface="Tahoma" pitchFamily="34" charset="0"/>
                <a:ea typeface="Tahoma" pitchFamily="34" charset="0"/>
                <a:cs typeface="Tahoma" pitchFamily="34" charset="0"/>
              </a:rPr>
              <a:t>A</a:t>
            </a:r>
            <a:r>
              <a:rPr lang="en-US" sz="1600" baseline="-25000" dirty="0" smtClean="0">
                <a:solidFill>
                  <a:prstClr val="black"/>
                </a:solidFill>
                <a:latin typeface="Tahoma" pitchFamily="34" charset="0"/>
                <a:ea typeface="Tahoma" pitchFamily="34" charset="0"/>
                <a:cs typeface="Tahoma" pitchFamily="34" charset="0"/>
              </a:rPr>
              <a:t>1</a:t>
            </a:r>
            <a:r>
              <a:rPr lang="en-US" sz="1600" dirty="0" smtClean="0">
                <a:solidFill>
                  <a:prstClr val="black"/>
                </a:solidFill>
                <a:latin typeface="Tahoma" pitchFamily="34" charset="0"/>
                <a:ea typeface="Tahoma" pitchFamily="34" charset="0"/>
                <a:cs typeface="Tahoma" pitchFamily="34" charset="0"/>
              </a:rPr>
              <a:t>e</a:t>
            </a:r>
            <a:r>
              <a:rPr lang="en-US" sz="1600" baseline="30000" dirty="0" smtClean="0">
                <a:solidFill>
                  <a:prstClr val="black"/>
                </a:solidFill>
                <a:latin typeface="Tahoma" pitchFamily="34" charset="0"/>
                <a:ea typeface="Tahoma" pitchFamily="34" charset="0"/>
                <a:cs typeface="Tahoma" pitchFamily="34" charset="0"/>
              </a:rPr>
              <a:t>-k</a:t>
            </a:r>
            <a:r>
              <a:rPr lang="en-US" sz="1000" baseline="30000" dirty="0" smtClean="0">
                <a:solidFill>
                  <a:prstClr val="black"/>
                </a:solidFill>
                <a:latin typeface="Tahoma" pitchFamily="34" charset="0"/>
                <a:ea typeface="Tahoma" pitchFamily="34" charset="0"/>
                <a:cs typeface="Tahoma" pitchFamily="34" charset="0"/>
              </a:rPr>
              <a:t>1</a:t>
            </a:r>
            <a:r>
              <a:rPr lang="en-US" sz="1600" baseline="30000" dirty="0" smtClean="0">
                <a:solidFill>
                  <a:prstClr val="black"/>
                </a:solidFill>
                <a:latin typeface="Tahoma" pitchFamily="34" charset="0"/>
                <a:ea typeface="Tahoma" pitchFamily="34" charset="0"/>
                <a:cs typeface="Tahoma" pitchFamily="34" charset="0"/>
              </a:rPr>
              <a:t>t</a:t>
            </a:r>
            <a:endParaRPr lang="en-US" sz="1600" dirty="0">
              <a:solidFill>
                <a:prstClr val="black"/>
              </a:solidFill>
              <a:latin typeface="Tahoma" pitchFamily="34" charset="0"/>
              <a:ea typeface="Tahoma" pitchFamily="34" charset="0"/>
              <a:cs typeface="Tahoma"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686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P spid="17" grpId="0"/>
      <p:bldP spid="18" grpId="0"/>
      <p:bldP spid="19" grpId="0"/>
      <p:bldP spid="20" grpId="0"/>
      <p:bldP spid="22"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cstate="print"/>
          <a:srcRect/>
          <a:stretch>
            <a:fillRect/>
          </a:stretch>
        </p:blipFill>
        <p:spPr bwMode="auto">
          <a:xfrm>
            <a:off x="2634379" y="860682"/>
            <a:ext cx="3875241" cy="2052442"/>
          </a:xfrm>
          <a:prstGeom prst="rect">
            <a:avLst/>
          </a:prstGeom>
          <a:noFill/>
          <a:ln w="9525">
            <a:noFill/>
            <a:miter lim="800000"/>
            <a:headEnd/>
            <a:tailEnd/>
          </a:ln>
        </p:spPr>
      </p:pic>
      <p:pic>
        <p:nvPicPr>
          <p:cNvPr id="37891" name="Picture 3"/>
          <p:cNvPicPr>
            <a:picLocks noChangeAspect="1" noChangeArrowheads="1"/>
          </p:cNvPicPr>
          <p:nvPr/>
        </p:nvPicPr>
        <p:blipFill>
          <a:blip r:embed="rId3" cstate="print"/>
          <a:srcRect/>
          <a:stretch>
            <a:fillRect/>
          </a:stretch>
        </p:blipFill>
        <p:spPr bwMode="auto">
          <a:xfrm>
            <a:off x="1489867" y="3012185"/>
            <a:ext cx="6126899" cy="3715954"/>
          </a:xfrm>
          <a:prstGeom prst="rect">
            <a:avLst/>
          </a:prstGeom>
          <a:noFill/>
          <a:ln w="9525">
            <a:noFill/>
            <a:miter lim="800000"/>
            <a:headEnd/>
            <a:tailEnd/>
          </a:ln>
        </p:spPr>
      </p:pic>
      <p:sp>
        <p:nvSpPr>
          <p:cNvPr id="9" name="TextBox 8"/>
          <p:cNvSpPr txBox="1"/>
          <p:nvPr/>
        </p:nvSpPr>
        <p:spPr>
          <a:xfrm>
            <a:off x="7334654" y="836579"/>
            <a:ext cx="1770434" cy="523220"/>
          </a:xfrm>
          <a:prstGeom prst="rect">
            <a:avLst/>
          </a:prstGeom>
          <a:noFill/>
        </p:spPr>
        <p:txBody>
          <a:bodyPr wrap="square" rtlCol="0">
            <a:spAutoFit/>
          </a:bodyPr>
          <a:lstStyle/>
          <a:p>
            <a:r>
              <a:rPr lang="en-US" sz="1400" i="1" dirty="0">
                <a:solidFill>
                  <a:prstClr val="black"/>
                </a:solidFill>
              </a:rPr>
              <a:t>J. of Political Economy </a:t>
            </a:r>
            <a:r>
              <a:rPr lang="en-US" sz="1400" b="1" dirty="0">
                <a:solidFill>
                  <a:prstClr val="black"/>
                </a:solidFill>
              </a:rPr>
              <a:t>2005</a:t>
            </a:r>
            <a:r>
              <a:rPr lang="en-US" sz="1400" dirty="0">
                <a:solidFill>
                  <a:prstClr val="black"/>
                </a:solidFill>
              </a:rPr>
              <a:t>, 113, 949</a:t>
            </a:r>
          </a:p>
        </p:txBody>
      </p:sp>
      <p:sp>
        <p:nvSpPr>
          <p:cNvPr id="6" name="Rectangle 5"/>
          <p:cNvSpPr>
            <a:spLocks noChangeArrowheads="1"/>
          </p:cNvSpPr>
          <p:nvPr/>
        </p:nvSpPr>
        <p:spPr bwMode="auto">
          <a:xfrm>
            <a:off x="438150" y="3175"/>
            <a:ext cx="8229600" cy="914400"/>
          </a:xfrm>
          <a:prstGeom prst="rect">
            <a:avLst/>
          </a:prstGeom>
          <a:noFill/>
          <a:ln w="9525">
            <a:noFill/>
            <a:miter lim="800000"/>
            <a:headEnd/>
            <a:tailEnd/>
          </a:ln>
        </p:spPr>
        <p:txBody>
          <a:bodyPr anchor="ctr"/>
          <a:lstStyle/>
          <a:p>
            <a:pPr algn="ctr"/>
            <a:r>
              <a:rPr lang="en-US" sz="3200" b="1" u="sng" dirty="0" smtClean="0">
                <a:solidFill>
                  <a:schemeClr val="tx2"/>
                </a:solidFill>
              </a:rPr>
              <a:t>It could be worse!</a:t>
            </a:r>
            <a:endParaRPr lang="en-US" sz="3200" b="1" u="sng" dirty="0">
              <a:solidFill>
                <a:schemeClr val="tx2"/>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8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a:spLocks noChangeArrowheads="1"/>
          </p:cNvSpPr>
          <p:nvPr/>
        </p:nvSpPr>
        <p:spPr bwMode="auto">
          <a:xfrm>
            <a:off x="457200" y="3175"/>
            <a:ext cx="8229600" cy="914400"/>
          </a:xfrm>
          <a:prstGeom prst="rect">
            <a:avLst/>
          </a:prstGeom>
          <a:noFill/>
          <a:ln w="9525">
            <a:noFill/>
            <a:miter lim="800000"/>
            <a:headEnd/>
            <a:tailEnd/>
          </a:ln>
        </p:spPr>
        <p:txBody>
          <a:bodyPr anchor="ctr"/>
          <a:lstStyle/>
          <a:p>
            <a:pPr algn="ctr"/>
            <a:r>
              <a:rPr lang="en-US" sz="3200" b="1" u="sng" dirty="0" smtClean="0">
                <a:solidFill>
                  <a:schemeClr val="tx2"/>
                </a:solidFill>
              </a:rPr>
              <a:t>Time-resolved Emission End</a:t>
            </a:r>
            <a:endParaRPr lang="en-US" sz="3200" b="1" u="sng" dirty="0">
              <a:solidFill>
                <a:schemeClr val="tx2"/>
              </a:solidFill>
            </a:endParaRPr>
          </a:p>
        </p:txBody>
      </p:sp>
      <p:sp>
        <p:nvSpPr>
          <p:cNvPr id="4" name="Title 1"/>
          <p:cNvSpPr txBox="1">
            <a:spLocks/>
          </p:cNvSpPr>
          <p:nvPr/>
        </p:nvSpPr>
        <p:spPr>
          <a:xfrm>
            <a:off x="448038" y="2616787"/>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smtClean="0">
                <a:ln>
                  <a:noFill/>
                </a:ln>
                <a:solidFill>
                  <a:schemeClr val="tx1"/>
                </a:solidFill>
                <a:effectLst/>
                <a:uLnTx/>
                <a:uFillTx/>
                <a:latin typeface="+mj-lt"/>
                <a:ea typeface="+mj-ea"/>
                <a:cs typeface="+mj-cs"/>
              </a:rPr>
              <a:t>Any Questions?</a:t>
            </a:r>
            <a:endParaRPr kumimoji="0" lang="en-US" sz="4400" b="1"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 xmlns:p14="http://schemas.microsoft.com/office/powerpoint/2010/main" val="9116120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457200" y="3175"/>
            <a:ext cx="8229600" cy="914400"/>
          </a:xfrm>
          <a:prstGeom prst="rect">
            <a:avLst/>
          </a:prstGeom>
          <a:noFill/>
          <a:ln w="9525">
            <a:noFill/>
            <a:miter lim="800000"/>
            <a:headEnd/>
            <a:tailEnd/>
          </a:ln>
        </p:spPr>
        <p:txBody>
          <a:bodyPr anchor="ctr"/>
          <a:lstStyle/>
          <a:p>
            <a:pPr algn="ctr"/>
            <a:r>
              <a:rPr lang="en-US" sz="3200" b="1" u="sng" dirty="0" smtClean="0">
                <a:solidFill>
                  <a:schemeClr val="tx2"/>
                </a:solidFill>
              </a:rPr>
              <a:t>Intensity Decay Curve</a:t>
            </a:r>
            <a:endParaRPr lang="en-US" sz="3200" b="1" u="sng" dirty="0">
              <a:solidFill>
                <a:schemeClr val="tx2"/>
              </a:solidFill>
            </a:endParaRPr>
          </a:p>
        </p:txBody>
      </p:sp>
      <p:sp>
        <p:nvSpPr>
          <p:cNvPr id="5" name="Rectangle 3"/>
          <p:cNvSpPr>
            <a:spLocks noChangeArrowheads="1"/>
          </p:cNvSpPr>
          <p:nvPr/>
        </p:nvSpPr>
        <p:spPr bwMode="auto">
          <a:xfrm>
            <a:off x="348334" y="2549385"/>
            <a:ext cx="3898447" cy="1200329"/>
          </a:xfrm>
          <a:prstGeom prst="rect">
            <a:avLst/>
          </a:prstGeom>
          <a:noFill/>
          <a:ln w="9525">
            <a:noFill/>
            <a:miter lim="800000"/>
            <a:headEnd/>
            <a:tailEnd/>
          </a:ln>
          <a:effectLst/>
        </p:spPr>
        <p:txBody>
          <a:bodyPr wrap="square">
            <a:spAutoFit/>
          </a:bodyPr>
          <a:lstStyle/>
          <a:p>
            <a:pPr>
              <a:spcBef>
                <a:spcPct val="50000"/>
              </a:spcBef>
            </a:pPr>
            <a:r>
              <a:rPr lang="en-US" altLang="zh-TW" b="1" dirty="0" smtClean="0">
                <a:solidFill>
                  <a:schemeClr val="accent2"/>
                </a:solidFill>
                <a:latin typeface="Arial" pitchFamily="34" charset="0"/>
              </a:rPr>
              <a:t>I(0)</a:t>
            </a:r>
            <a:r>
              <a:rPr lang="en-US" altLang="zh-TW" b="1" dirty="0" smtClean="0">
                <a:latin typeface="Arial" pitchFamily="34" charset="0"/>
              </a:rPr>
              <a:t> </a:t>
            </a:r>
            <a:r>
              <a:rPr lang="en-US" altLang="zh-TW" dirty="0">
                <a:latin typeface="Arial" pitchFamily="34" charset="0"/>
              </a:rPr>
              <a:t>is the initial intensity at time </a:t>
            </a:r>
            <a:r>
              <a:rPr lang="en-US" altLang="zh-TW" dirty="0" smtClean="0">
                <a:latin typeface="Arial" pitchFamily="34" charset="0"/>
              </a:rPr>
              <a:t>zero</a:t>
            </a:r>
            <a:endParaRPr lang="en-US" altLang="zh-TW" dirty="0">
              <a:latin typeface="Arial" pitchFamily="34" charset="0"/>
            </a:endParaRPr>
          </a:p>
          <a:p>
            <a:pPr>
              <a:spcBef>
                <a:spcPct val="50000"/>
              </a:spcBef>
            </a:pPr>
            <a:r>
              <a:rPr lang="en-US" altLang="zh-TW" b="1" dirty="0" smtClean="0">
                <a:solidFill>
                  <a:schemeClr val="accent2"/>
                </a:solidFill>
                <a:latin typeface="Arial" pitchFamily="34" charset="0"/>
              </a:rPr>
              <a:t>I(t) </a:t>
            </a:r>
            <a:r>
              <a:rPr lang="en-US" altLang="zh-TW" dirty="0" smtClean="0">
                <a:solidFill>
                  <a:schemeClr val="accent2"/>
                </a:solidFill>
                <a:latin typeface="Arial" pitchFamily="34" charset="0"/>
              </a:rPr>
              <a:t> </a:t>
            </a:r>
            <a:r>
              <a:rPr lang="en-US" altLang="zh-TW" dirty="0">
                <a:latin typeface="Arial" pitchFamily="34" charset="0"/>
              </a:rPr>
              <a:t>is the intensity at </a:t>
            </a:r>
            <a:r>
              <a:rPr lang="en-US" altLang="zh-TW" dirty="0" smtClean="0">
                <a:latin typeface="Arial" pitchFamily="34" charset="0"/>
              </a:rPr>
              <a:t>time </a:t>
            </a:r>
            <a:r>
              <a:rPr lang="en-US" altLang="zh-TW" dirty="0">
                <a:latin typeface="Arial" pitchFamily="34" charset="0"/>
              </a:rPr>
              <a:t>t</a:t>
            </a:r>
          </a:p>
          <a:p>
            <a:pPr>
              <a:spcBef>
                <a:spcPct val="50000"/>
              </a:spcBef>
            </a:pPr>
            <a:r>
              <a:rPr lang="en-US" altLang="zh-TW" b="1" dirty="0" smtClean="0">
                <a:solidFill>
                  <a:schemeClr val="accent2"/>
                </a:solidFill>
                <a:latin typeface="Symbol" pitchFamily="18" charset="2"/>
              </a:rPr>
              <a:t>t</a:t>
            </a:r>
            <a:r>
              <a:rPr lang="en-US" altLang="zh-TW" dirty="0" smtClean="0">
                <a:latin typeface="Symbol" pitchFamily="18" charset="2"/>
              </a:rPr>
              <a:t>  </a:t>
            </a:r>
            <a:r>
              <a:rPr lang="en-US" altLang="zh-TW" dirty="0" smtClean="0">
                <a:latin typeface="Arial" pitchFamily="34" charset="0"/>
              </a:rPr>
              <a:t>is </a:t>
            </a:r>
            <a:r>
              <a:rPr lang="en-US" altLang="zh-TW" dirty="0">
                <a:latin typeface="Arial" pitchFamily="34" charset="0"/>
              </a:rPr>
              <a:t>the lifetime of the excited </a:t>
            </a:r>
            <a:r>
              <a:rPr lang="en-US" altLang="zh-TW" dirty="0" smtClean="0">
                <a:latin typeface="Arial" pitchFamily="34" charset="0"/>
              </a:rPr>
              <a:t>state</a:t>
            </a:r>
            <a:endParaRPr lang="en-US" altLang="zh-TW" dirty="0">
              <a:latin typeface="Arial" pitchFamily="34" charset="0"/>
            </a:endParaRPr>
          </a:p>
        </p:txBody>
      </p:sp>
      <p:grpSp>
        <p:nvGrpSpPr>
          <p:cNvPr id="8" name="Group 7"/>
          <p:cNvGrpSpPr/>
          <p:nvPr/>
        </p:nvGrpSpPr>
        <p:grpSpPr>
          <a:xfrm>
            <a:off x="4841883" y="694547"/>
            <a:ext cx="4019096" cy="3071879"/>
            <a:chOff x="2218421" y="3742577"/>
            <a:chExt cx="4019096" cy="3071879"/>
          </a:xfrm>
        </p:grpSpPr>
        <p:graphicFrame>
          <p:nvGraphicFramePr>
            <p:cNvPr id="9" name="Object 3"/>
            <p:cNvGraphicFramePr>
              <a:graphicFrameLocks noChangeAspect="1"/>
            </p:cNvGraphicFramePr>
            <p:nvPr/>
          </p:nvGraphicFramePr>
          <p:xfrm>
            <a:off x="2218421" y="3742577"/>
            <a:ext cx="4019096" cy="3071879"/>
          </p:xfrm>
          <a:graphic>
            <a:graphicData uri="http://schemas.openxmlformats.org/presentationml/2006/ole">
              <p:oleObj spid="_x0000_s99399" name="Graph" r:id="rId3" imgW="3879494" imgH="2965094" progId="Origin50.Graph">
                <p:embed/>
              </p:oleObj>
            </a:graphicData>
          </a:graphic>
        </p:graphicFrame>
        <p:pic>
          <p:nvPicPr>
            <p:cNvPr id="10" name="Picture 4"/>
            <p:cNvPicPr>
              <a:picLocks noChangeAspect="1" noChangeArrowheads="1"/>
            </p:cNvPicPr>
            <p:nvPr/>
          </p:nvPicPr>
          <p:blipFill>
            <a:blip r:embed="rId4" cstate="print"/>
            <a:srcRect/>
            <a:stretch>
              <a:fillRect/>
            </a:stretch>
          </p:blipFill>
          <p:spPr bwMode="auto">
            <a:xfrm>
              <a:off x="3148014" y="4591048"/>
              <a:ext cx="128587" cy="123825"/>
            </a:xfrm>
            <a:prstGeom prst="rect">
              <a:avLst/>
            </a:prstGeom>
            <a:noFill/>
            <a:ln w="9525">
              <a:noFill/>
              <a:miter lim="800000"/>
              <a:headEnd/>
              <a:tailEnd/>
            </a:ln>
          </p:spPr>
        </p:pic>
        <p:pic>
          <p:nvPicPr>
            <p:cNvPr id="11" name="Picture 4"/>
            <p:cNvPicPr>
              <a:picLocks noChangeAspect="1" noChangeArrowheads="1"/>
            </p:cNvPicPr>
            <p:nvPr/>
          </p:nvPicPr>
          <p:blipFill>
            <a:blip r:embed="rId4" cstate="print"/>
            <a:srcRect/>
            <a:stretch>
              <a:fillRect/>
            </a:stretch>
          </p:blipFill>
          <p:spPr bwMode="auto">
            <a:xfrm>
              <a:off x="3148015" y="4700583"/>
              <a:ext cx="128587" cy="123825"/>
            </a:xfrm>
            <a:prstGeom prst="rect">
              <a:avLst/>
            </a:prstGeom>
            <a:noFill/>
            <a:ln w="9525">
              <a:noFill/>
              <a:miter lim="800000"/>
              <a:headEnd/>
              <a:tailEnd/>
            </a:ln>
          </p:spPr>
        </p:pic>
        <p:pic>
          <p:nvPicPr>
            <p:cNvPr id="12" name="Picture 4"/>
            <p:cNvPicPr>
              <a:picLocks noChangeAspect="1" noChangeArrowheads="1"/>
            </p:cNvPicPr>
            <p:nvPr/>
          </p:nvPicPr>
          <p:blipFill>
            <a:blip r:embed="rId4" cstate="print"/>
            <a:srcRect/>
            <a:stretch>
              <a:fillRect/>
            </a:stretch>
          </p:blipFill>
          <p:spPr bwMode="auto">
            <a:xfrm>
              <a:off x="3148014" y="4810118"/>
              <a:ext cx="128587" cy="123825"/>
            </a:xfrm>
            <a:prstGeom prst="rect">
              <a:avLst/>
            </a:prstGeom>
            <a:noFill/>
            <a:ln w="9525">
              <a:noFill/>
              <a:miter lim="800000"/>
              <a:headEnd/>
              <a:tailEnd/>
            </a:ln>
          </p:spPr>
        </p:pic>
        <p:pic>
          <p:nvPicPr>
            <p:cNvPr id="13" name="Picture 4"/>
            <p:cNvPicPr>
              <a:picLocks noChangeAspect="1" noChangeArrowheads="1"/>
            </p:cNvPicPr>
            <p:nvPr/>
          </p:nvPicPr>
          <p:blipFill>
            <a:blip r:embed="rId4" cstate="print"/>
            <a:srcRect/>
            <a:stretch>
              <a:fillRect/>
            </a:stretch>
          </p:blipFill>
          <p:spPr bwMode="auto">
            <a:xfrm>
              <a:off x="3148015" y="4919653"/>
              <a:ext cx="128587" cy="123825"/>
            </a:xfrm>
            <a:prstGeom prst="rect">
              <a:avLst/>
            </a:prstGeom>
            <a:noFill/>
            <a:ln w="9525">
              <a:noFill/>
              <a:miter lim="800000"/>
              <a:headEnd/>
              <a:tailEnd/>
            </a:ln>
          </p:spPr>
        </p:pic>
        <p:pic>
          <p:nvPicPr>
            <p:cNvPr id="14" name="Picture 4"/>
            <p:cNvPicPr>
              <a:picLocks noChangeAspect="1" noChangeArrowheads="1"/>
            </p:cNvPicPr>
            <p:nvPr/>
          </p:nvPicPr>
          <p:blipFill>
            <a:blip r:embed="rId4" cstate="print"/>
            <a:srcRect/>
            <a:stretch>
              <a:fillRect/>
            </a:stretch>
          </p:blipFill>
          <p:spPr bwMode="auto">
            <a:xfrm>
              <a:off x="3148014" y="5029188"/>
              <a:ext cx="128587" cy="123825"/>
            </a:xfrm>
            <a:prstGeom prst="rect">
              <a:avLst/>
            </a:prstGeom>
            <a:noFill/>
            <a:ln w="9525">
              <a:noFill/>
              <a:miter lim="800000"/>
              <a:headEnd/>
              <a:tailEnd/>
            </a:ln>
          </p:spPr>
        </p:pic>
        <p:pic>
          <p:nvPicPr>
            <p:cNvPr id="15" name="Picture 4"/>
            <p:cNvPicPr>
              <a:picLocks noChangeAspect="1" noChangeArrowheads="1"/>
            </p:cNvPicPr>
            <p:nvPr/>
          </p:nvPicPr>
          <p:blipFill>
            <a:blip r:embed="rId4" cstate="print"/>
            <a:srcRect/>
            <a:stretch>
              <a:fillRect/>
            </a:stretch>
          </p:blipFill>
          <p:spPr bwMode="auto">
            <a:xfrm>
              <a:off x="3143252" y="5138723"/>
              <a:ext cx="128587" cy="123825"/>
            </a:xfrm>
            <a:prstGeom prst="rect">
              <a:avLst/>
            </a:prstGeom>
            <a:noFill/>
            <a:ln w="9525">
              <a:noFill/>
              <a:miter lim="800000"/>
              <a:headEnd/>
              <a:tailEnd/>
            </a:ln>
          </p:spPr>
        </p:pic>
        <p:pic>
          <p:nvPicPr>
            <p:cNvPr id="16" name="Picture 4"/>
            <p:cNvPicPr>
              <a:picLocks noChangeAspect="1" noChangeArrowheads="1"/>
            </p:cNvPicPr>
            <p:nvPr/>
          </p:nvPicPr>
          <p:blipFill>
            <a:blip r:embed="rId4" cstate="print"/>
            <a:srcRect/>
            <a:stretch>
              <a:fillRect/>
            </a:stretch>
          </p:blipFill>
          <p:spPr bwMode="auto">
            <a:xfrm>
              <a:off x="3143251" y="5243517"/>
              <a:ext cx="128587" cy="123825"/>
            </a:xfrm>
            <a:prstGeom prst="rect">
              <a:avLst/>
            </a:prstGeom>
            <a:noFill/>
            <a:ln w="9525">
              <a:noFill/>
              <a:miter lim="800000"/>
              <a:headEnd/>
              <a:tailEnd/>
            </a:ln>
          </p:spPr>
        </p:pic>
        <p:pic>
          <p:nvPicPr>
            <p:cNvPr id="17" name="Picture 4"/>
            <p:cNvPicPr>
              <a:picLocks noChangeAspect="1" noChangeArrowheads="1"/>
            </p:cNvPicPr>
            <p:nvPr/>
          </p:nvPicPr>
          <p:blipFill>
            <a:blip r:embed="rId4" cstate="print"/>
            <a:srcRect/>
            <a:stretch>
              <a:fillRect/>
            </a:stretch>
          </p:blipFill>
          <p:spPr bwMode="auto">
            <a:xfrm>
              <a:off x="3142919" y="5348294"/>
              <a:ext cx="128587" cy="123825"/>
            </a:xfrm>
            <a:prstGeom prst="rect">
              <a:avLst/>
            </a:prstGeom>
            <a:noFill/>
            <a:ln w="9525">
              <a:noFill/>
              <a:miter lim="800000"/>
              <a:headEnd/>
              <a:tailEnd/>
            </a:ln>
          </p:spPr>
        </p:pic>
        <p:pic>
          <p:nvPicPr>
            <p:cNvPr id="18" name="Picture 4"/>
            <p:cNvPicPr>
              <a:picLocks noChangeAspect="1" noChangeArrowheads="1"/>
            </p:cNvPicPr>
            <p:nvPr/>
          </p:nvPicPr>
          <p:blipFill>
            <a:blip r:embed="rId4" cstate="print"/>
            <a:srcRect/>
            <a:stretch>
              <a:fillRect/>
            </a:stretch>
          </p:blipFill>
          <p:spPr bwMode="auto">
            <a:xfrm>
              <a:off x="3147681" y="5457824"/>
              <a:ext cx="128587" cy="123825"/>
            </a:xfrm>
            <a:prstGeom prst="rect">
              <a:avLst/>
            </a:prstGeom>
            <a:noFill/>
            <a:ln w="9525">
              <a:noFill/>
              <a:miter lim="800000"/>
              <a:headEnd/>
              <a:tailEnd/>
            </a:ln>
          </p:spPr>
        </p:pic>
        <p:pic>
          <p:nvPicPr>
            <p:cNvPr id="19" name="Picture 4"/>
            <p:cNvPicPr>
              <a:picLocks noChangeAspect="1" noChangeArrowheads="1"/>
            </p:cNvPicPr>
            <p:nvPr/>
          </p:nvPicPr>
          <p:blipFill>
            <a:blip r:embed="rId4" cstate="print"/>
            <a:srcRect/>
            <a:stretch>
              <a:fillRect/>
            </a:stretch>
          </p:blipFill>
          <p:spPr bwMode="auto">
            <a:xfrm>
              <a:off x="3147682" y="5576885"/>
              <a:ext cx="128587" cy="123825"/>
            </a:xfrm>
            <a:prstGeom prst="rect">
              <a:avLst/>
            </a:prstGeom>
            <a:noFill/>
            <a:ln w="9525">
              <a:noFill/>
              <a:miter lim="800000"/>
              <a:headEnd/>
              <a:tailEnd/>
            </a:ln>
          </p:spPr>
        </p:pic>
        <p:pic>
          <p:nvPicPr>
            <p:cNvPr id="20" name="Picture 4"/>
            <p:cNvPicPr>
              <a:picLocks noChangeAspect="1" noChangeArrowheads="1"/>
            </p:cNvPicPr>
            <p:nvPr/>
          </p:nvPicPr>
          <p:blipFill>
            <a:blip r:embed="rId4" cstate="print"/>
            <a:srcRect/>
            <a:stretch>
              <a:fillRect/>
            </a:stretch>
          </p:blipFill>
          <p:spPr bwMode="auto">
            <a:xfrm>
              <a:off x="3147681" y="5695946"/>
              <a:ext cx="128587" cy="123825"/>
            </a:xfrm>
            <a:prstGeom prst="rect">
              <a:avLst/>
            </a:prstGeom>
            <a:noFill/>
            <a:ln w="9525">
              <a:noFill/>
              <a:miter lim="800000"/>
              <a:headEnd/>
              <a:tailEnd/>
            </a:ln>
          </p:spPr>
        </p:pic>
        <p:pic>
          <p:nvPicPr>
            <p:cNvPr id="21" name="Picture 4"/>
            <p:cNvPicPr>
              <a:picLocks noChangeAspect="1" noChangeArrowheads="1"/>
            </p:cNvPicPr>
            <p:nvPr/>
          </p:nvPicPr>
          <p:blipFill>
            <a:blip r:embed="rId4" cstate="print"/>
            <a:srcRect/>
            <a:stretch>
              <a:fillRect/>
            </a:stretch>
          </p:blipFill>
          <p:spPr bwMode="auto">
            <a:xfrm>
              <a:off x="3147682" y="5815007"/>
              <a:ext cx="128587" cy="123825"/>
            </a:xfrm>
            <a:prstGeom prst="rect">
              <a:avLst/>
            </a:prstGeom>
            <a:noFill/>
            <a:ln w="9525">
              <a:noFill/>
              <a:miter lim="800000"/>
              <a:headEnd/>
              <a:tailEnd/>
            </a:ln>
          </p:spPr>
        </p:pic>
        <p:pic>
          <p:nvPicPr>
            <p:cNvPr id="22" name="Picture 4"/>
            <p:cNvPicPr>
              <a:picLocks noChangeAspect="1" noChangeArrowheads="1"/>
            </p:cNvPicPr>
            <p:nvPr/>
          </p:nvPicPr>
          <p:blipFill>
            <a:blip r:embed="rId4" cstate="print"/>
            <a:srcRect/>
            <a:stretch>
              <a:fillRect/>
            </a:stretch>
          </p:blipFill>
          <p:spPr bwMode="auto">
            <a:xfrm>
              <a:off x="3147681" y="5929305"/>
              <a:ext cx="128587" cy="123825"/>
            </a:xfrm>
            <a:prstGeom prst="rect">
              <a:avLst/>
            </a:prstGeom>
            <a:noFill/>
            <a:ln w="9525">
              <a:noFill/>
              <a:miter lim="800000"/>
              <a:headEnd/>
              <a:tailEnd/>
            </a:ln>
          </p:spPr>
        </p:pic>
        <p:pic>
          <p:nvPicPr>
            <p:cNvPr id="23" name="Picture 4"/>
            <p:cNvPicPr>
              <a:picLocks noChangeAspect="1" noChangeArrowheads="1"/>
            </p:cNvPicPr>
            <p:nvPr/>
          </p:nvPicPr>
          <p:blipFill>
            <a:blip r:embed="rId4" cstate="print"/>
            <a:srcRect/>
            <a:stretch>
              <a:fillRect/>
            </a:stretch>
          </p:blipFill>
          <p:spPr bwMode="auto">
            <a:xfrm>
              <a:off x="3147682" y="6043603"/>
              <a:ext cx="128587" cy="123825"/>
            </a:xfrm>
            <a:prstGeom prst="rect">
              <a:avLst/>
            </a:prstGeom>
            <a:noFill/>
            <a:ln w="9525">
              <a:noFill/>
              <a:miter lim="800000"/>
              <a:headEnd/>
              <a:tailEnd/>
            </a:ln>
          </p:spPr>
        </p:pic>
        <p:pic>
          <p:nvPicPr>
            <p:cNvPr id="24" name="Picture 4"/>
            <p:cNvPicPr>
              <a:picLocks noChangeAspect="1" noChangeArrowheads="1"/>
            </p:cNvPicPr>
            <p:nvPr/>
          </p:nvPicPr>
          <p:blipFill>
            <a:blip r:embed="rId4" cstate="print"/>
            <a:srcRect/>
            <a:stretch>
              <a:fillRect/>
            </a:stretch>
          </p:blipFill>
          <p:spPr bwMode="auto">
            <a:xfrm>
              <a:off x="3147681" y="6157923"/>
              <a:ext cx="128587" cy="123825"/>
            </a:xfrm>
            <a:prstGeom prst="rect">
              <a:avLst/>
            </a:prstGeom>
            <a:noFill/>
            <a:ln w="9525">
              <a:noFill/>
              <a:miter lim="800000"/>
              <a:headEnd/>
              <a:tailEnd/>
            </a:ln>
          </p:spPr>
        </p:pic>
        <p:pic>
          <p:nvPicPr>
            <p:cNvPr id="25" name="Picture 4"/>
            <p:cNvPicPr>
              <a:picLocks noChangeAspect="1" noChangeArrowheads="1"/>
            </p:cNvPicPr>
            <p:nvPr/>
          </p:nvPicPr>
          <p:blipFill>
            <a:blip r:embed="rId4" cstate="print"/>
            <a:srcRect/>
            <a:stretch>
              <a:fillRect/>
            </a:stretch>
          </p:blipFill>
          <p:spPr bwMode="auto">
            <a:xfrm>
              <a:off x="3037336" y="4594219"/>
              <a:ext cx="128587" cy="123825"/>
            </a:xfrm>
            <a:prstGeom prst="rect">
              <a:avLst/>
            </a:prstGeom>
            <a:noFill/>
            <a:ln w="9525">
              <a:noFill/>
              <a:miter lim="800000"/>
              <a:headEnd/>
              <a:tailEnd/>
            </a:ln>
          </p:spPr>
        </p:pic>
        <p:pic>
          <p:nvPicPr>
            <p:cNvPr id="26" name="Picture 4"/>
            <p:cNvPicPr>
              <a:picLocks noChangeAspect="1" noChangeArrowheads="1"/>
            </p:cNvPicPr>
            <p:nvPr/>
          </p:nvPicPr>
          <p:blipFill>
            <a:blip r:embed="rId4" cstate="print"/>
            <a:srcRect/>
            <a:stretch>
              <a:fillRect/>
            </a:stretch>
          </p:blipFill>
          <p:spPr bwMode="auto">
            <a:xfrm>
              <a:off x="3037337" y="4703754"/>
              <a:ext cx="128587" cy="123825"/>
            </a:xfrm>
            <a:prstGeom prst="rect">
              <a:avLst/>
            </a:prstGeom>
            <a:noFill/>
            <a:ln w="9525">
              <a:noFill/>
              <a:miter lim="800000"/>
              <a:headEnd/>
              <a:tailEnd/>
            </a:ln>
          </p:spPr>
        </p:pic>
        <p:pic>
          <p:nvPicPr>
            <p:cNvPr id="27" name="Picture 4"/>
            <p:cNvPicPr>
              <a:picLocks noChangeAspect="1" noChangeArrowheads="1"/>
            </p:cNvPicPr>
            <p:nvPr/>
          </p:nvPicPr>
          <p:blipFill>
            <a:blip r:embed="rId4" cstate="print"/>
            <a:srcRect/>
            <a:stretch>
              <a:fillRect/>
            </a:stretch>
          </p:blipFill>
          <p:spPr bwMode="auto">
            <a:xfrm>
              <a:off x="3037336" y="4813289"/>
              <a:ext cx="128587" cy="123825"/>
            </a:xfrm>
            <a:prstGeom prst="rect">
              <a:avLst/>
            </a:prstGeom>
            <a:noFill/>
            <a:ln w="9525">
              <a:noFill/>
              <a:miter lim="800000"/>
              <a:headEnd/>
              <a:tailEnd/>
            </a:ln>
          </p:spPr>
        </p:pic>
        <p:pic>
          <p:nvPicPr>
            <p:cNvPr id="28" name="Picture 4"/>
            <p:cNvPicPr>
              <a:picLocks noChangeAspect="1" noChangeArrowheads="1"/>
            </p:cNvPicPr>
            <p:nvPr/>
          </p:nvPicPr>
          <p:blipFill>
            <a:blip r:embed="rId4" cstate="print"/>
            <a:srcRect/>
            <a:stretch>
              <a:fillRect/>
            </a:stretch>
          </p:blipFill>
          <p:spPr bwMode="auto">
            <a:xfrm>
              <a:off x="3037337" y="4922824"/>
              <a:ext cx="128587" cy="123825"/>
            </a:xfrm>
            <a:prstGeom prst="rect">
              <a:avLst/>
            </a:prstGeom>
            <a:noFill/>
            <a:ln w="9525">
              <a:noFill/>
              <a:miter lim="800000"/>
              <a:headEnd/>
              <a:tailEnd/>
            </a:ln>
          </p:spPr>
        </p:pic>
        <p:pic>
          <p:nvPicPr>
            <p:cNvPr id="29" name="Picture 4"/>
            <p:cNvPicPr>
              <a:picLocks noChangeAspect="1" noChangeArrowheads="1"/>
            </p:cNvPicPr>
            <p:nvPr/>
          </p:nvPicPr>
          <p:blipFill>
            <a:blip r:embed="rId4" cstate="print"/>
            <a:srcRect/>
            <a:stretch>
              <a:fillRect/>
            </a:stretch>
          </p:blipFill>
          <p:spPr bwMode="auto">
            <a:xfrm>
              <a:off x="3037336" y="5032359"/>
              <a:ext cx="128587" cy="123825"/>
            </a:xfrm>
            <a:prstGeom prst="rect">
              <a:avLst/>
            </a:prstGeom>
            <a:noFill/>
            <a:ln w="9525">
              <a:noFill/>
              <a:miter lim="800000"/>
              <a:headEnd/>
              <a:tailEnd/>
            </a:ln>
          </p:spPr>
        </p:pic>
        <p:pic>
          <p:nvPicPr>
            <p:cNvPr id="30" name="Picture 4"/>
            <p:cNvPicPr>
              <a:picLocks noChangeAspect="1" noChangeArrowheads="1"/>
            </p:cNvPicPr>
            <p:nvPr/>
          </p:nvPicPr>
          <p:blipFill>
            <a:blip r:embed="rId4" cstate="print"/>
            <a:srcRect/>
            <a:stretch>
              <a:fillRect/>
            </a:stretch>
          </p:blipFill>
          <p:spPr bwMode="auto">
            <a:xfrm>
              <a:off x="3032574" y="5141894"/>
              <a:ext cx="128587" cy="123825"/>
            </a:xfrm>
            <a:prstGeom prst="rect">
              <a:avLst/>
            </a:prstGeom>
            <a:noFill/>
            <a:ln w="9525">
              <a:noFill/>
              <a:miter lim="800000"/>
              <a:headEnd/>
              <a:tailEnd/>
            </a:ln>
          </p:spPr>
        </p:pic>
        <p:pic>
          <p:nvPicPr>
            <p:cNvPr id="31" name="Picture 4"/>
            <p:cNvPicPr>
              <a:picLocks noChangeAspect="1" noChangeArrowheads="1"/>
            </p:cNvPicPr>
            <p:nvPr/>
          </p:nvPicPr>
          <p:blipFill>
            <a:blip r:embed="rId4" cstate="print"/>
            <a:srcRect/>
            <a:stretch>
              <a:fillRect/>
            </a:stretch>
          </p:blipFill>
          <p:spPr bwMode="auto">
            <a:xfrm>
              <a:off x="3032573" y="5246688"/>
              <a:ext cx="128587" cy="123825"/>
            </a:xfrm>
            <a:prstGeom prst="rect">
              <a:avLst/>
            </a:prstGeom>
            <a:noFill/>
            <a:ln w="9525">
              <a:noFill/>
              <a:miter lim="800000"/>
              <a:headEnd/>
              <a:tailEnd/>
            </a:ln>
          </p:spPr>
        </p:pic>
        <p:pic>
          <p:nvPicPr>
            <p:cNvPr id="32" name="Picture 4"/>
            <p:cNvPicPr>
              <a:picLocks noChangeAspect="1" noChangeArrowheads="1"/>
            </p:cNvPicPr>
            <p:nvPr/>
          </p:nvPicPr>
          <p:blipFill>
            <a:blip r:embed="rId4" cstate="print"/>
            <a:srcRect/>
            <a:stretch>
              <a:fillRect/>
            </a:stretch>
          </p:blipFill>
          <p:spPr bwMode="auto">
            <a:xfrm>
              <a:off x="3032241" y="5351465"/>
              <a:ext cx="128587" cy="123825"/>
            </a:xfrm>
            <a:prstGeom prst="rect">
              <a:avLst/>
            </a:prstGeom>
            <a:noFill/>
            <a:ln w="9525">
              <a:noFill/>
              <a:miter lim="800000"/>
              <a:headEnd/>
              <a:tailEnd/>
            </a:ln>
          </p:spPr>
        </p:pic>
        <p:pic>
          <p:nvPicPr>
            <p:cNvPr id="33" name="Picture 4"/>
            <p:cNvPicPr>
              <a:picLocks noChangeAspect="1" noChangeArrowheads="1"/>
            </p:cNvPicPr>
            <p:nvPr/>
          </p:nvPicPr>
          <p:blipFill>
            <a:blip r:embed="rId4" cstate="print"/>
            <a:srcRect/>
            <a:stretch>
              <a:fillRect/>
            </a:stretch>
          </p:blipFill>
          <p:spPr bwMode="auto">
            <a:xfrm>
              <a:off x="3037003" y="5460995"/>
              <a:ext cx="128587" cy="123825"/>
            </a:xfrm>
            <a:prstGeom prst="rect">
              <a:avLst/>
            </a:prstGeom>
            <a:noFill/>
            <a:ln w="9525">
              <a:noFill/>
              <a:miter lim="800000"/>
              <a:headEnd/>
              <a:tailEnd/>
            </a:ln>
          </p:spPr>
        </p:pic>
        <p:pic>
          <p:nvPicPr>
            <p:cNvPr id="34" name="Picture 4"/>
            <p:cNvPicPr>
              <a:picLocks noChangeAspect="1" noChangeArrowheads="1"/>
            </p:cNvPicPr>
            <p:nvPr/>
          </p:nvPicPr>
          <p:blipFill>
            <a:blip r:embed="rId4" cstate="print"/>
            <a:srcRect/>
            <a:stretch>
              <a:fillRect/>
            </a:stretch>
          </p:blipFill>
          <p:spPr bwMode="auto">
            <a:xfrm>
              <a:off x="3037004" y="5580056"/>
              <a:ext cx="128587" cy="123825"/>
            </a:xfrm>
            <a:prstGeom prst="rect">
              <a:avLst/>
            </a:prstGeom>
            <a:noFill/>
            <a:ln w="9525">
              <a:noFill/>
              <a:miter lim="800000"/>
              <a:headEnd/>
              <a:tailEnd/>
            </a:ln>
          </p:spPr>
        </p:pic>
        <p:pic>
          <p:nvPicPr>
            <p:cNvPr id="35" name="Picture 4"/>
            <p:cNvPicPr>
              <a:picLocks noChangeAspect="1" noChangeArrowheads="1"/>
            </p:cNvPicPr>
            <p:nvPr/>
          </p:nvPicPr>
          <p:blipFill>
            <a:blip r:embed="rId4" cstate="print"/>
            <a:srcRect/>
            <a:stretch>
              <a:fillRect/>
            </a:stretch>
          </p:blipFill>
          <p:spPr bwMode="auto">
            <a:xfrm>
              <a:off x="3037003" y="5699117"/>
              <a:ext cx="128587" cy="123825"/>
            </a:xfrm>
            <a:prstGeom prst="rect">
              <a:avLst/>
            </a:prstGeom>
            <a:noFill/>
            <a:ln w="9525">
              <a:noFill/>
              <a:miter lim="800000"/>
              <a:headEnd/>
              <a:tailEnd/>
            </a:ln>
          </p:spPr>
        </p:pic>
        <p:pic>
          <p:nvPicPr>
            <p:cNvPr id="36" name="Picture 4"/>
            <p:cNvPicPr>
              <a:picLocks noChangeAspect="1" noChangeArrowheads="1"/>
            </p:cNvPicPr>
            <p:nvPr/>
          </p:nvPicPr>
          <p:blipFill>
            <a:blip r:embed="rId4" cstate="print"/>
            <a:srcRect/>
            <a:stretch>
              <a:fillRect/>
            </a:stretch>
          </p:blipFill>
          <p:spPr bwMode="auto">
            <a:xfrm>
              <a:off x="3037004" y="5818178"/>
              <a:ext cx="128587" cy="123825"/>
            </a:xfrm>
            <a:prstGeom prst="rect">
              <a:avLst/>
            </a:prstGeom>
            <a:noFill/>
            <a:ln w="9525">
              <a:noFill/>
              <a:miter lim="800000"/>
              <a:headEnd/>
              <a:tailEnd/>
            </a:ln>
          </p:spPr>
        </p:pic>
        <p:pic>
          <p:nvPicPr>
            <p:cNvPr id="37" name="Picture 4"/>
            <p:cNvPicPr>
              <a:picLocks noChangeAspect="1" noChangeArrowheads="1"/>
            </p:cNvPicPr>
            <p:nvPr/>
          </p:nvPicPr>
          <p:blipFill>
            <a:blip r:embed="rId4" cstate="print"/>
            <a:srcRect/>
            <a:stretch>
              <a:fillRect/>
            </a:stretch>
          </p:blipFill>
          <p:spPr bwMode="auto">
            <a:xfrm>
              <a:off x="3037003" y="5932476"/>
              <a:ext cx="128587" cy="123825"/>
            </a:xfrm>
            <a:prstGeom prst="rect">
              <a:avLst/>
            </a:prstGeom>
            <a:noFill/>
            <a:ln w="9525">
              <a:noFill/>
              <a:miter lim="800000"/>
              <a:headEnd/>
              <a:tailEnd/>
            </a:ln>
          </p:spPr>
        </p:pic>
        <p:pic>
          <p:nvPicPr>
            <p:cNvPr id="38" name="Picture 4"/>
            <p:cNvPicPr>
              <a:picLocks noChangeAspect="1" noChangeArrowheads="1"/>
            </p:cNvPicPr>
            <p:nvPr/>
          </p:nvPicPr>
          <p:blipFill>
            <a:blip r:embed="rId4" cstate="print"/>
            <a:srcRect/>
            <a:stretch>
              <a:fillRect/>
            </a:stretch>
          </p:blipFill>
          <p:spPr bwMode="auto">
            <a:xfrm>
              <a:off x="3037004" y="6046774"/>
              <a:ext cx="128587" cy="123825"/>
            </a:xfrm>
            <a:prstGeom prst="rect">
              <a:avLst/>
            </a:prstGeom>
            <a:noFill/>
            <a:ln w="9525">
              <a:noFill/>
              <a:miter lim="800000"/>
              <a:headEnd/>
              <a:tailEnd/>
            </a:ln>
          </p:spPr>
        </p:pic>
        <p:pic>
          <p:nvPicPr>
            <p:cNvPr id="39" name="Picture 4"/>
            <p:cNvPicPr>
              <a:picLocks noChangeAspect="1" noChangeArrowheads="1"/>
            </p:cNvPicPr>
            <p:nvPr/>
          </p:nvPicPr>
          <p:blipFill>
            <a:blip r:embed="rId4" cstate="print"/>
            <a:srcRect/>
            <a:stretch>
              <a:fillRect/>
            </a:stretch>
          </p:blipFill>
          <p:spPr bwMode="auto">
            <a:xfrm>
              <a:off x="3037003" y="6161094"/>
              <a:ext cx="128587" cy="123825"/>
            </a:xfrm>
            <a:prstGeom prst="rect">
              <a:avLst/>
            </a:prstGeom>
            <a:noFill/>
            <a:ln w="9525">
              <a:noFill/>
              <a:miter lim="800000"/>
              <a:headEnd/>
              <a:tailEnd/>
            </a:ln>
          </p:spPr>
        </p:pic>
        <p:pic>
          <p:nvPicPr>
            <p:cNvPr id="40" name="Picture 4"/>
            <p:cNvPicPr>
              <a:picLocks noChangeAspect="1" noChangeArrowheads="1"/>
            </p:cNvPicPr>
            <p:nvPr/>
          </p:nvPicPr>
          <p:blipFill>
            <a:blip r:embed="rId4" cstate="print"/>
            <a:srcRect/>
            <a:stretch>
              <a:fillRect/>
            </a:stretch>
          </p:blipFill>
          <p:spPr bwMode="auto">
            <a:xfrm>
              <a:off x="3033713" y="4479919"/>
              <a:ext cx="128587" cy="123825"/>
            </a:xfrm>
            <a:prstGeom prst="rect">
              <a:avLst/>
            </a:prstGeom>
            <a:noFill/>
            <a:ln w="9525">
              <a:noFill/>
              <a:miter lim="800000"/>
              <a:headEnd/>
              <a:tailEnd/>
            </a:ln>
          </p:spPr>
        </p:pic>
        <p:pic>
          <p:nvPicPr>
            <p:cNvPr id="41" name="Picture 4"/>
            <p:cNvPicPr>
              <a:picLocks noChangeAspect="1" noChangeArrowheads="1"/>
            </p:cNvPicPr>
            <p:nvPr/>
          </p:nvPicPr>
          <p:blipFill>
            <a:blip r:embed="rId4" cstate="print"/>
            <a:srcRect/>
            <a:stretch>
              <a:fillRect/>
            </a:stretch>
          </p:blipFill>
          <p:spPr bwMode="auto">
            <a:xfrm>
              <a:off x="3426288" y="5472111"/>
              <a:ext cx="128587" cy="123825"/>
            </a:xfrm>
            <a:prstGeom prst="rect">
              <a:avLst/>
            </a:prstGeom>
            <a:noFill/>
            <a:ln w="9525">
              <a:noFill/>
              <a:miter lim="800000"/>
              <a:headEnd/>
              <a:tailEnd/>
            </a:ln>
          </p:spPr>
        </p:pic>
        <p:pic>
          <p:nvPicPr>
            <p:cNvPr id="42" name="Picture 4"/>
            <p:cNvPicPr>
              <a:picLocks noChangeAspect="1" noChangeArrowheads="1"/>
            </p:cNvPicPr>
            <p:nvPr/>
          </p:nvPicPr>
          <p:blipFill>
            <a:blip r:embed="rId4" cstate="print"/>
            <a:srcRect/>
            <a:stretch>
              <a:fillRect/>
            </a:stretch>
          </p:blipFill>
          <p:spPr bwMode="auto">
            <a:xfrm>
              <a:off x="3426289" y="5591172"/>
              <a:ext cx="128587" cy="123825"/>
            </a:xfrm>
            <a:prstGeom prst="rect">
              <a:avLst/>
            </a:prstGeom>
            <a:noFill/>
            <a:ln w="9525">
              <a:noFill/>
              <a:miter lim="800000"/>
              <a:headEnd/>
              <a:tailEnd/>
            </a:ln>
          </p:spPr>
        </p:pic>
        <p:pic>
          <p:nvPicPr>
            <p:cNvPr id="43" name="Picture 4"/>
            <p:cNvPicPr>
              <a:picLocks noChangeAspect="1" noChangeArrowheads="1"/>
            </p:cNvPicPr>
            <p:nvPr/>
          </p:nvPicPr>
          <p:blipFill>
            <a:blip r:embed="rId4" cstate="print"/>
            <a:srcRect/>
            <a:stretch>
              <a:fillRect/>
            </a:stretch>
          </p:blipFill>
          <p:spPr bwMode="auto">
            <a:xfrm>
              <a:off x="3426288" y="5710233"/>
              <a:ext cx="128587" cy="123825"/>
            </a:xfrm>
            <a:prstGeom prst="rect">
              <a:avLst/>
            </a:prstGeom>
            <a:noFill/>
            <a:ln w="9525">
              <a:noFill/>
              <a:miter lim="800000"/>
              <a:headEnd/>
              <a:tailEnd/>
            </a:ln>
          </p:spPr>
        </p:pic>
        <p:pic>
          <p:nvPicPr>
            <p:cNvPr id="44" name="Picture 4"/>
            <p:cNvPicPr>
              <a:picLocks noChangeAspect="1" noChangeArrowheads="1"/>
            </p:cNvPicPr>
            <p:nvPr/>
          </p:nvPicPr>
          <p:blipFill>
            <a:blip r:embed="rId4" cstate="print"/>
            <a:srcRect/>
            <a:stretch>
              <a:fillRect/>
            </a:stretch>
          </p:blipFill>
          <p:spPr bwMode="auto">
            <a:xfrm>
              <a:off x="3426289" y="5829294"/>
              <a:ext cx="128587" cy="123825"/>
            </a:xfrm>
            <a:prstGeom prst="rect">
              <a:avLst/>
            </a:prstGeom>
            <a:noFill/>
            <a:ln w="9525">
              <a:noFill/>
              <a:miter lim="800000"/>
              <a:headEnd/>
              <a:tailEnd/>
            </a:ln>
          </p:spPr>
        </p:pic>
        <p:pic>
          <p:nvPicPr>
            <p:cNvPr id="45" name="Picture 4"/>
            <p:cNvPicPr>
              <a:picLocks noChangeAspect="1" noChangeArrowheads="1"/>
            </p:cNvPicPr>
            <p:nvPr/>
          </p:nvPicPr>
          <p:blipFill>
            <a:blip r:embed="rId4" cstate="print"/>
            <a:srcRect/>
            <a:stretch>
              <a:fillRect/>
            </a:stretch>
          </p:blipFill>
          <p:spPr bwMode="auto">
            <a:xfrm>
              <a:off x="3426288" y="5943592"/>
              <a:ext cx="128587" cy="123825"/>
            </a:xfrm>
            <a:prstGeom prst="rect">
              <a:avLst/>
            </a:prstGeom>
            <a:noFill/>
            <a:ln w="9525">
              <a:noFill/>
              <a:miter lim="800000"/>
              <a:headEnd/>
              <a:tailEnd/>
            </a:ln>
          </p:spPr>
        </p:pic>
        <p:pic>
          <p:nvPicPr>
            <p:cNvPr id="46" name="Picture 4"/>
            <p:cNvPicPr>
              <a:picLocks noChangeAspect="1" noChangeArrowheads="1"/>
            </p:cNvPicPr>
            <p:nvPr/>
          </p:nvPicPr>
          <p:blipFill>
            <a:blip r:embed="rId4" cstate="print"/>
            <a:srcRect/>
            <a:stretch>
              <a:fillRect/>
            </a:stretch>
          </p:blipFill>
          <p:spPr bwMode="auto">
            <a:xfrm>
              <a:off x="3426289" y="6057890"/>
              <a:ext cx="128587" cy="123825"/>
            </a:xfrm>
            <a:prstGeom prst="rect">
              <a:avLst/>
            </a:prstGeom>
            <a:noFill/>
            <a:ln w="9525">
              <a:noFill/>
              <a:miter lim="800000"/>
              <a:headEnd/>
              <a:tailEnd/>
            </a:ln>
          </p:spPr>
        </p:pic>
        <p:pic>
          <p:nvPicPr>
            <p:cNvPr id="47" name="Picture 4"/>
            <p:cNvPicPr>
              <a:picLocks noChangeAspect="1" noChangeArrowheads="1"/>
            </p:cNvPicPr>
            <p:nvPr/>
          </p:nvPicPr>
          <p:blipFill>
            <a:blip r:embed="rId4" cstate="print"/>
            <a:srcRect/>
            <a:stretch>
              <a:fillRect/>
            </a:stretch>
          </p:blipFill>
          <p:spPr bwMode="auto">
            <a:xfrm>
              <a:off x="3426288" y="6172210"/>
              <a:ext cx="128587" cy="123825"/>
            </a:xfrm>
            <a:prstGeom prst="rect">
              <a:avLst/>
            </a:prstGeom>
            <a:noFill/>
            <a:ln w="9525">
              <a:noFill/>
              <a:miter lim="800000"/>
              <a:headEnd/>
              <a:tailEnd/>
            </a:ln>
          </p:spPr>
        </p:pic>
        <p:pic>
          <p:nvPicPr>
            <p:cNvPr id="48" name="Picture 4"/>
            <p:cNvPicPr>
              <a:picLocks noChangeAspect="1" noChangeArrowheads="1"/>
            </p:cNvPicPr>
            <p:nvPr/>
          </p:nvPicPr>
          <p:blipFill>
            <a:blip r:embed="rId4" cstate="print"/>
            <a:srcRect/>
            <a:stretch>
              <a:fillRect/>
            </a:stretch>
          </p:blipFill>
          <p:spPr bwMode="auto">
            <a:xfrm>
              <a:off x="3310848" y="5365752"/>
              <a:ext cx="128587" cy="123825"/>
            </a:xfrm>
            <a:prstGeom prst="rect">
              <a:avLst/>
            </a:prstGeom>
            <a:noFill/>
            <a:ln w="9525">
              <a:noFill/>
              <a:miter lim="800000"/>
              <a:headEnd/>
              <a:tailEnd/>
            </a:ln>
          </p:spPr>
        </p:pic>
        <p:pic>
          <p:nvPicPr>
            <p:cNvPr id="49" name="Picture 4"/>
            <p:cNvPicPr>
              <a:picLocks noChangeAspect="1" noChangeArrowheads="1"/>
            </p:cNvPicPr>
            <p:nvPr/>
          </p:nvPicPr>
          <p:blipFill>
            <a:blip r:embed="rId4" cstate="print"/>
            <a:srcRect/>
            <a:stretch>
              <a:fillRect/>
            </a:stretch>
          </p:blipFill>
          <p:spPr bwMode="auto">
            <a:xfrm>
              <a:off x="3315610" y="5475282"/>
              <a:ext cx="128587" cy="123825"/>
            </a:xfrm>
            <a:prstGeom prst="rect">
              <a:avLst/>
            </a:prstGeom>
            <a:noFill/>
            <a:ln w="9525">
              <a:noFill/>
              <a:miter lim="800000"/>
              <a:headEnd/>
              <a:tailEnd/>
            </a:ln>
          </p:spPr>
        </p:pic>
        <p:pic>
          <p:nvPicPr>
            <p:cNvPr id="50" name="Picture 4"/>
            <p:cNvPicPr>
              <a:picLocks noChangeAspect="1" noChangeArrowheads="1"/>
            </p:cNvPicPr>
            <p:nvPr/>
          </p:nvPicPr>
          <p:blipFill>
            <a:blip r:embed="rId4" cstate="print"/>
            <a:srcRect/>
            <a:stretch>
              <a:fillRect/>
            </a:stretch>
          </p:blipFill>
          <p:spPr bwMode="auto">
            <a:xfrm>
              <a:off x="3315611" y="5594343"/>
              <a:ext cx="128587" cy="123825"/>
            </a:xfrm>
            <a:prstGeom prst="rect">
              <a:avLst/>
            </a:prstGeom>
            <a:noFill/>
            <a:ln w="9525">
              <a:noFill/>
              <a:miter lim="800000"/>
              <a:headEnd/>
              <a:tailEnd/>
            </a:ln>
          </p:spPr>
        </p:pic>
        <p:pic>
          <p:nvPicPr>
            <p:cNvPr id="51" name="Picture 4"/>
            <p:cNvPicPr>
              <a:picLocks noChangeAspect="1" noChangeArrowheads="1"/>
            </p:cNvPicPr>
            <p:nvPr/>
          </p:nvPicPr>
          <p:blipFill>
            <a:blip r:embed="rId4" cstate="print"/>
            <a:srcRect/>
            <a:stretch>
              <a:fillRect/>
            </a:stretch>
          </p:blipFill>
          <p:spPr bwMode="auto">
            <a:xfrm>
              <a:off x="3315610" y="5713404"/>
              <a:ext cx="128587" cy="123825"/>
            </a:xfrm>
            <a:prstGeom prst="rect">
              <a:avLst/>
            </a:prstGeom>
            <a:noFill/>
            <a:ln w="9525">
              <a:noFill/>
              <a:miter lim="800000"/>
              <a:headEnd/>
              <a:tailEnd/>
            </a:ln>
          </p:spPr>
        </p:pic>
        <p:pic>
          <p:nvPicPr>
            <p:cNvPr id="52" name="Picture 4"/>
            <p:cNvPicPr>
              <a:picLocks noChangeAspect="1" noChangeArrowheads="1"/>
            </p:cNvPicPr>
            <p:nvPr/>
          </p:nvPicPr>
          <p:blipFill>
            <a:blip r:embed="rId4" cstate="print"/>
            <a:srcRect/>
            <a:stretch>
              <a:fillRect/>
            </a:stretch>
          </p:blipFill>
          <p:spPr bwMode="auto">
            <a:xfrm>
              <a:off x="3315611" y="5832465"/>
              <a:ext cx="128587" cy="123825"/>
            </a:xfrm>
            <a:prstGeom prst="rect">
              <a:avLst/>
            </a:prstGeom>
            <a:noFill/>
            <a:ln w="9525">
              <a:noFill/>
              <a:miter lim="800000"/>
              <a:headEnd/>
              <a:tailEnd/>
            </a:ln>
          </p:spPr>
        </p:pic>
        <p:pic>
          <p:nvPicPr>
            <p:cNvPr id="53" name="Picture 4"/>
            <p:cNvPicPr>
              <a:picLocks noChangeAspect="1" noChangeArrowheads="1"/>
            </p:cNvPicPr>
            <p:nvPr/>
          </p:nvPicPr>
          <p:blipFill>
            <a:blip r:embed="rId4" cstate="print"/>
            <a:srcRect/>
            <a:stretch>
              <a:fillRect/>
            </a:stretch>
          </p:blipFill>
          <p:spPr bwMode="auto">
            <a:xfrm>
              <a:off x="3315610" y="5946763"/>
              <a:ext cx="128587" cy="123825"/>
            </a:xfrm>
            <a:prstGeom prst="rect">
              <a:avLst/>
            </a:prstGeom>
            <a:noFill/>
            <a:ln w="9525">
              <a:noFill/>
              <a:miter lim="800000"/>
              <a:headEnd/>
              <a:tailEnd/>
            </a:ln>
          </p:spPr>
        </p:pic>
        <p:pic>
          <p:nvPicPr>
            <p:cNvPr id="54" name="Picture 4"/>
            <p:cNvPicPr>
              <a:picLocks noChangeAspect="1" noChangeArrowheads="1"/>
            </p:cNvPicPr>
            <p:nvPr/>
          </p:nvPicPr>
          <p:blipFill>
            <a:blip r:embed="rId4" cstate="print"/>
            <a:srcRect/>
            <a:stretch>
              <a:fillRect/>
            </a:stretch>
          </p:blipFill>
          <p:spPr bwMode="auto">
            <a:xfrm>
              <a:off x="3315611" y="6061061"/>
              <a:ext cx="128587" cy="123825"/>
            </a:xfrm>
            <a:prstGeom prst="rect">
              <a:avLst/>
            </a:prstGeom>
            <a:noFill/>
            <a:ln w="9525">
              <a:noFill/>
              <a:miter lim="800000"/>
              <a:headEnd/>
              <a:tailEnd/>
            </a:ln>
          </p:spPr>
        </p:pic>
        <p:pic>
          <p:nvPicPr>
            <p:cNvPr id="55" name="Picture 4"/>
            <p:cNvPicPr>
              <a:picLocks noChangeAspect="1" noChangeArrowheads="1"/>
            </p:cNvPicPr>
            <p:nvPr/>
          </p:nvPicPr>
          <p:blipFill>
            <a:blip r:embed="rId4" cstate="print"/>
            <a:srcRect/>
            <a:stretch>
              <a:fillRect/>
            </a:stretch>
          </p:blipFill>
          <p:spPr bwMode="auto">
            <a:xfrm>
              <a:off x="3315610" y="6175381"/>
              <a:ext cx="128587" cy="123825"/>
            </a:xfrm>
            <a:prstGeom prst="rect">
              <a:avLst/>
            </a:prstGeom>
            <a:noFill/>
            <a:ln w="9525">
              <a:noFill/>
              <a:miter lim="800000"/>
              <a:headEnd/>
              <a:tailEnd/>
            </a:ln>
          </p:spPr>
        </p:pic>
        <p:pic>
          <p:nvPicPr>
            <p:cNvPr id="56" name="Picture 4"/>
            <p:cNvPicPr>
              <a:picLocks noChangeAspect="1" noChangeArrowheads="1"/>
            </p:cNvPicPr>
            <p:nvPr/>
          </p:nvPicPr>
          <p:blipFill>
            <a:blip r:embed="rId4" cstate="print"/>
            <a:srcRect/>
            <a:stretch>
              <a:fillRect/>
            </a:stretch>
          </p:blipFill>
          <p:spPr bwMode="auto">
            <a:xfrm>
              <a:off x="3695369" y="5915017"/>
              <a:ext cx="128587" cy="123825"/>
            </a:xfrm>
            <a:prstGeom prst="rect">
              <a:avLst/>
            </a:prstGeom>
            <a:noFill/>
            <a:ln w="9525">
              <a:noFill/>
              <a:miter lim="800000"/>
              <a:headEnd/>
              <a:tailEnd/>
            </a:ln>
          </p:spPr>
        </p:pic>
        <p:pic>
          <p:nvPicPr>
            <p:cNvPr id="57" name="Picture 4"/>
            <p:cNvPicPr>
              <a:picLocks noChangeAspect="1" noChangeArrowheads="1"/>
            </p:cNvPicPr>
            <p:nvPr/>
          </p:nvPicPr>
          <p:blipFill>
            <a:blip r:embed="rId4" cstate="print"/>
            <a:srcRect/>
            <a:stretch>
              <a:fillRect/>
            </a:stretch>
          </p:blipFill>
          <p:spPr bwMode="auto">
            <a:xfrm>
              <a:off x="3695370" y="6029315"/>
              <a:ext cx="128587" cy="123825"/>
            </a:xfrm>
            <a:prstGeom prst="rect">
              <a:avLst/>
            </a:prstGeom>
            <a:noFill/>
            <a:ln w="9525">
              <a:noFill/>
              <a:miter lim="800000"/>
              <a:headEnd/>
              <a:tailEnd/>
            </a:ln>
          </p:spPr>
        </p:pic>
        <p:pic>
          <p:nvPicPr>
            <p:cNvPr id="58" name="Picture 4"/>
            <p:cNvPicPr>
              <a:picLocks noChangeAspect="1" noChangeArrowheads="1"/>
            </p:cNvPicPr>
            <p:nvPr/>
          </p:nvPicPr>
          <p:blipFill>
            <a:blip r:embed="rId4" cstate="print"/>
            <a:srcRect/>
            <a:stretch>
              <a:fillRect/>
            </a:stretch>
          </p:blipFill>
          <p:spPr bwMode="auto">
            <a:xfrm>
              <a:off x="3695369" y="6143635"/>
              <a:ext cx="128587" cy="123825"/>
            </a:xfrm>
            <a:prstGeom prst="rect">
              <a:avLst/>
            </a:prstGeom>
            <a:noFill/>
            <a:ln w="9525">
              <a:noFill/>
              <a:miter lim="800000"/>
              <a:headEnd/>
              <a:tailEnd/>
            </a:ln>
          </p:spPr>
        </p:pic>
        <p:pic>
          <p:nvPicPr>
            <p:cNvPr id="59" name="Picture 4"/>
            <p:cNvPicPr>
              <a:picLocks noChangeAspect="1" noChangeArrowheads="1"/>
            </p:cNvPicPr>
            <p:nvPr/>
          </p:nvPicPr>
          <p:blipFill>
            <a:blip r:embed="rId4" cstate="print"/>
            <a:srcRect/>
            <a:stretch>
              <a:fillRect/>
            </a:stretch>
          </p:blipFill>
          <p:spPr bwMode="auto">
            <a:xfrm>
              <a:off x="3584692" y="5803890"/>
              <a:ext cx="128587" cy="123825"/>
            </a:xfrm>
            <a:prstGeom prst="rect">
              <a:avLst/>
            </a:prstGeom>
            <a:noFill/>
            <a:ln w="9525">
              <a:noFill/>
              <a:miter lim="800000"/>
              <a:headEnd/>
              <a:tailEnd/>
            </a:ln>
          </p:spPr>
        </p:pic>
        <p:pic>
          <p:nvPicPr>
            <p:cNvPr id="60" name="Picture 4"/>
            <p:cNvPicPr>
              <a:picLocks noChangeAspect="1" noChangeArrowheads="1"/>
            </p:cNvPicPr>
            <p:nvPr/>
          </p:nvPicPr>
          <p:blipFill>
            <a:blip r:embed="rId4" cstate="print"/>
            <a:srcRect/>
            <a:stretch>
              <a:fillRect/>
            </a:stretch>
          </p:blipFill>
          <p:spPr bwMode="auto">
            <a:xfrm>
              <a:off x="3584691" y="5918188"/>
              <a:ext cx="128587" cy="123825"/>
            </a:xfrm>
            <a:prstGeom prst="rect">
              <a:avLst/>
            </a:prstGeom>
            <a:noFill/>
            <a:ln w="9525">
              <a:noFill/>
              <a:miter lim="800000"/>
              <a:headEnd/>
              <a:tailEnd/>
            </a:ln>
          </p:spPr>
        </p:pic>
        <p:pic>
          <p:nvPicPr>
            <p:cNvPr id="61" name="Picture 4"/>
            <p:cNvPicPr>
              <a:picLocks noChangeAspect="1" noChangeArrowheads="1"/>
            </p:cNvPicPr>
            <p:nvPr/>
          </p:nvPicPr>
          <p:blipFill>
            <a:blip r:embed="rId4" cstate="print"/>
            <a:srcRect/>
            <a:stretch>
              <a:fillRect/>
            </a:stretch>
          </p:blipFill>
          <p:spPr bwMode="auto">
            <a:xfrm>
              <a:off x="3584692" y="6032486"/>
              <a:ext cx="128587" cy="123825"/>
            </a:xfrm>
            <a:prstGeom prst="rect">
              <a:avLst/>
            </a:prstGeom>
            <a:noFill/>
            <a:ln w="9525">
              <a:noFill/>
              <a:miter lim="800000"/>
              <a:headEnd/>
              <a:tailEnd/>
            </a:ln>
          </p:spPr>
        </p:pic>
        <p:pic>
          <p:nvPicPr>
            <p:cNvPr id="62" name="Picture 4"/>
            <p:cNvPicPr>
              <a:picLocks noChangeAspect="1" noChangeArrowheads="1"/>
            </p:cNvPicPr>
            <p:nvPr/>
          </p:nvPicPr>
          <p:blipFill>
            <a:blip r:embed="rId4" cstate="print"/>
            <a:srcRect/>
            <a:stretch>
              <a:fillRect/>
            </a:stretch>
          </p:blipFill>
          <p:spPr bwMode="auto">
            <a:xfrm>
              <a:off x="3584691" y="6146806"/>
              <a:ext cx="128587" cy="123825"/>
            </a:xfrm>
            <a:prstGeom prst="rect">
              <a:avLst/>
            </a:prstGeom>
            <a:noFill/>
            <a:ln w="9525">
              <a:noFill/>
              <a:miter lim="800000"/>
              <a:headEnd/>
              <a:tailEnd/>
            </a:ln>
          </p:spPr>
        </p:pic>
        <p:pic>
          <p:nvPicPr>
            <p:cNvPr id="63" name="Picture 4"/>
            <p:cNvPicPr>
              <a:picLocks noChangeAspect="1" noChangeArrowheads="1"/>
            </p:cNvPicPr>
            <p:nvPr/>
          </p:nvPicPr>
          <p:blipFill>
            <a:blip r:embed="rId4" cstate="print"/>
            <a:srcRect/>
            <a:stretch>
              <a:fillRect/>
            </a:stretch>
          </p:blipFill>
          <p:spPr bwMode="auto">
            <a:xfrm>
              <a:off x="3966831" y="6136491"/>
              <a:ext cx="128587" cy="123825"/>
            </a:xfrm>
            <a:prstGeom prst="rect">
              <a:avLst/>
            </a:prstGeom>
            <a:noFill/>
            <a:ln w="9525">
              <a:noFill/>
              <a:miter lim="800000"/>
              <a:headEnd/>
              <a:tailEnd/>
            </a:ln>
          </p:spPr>
        </p:pic>
        <p:pic>
          <p:nvPicPr>
            <p:cNvPr id="64" name="Picture 4"/>
            <p:cNvPicPr>
              <a:picLocks noChangeAspect="1" noChangeArrowheads="1"/>
            </p:cNvPicPr>
            <p:nvPr/>
          </p:nvPicPr>
          <p:blipFill>
            <a:blip r:embed="rId4" cstate="print"/>
            <a:srcRect/>
            <a:stretch>
              <a:fillRect/>
            </a:stretch>
          </p:blipFill>
          <p:spPr bwMode="auto">
            <a:xfrm>
              <a:off x="3856154" y="6025342"/>
              <a:ext cx="128587" cy="123825"/>
            </a:xfrm>
            <a:prstGeom prst="rect">
              <a:avLst/>
            </a:prstGeom>
            <a:noFill/>
            <a:ln w="9525">
              <a:noFill/>
              <a:miter lim="800000"/>
              <a:headEnd/>
              <a:tailEnd/>
            </a:ln>
          </p:spPr>
        </p:pic>
        <p:pic>
          <p:nvPicPr>
            <p:cNvPr id="65" name="Picture 4"/>
            <p:cNvPicPr>
              <a:picLocks noChangeAspect="1" noChangeArrowheads="1"/>
            </p:cNvPicPr>
            <p:nvPr/>
          </p:nvPicPr>
          <p:blipFill>
            <a:blip r:embed="rId4" cstate="print"/>
            <a:srcRect/>
            <a:stretch>
              <a:fillRect/>
            </a:stretch>
          </p:blipFill>
          <p:spPr bwMode="auto">
            <a:xfrm>
              <a:off x="3856153" y="6139662"/>
              <a:ext cx="128587" cy="123825"/>
            </a:xfrm>
            <a:prstGeom prst="rect">
              <a:avLst/>
            </a:prstGeom>
            <a:noFill/>
            <a:ln w="9525">
              <a:noFill/>
              <a:miter lim="800000"/>
              <a:headEnd/>
              <a:tailEnd/>
            </a:ln>
          </p:spPr>
        </p:pic>
        <p:pic>
          <p:nvPicPr>
            <p:cNvPr id="66" name="Picture 4"/>
            <p:cNvPicPr>
              <a:picLocks noChangeAspect="1" noChangeArrowheads="1"/>
            </p:cNvPicPr>
            <p:nvPr/>
          </p:nvPicPr>
          <p:blipFill>
            <a:blip r:embed="rId4" cstate="print"/>
            <a:srcRect/>
            <a:stretch>
              <a:fillRect/>
            </a:stretch>
          </p:blipFill>
          <p:spPr bwMode="auto">
            <a:xfrm>
              <a:off x="4122853" y="6132042"/>
              <a:ext cx="128587" cy="123825"/>
            </a:xfrm>
            <a:prstGeom prst="rect">
              <a:avLst/>
            </a:prstGeom>
            <a:noFill/>
            <a:ln w="9525">
              <a:noFill/>
              <a:miter lim="800000"/>
              <a:headEnd/>
              <a:tailEnd/>
            </a:ln>
          </p:spPr>
        </p:pic>
      </p:grpSp>
      <p:sp>
        <p:nvSpPr>
          <p:cNvPr id="67" name="Rectangle 3"/>
          <p:cNvSpPr>
            <a:spLocks noChangeArrowheads="1"/>
          </p:cNvSpPr>
          <p:nvPr/>
        </p:nvSpPr>
        <p:spPr bwMode="auto">
          <a:xfrm>
            <a:off x="2240667" y="1486742"/>
            <a:ext cx="1682366" cy="646331"/>
          </a:xfrm>
          <a:prstGeom prst="rect">
            <a:avLst/>
          </a:prstGeom>
          <a:noFill/>
          <a:ln w="9525">
            <a:noFill/>
            <a:miter lim="800000"/>
            <a:headEnd/>
            <a:tailEnd/>
          </a:ln>
          <a:effectLst/>
        </p:spPr>
        <p:txBody>
          <a:bodyPr wrap="square">
            <a:spAutoFit/>
          </a:bodyPr>
          <a:lstStyle/>
          <a:p>
            <a:pPr algn="ctr">
              <a:spcBef>
                <a:spcPct val="50000"/>
              </a:spcBef>
            </a:pPr>
            <a:r>
              <a:rPr lang="en-US" altLang="zh-TW" sz="3600" b="1" dirty="0" smtClean="0">
                <a:solidFill>
                  <a:schemeClr val="accent2"/>
                </a:solidFill>
                <a:latin typeface="Arial" pitchFamily="34" charset="0"/>
              </a:rPr>
              <a:t>= e</a:t>
            </a:r>
            <a:r>
              <a:rPr lang="en-US" altLang="zh-TW" sz="3600" b="1" baseline="30000" dirty="0" smtClean="0">
                <a:solidFill>
                  <a:schemeClr val="accent2"/>
                </a:solidFill>
                <a:latin typeface="Arial" pitchFamily="34" charset="0"/>
              </a:rPr>
              <a:t>-t/</a:t>
            </a:r>
            <a:r>
              <a:rPr lang="en-US" altLang="zh-TW" sz="3600" baseline="30000" dirty="0" smtClean="0">
                <a:solidFill>
                  <a:schemeClr val="accent2"/>
                </a:solidFill>
                <a:latin typeface="Symbol" pitchFamily="18" charset="2"/>
              </a:rPr>
              <a:t>t</a:t>
            </a:r>
            <a:endParaRPr lang="en-US" altLang="zh-TW" sz="3600" baseline="30000" dirty="0">
              <a:solidFill>
                <a:schemeClr val="accent2"/>
              </a:solidFill>
              <a:latin typeface="Symbol" pitchFamily="18" charset="2"/>
            </a:endParaRPr>
          </a:p>
        </p:txBody>
      </p:sp>
      <p:grpSp>
        <p:nvGrpSpPr>
          <p:cNvPr id="73" name="Group 72"/>
          <p:cNvGrpSpPr/>
          <p:nvPr/>
        </p:nvGrpSpPr>
        <p:grpSpPr>
          <a:xfrm>
            <a:off x="1239657" y="3973683"/>
            <a:ext cx="2005757" cy="886209"/>
            <a:chOff x="1185228" y="5051364"/>
            <a:chExt cx="2005757" cy="886209"/>
          </a:xfrm>
        </p:grpSpPr>
        <p:sp>
          <p:nvSpPr>
            <p:cNvPr id="68" name="Rectangle 67"/>
            <p:cNvSpPr/>
            <p:nvPr/>
          </p:nvSpPr>
          <p:spPr>
            <a:xfrm>
              <a:off x="1927498" y="5475908"/>
              <a:ext cx="1263487" cy="461665"/>
            </a:xfrm>
            <a:prstGeom prst="rect">
              <a:avLst/>
            </a:prstGeom>
          </p:spPr>
          <p:txBody>
            <a:bodyPr wrap="none">
              <a:spAutoFit/>
            </a:bodyPr>
            <a:lstStyle/>
            <a:p>
              <a:r>
                <a:rPr lang="en-US" altLang="zh-TW" sz="2400" dirty="0" err="1" smtClean="0">
                  <a:solidFill>
                    <a:srgbClr val="008000"/>
                  </a:solidFill>
                  <a:latin typeface="Arial" pitchFamily="34" charset="0"/>
                </a:rPr>
                <a:t>k</a:t>
              </a:r>
              <a:r>
                <a:rPr lang="en-US" altLang="zh-TW" sz="2400" baseline="-25000" dirty="0" err="1" smtClean="0">
                  <a:solidFill>
                    <a:srgbClr val="008000"/>
                  </a:solidFill>
                  <a:latin typeface="Arial" pitchFamily="34" charset="0"/>
                </a:rPr>
                <a:t>r</a:t>
              </a:r>
              <a:r>
                <a:rPr lang="en-US" altLang="zh-TW" sz="2400" dirty="0" smtClean="0">
                  <a:latin typeface="Arial" pitchFamily="34" charset="0"/>
                </a:rPr>
                <a:t>  +  </a:t>
              </a:r>
              <a:r>
                <a:rPr lang="en-US" altLang="zh-TW" sz="2400" dirty="0" err="1" smtClean="0">
                  <a:solidFill>
                    <a:srgbClr val="FF00FF"/>
                  </a:solidFill>
                  <a:latin typeface="Arial" pitchFamily="34" charset="0"/>
                </a:rPr>
                <a:t>k</a:t>
              </a:r>
              <a:r>
                <a:rPr lang="en-US" altLang="zh-TW" sz="2400" baseline="-25000" dirty="0" err="1" smtClean="0">
                  <a:solidFill>
                    <a:srgbClr val="FF00FF"/>
                  </a:solidFill>
                  <a:latin typeface="Arial" pitchFamily="34" charset="0"/>
                </a:rPr>
                <a:t>nr</a:t>
              </a:r>
              <a:endParaRPr lang="en-US" sz="2400" baseline="-25000" dirty="0">
                <a:solidFill>
                  <a:srgbClr val="FF00FF"/>
                </a:solidFill>
              </a:endParaRPr>
            </a:p>
          </p:txBody>
        </p:sp>
        <p:sp>
          <p:nvSpPr>
            <p:cNvPr id="69" name="Rectangle 68"/>
            <p:cNvSpPr/>
            <p:nvPr/>
          </p:nvSpPr>
          <p:spPr>
            <a:xfrm>
              <a:off x="1185228" y="5192875"/>
              <a:ext cx="436742" cy="584775"/>
            </a:xfrm>
            <a:prstGeom prst="rect">
              <a:avLst/>
            </a:prstGeom>
          </p:spPr>
          <p:txBody>
            <a:bodyPr wrap="square">
              <a:spAutoFit/>
            </a:bodyPr>
            <a:lstStyle/>
            <a:p>
              <a:r>
                <a:rPr lang="en-US" altLang="zh-TW" sz="3200" b="1" dirty="0" smtClean="0">
                  <a:latin typeface="Symbol" pitchFamily="18" charset="2"/>
                </a:rPr>
                <a:t>t</a:t>
              </a:r>
              <a:endParaRPr lang="en-US" sz="3200" dirty="0"/>
            </a:p>
          </p:txBody>
        </p:sp>
        <p:sp>
          <p:nvSpPr>
            <p:cNvPr id="70" name="Rectangle 69"/>
            <p:cNvSpPr/>
            <p:nvPr/>
          </p:nvSpPr>
          <p:spPr>
            <a:xfrm>
              <a:off x="1532631" y="5301736"/>
              <a:ext cx="364202" cy="461665"/>
            </a:xfrm>
            <a:prstGeom prst="rect">
              <a:avLst/>
            </a:prstGeom>
          </p:spPr>
          <p:txBody>
            <a:bodyPr wrap="none">
              <a:spAutoFit/>
            </a:bodyPr>
            <a:lstStyle/>
            <a:p>
              <a:r>
                <a:rPr lang="en-US" altLang="zh-TW" sz="2400" dirty="0" smtClean="0">
                  <a:latin typeface="Arial" pitchFamily="34" charset="0"/>
                </a:rPr>
                <a:t>=</a:t>
              </a:r>
              <a:endParaRPr lang="en-US" sz="2400" dirty="0"/>
            </a:p>
          </p:txBody>
        </p:sp>
        <p:sp>
          <p:nvSpPr>
            <p:cNvPr id="71" name="Rectangle 70"/>
            <p:cNvSpPr/>
            <p:nvPr/>
          </p:nvSpPr>
          <p:spPr>
            <a:xfrm>
              <a:off x="2341155" y="5051364"/>
              <a:ext cx="356188" cy="461665"/>
            </a:xfrm>
            <a:prstGeom prst="rect">
              <a:avLst/>
            </a:prstGeom>
          </p:spPr>
          <p:txBody>
            <a:bodyPr wrap="none">
              <a:spAutoFit/>
            </a:bodyPr>
            <a:lstStyle/>
            <a:p>
              <a:r>
                <a:rPr lang="en-US" altLang="zh-TW" sz="2400" dirty="0" smtClean="0">
                  <a:latin typeface="Arial" pitchFamily="34" charset="0"/>
                </a:rPr>
                <a:t>1</a:t>
              </a:r>
              <a:endParaRPr lang="en-US" sz="2400" dirty="0"/>
            </a:p>
          </p:txBody>
        </p:sp>
        <p:cxnSp>
          <p:nvCxnSpPr>
            <p:cNvPr id="72" name="Straight Connector 71"/>
            <p:cNvCxnSpPr/>
            <p:nvPr/>
          </p:nvCxnSpPr>
          <p:spPr>
            <a:xfrm>
              <a:off x="1948544" y="5519059"/>
              <a:ext cx="123008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4" name="Rectangle 73"/>
          <p:cNvSpPr/>
          <p:nvPr/>
        </p:nvSpPr>
        <p:spPr>
          <a:xfrm>
            <a:off x="82269" y="5315507"/>
            <a:ext cx="4816295" cy="1323439"/>
          </a:xfrm>
          <a:prstGeom prst="rect">
            <a:avLst/>
          </a:prstGeom>
        </p:spPr>
        <p:txBody>
          <a:bodyPr wrap="square">
            <a:spAutoFit/>
          </a:bodyPr>
          <a:lstStyle/>
          <a:p>
            <a:pPr marL="403225" indent="-403225"/>
            <a:r>
              <a:rPr lang="en-US" altLang="zh-TW" sz="2000" dirty="0" smtClean="0">
                <a:latin typeface="Symbol" pitchFamily="18" charset="2"/>
              </a:rPr>
              <a:t>t</a:t>
            </a:r>
            <a:r>
              <a:rPr lang="en-US" altLang="zh-TW" sz="2000" dirty="0" smtClean="0"/>
              <a:t> = time it takes for 63.2 % of excited states to decay</a:t>
            </a:r>
          </a:p>
          <a:p>
            <a:pPr marL="403225" indent="-403225"/>
            <a:r>
              <a:rPr lang="en-US" altLang="zh-TW" sz="2000" dirty="0" smtClean="0">
                <a:latin typeface="Symbol" pitchFamily="18" charset="2"/>
              </a:rPr>
              <a:t>t</a:t>
            </a:r>
            <a:r>
              <a:rPr lang="en-US" altLang="zh-TW" sz="2000" dirty="0" smtClean="0"/>
              <a:t> should always be the same for a given molecule under the same conditions</a:t>
            </a:r>
            <a:endParaRPr lang="en-US" sz="2000" dirty="0"/>
          </a:p>
        </p:txBody>
      </p:sp>
      <p:graphicFrame>
        <p:nvGraphicFramePr>
          <p:cNvPr id="99333" name="Object 5"/>
          <p:cNvGraphicFramePr>
            <a:graphicFrameLocks noChangeAspect="1"/>
          </p:cNvGraphicFramePr>
          <p:nvPr/>
        </p:nvGraphicFramePr>
        <p:xfrm>
          <a:off x="5070252" y="4051131"/>
          <a:ext cx="3442381" cy="2589153"/>
        </p:xfrm>
        <a:graphic>
          <a:graphicData uri="http://schemas.openxmlformats.org/presentationml/2006/ole">
            <p:oleObj spid="_x0000_s99400" name="Graph" r:id="rId5" imgW="3901440" imgH="2935834" progId="Origin50.Graph">
              <p:embed/>
            </p:oleObj>
          </a:graphicData>
        </a:graphic>
      </p:graphicFrame>
      <p:sp>
        <p:nvSpPr>
          <p:cNvPr id="75" name="Rectangle 3"/>
          <p:cNvSpPr>
            <a:spLocks noChangeArrowheads="1"/>
          </p:cNvSpPr>
          <p:nvPr/>
        </p:nvSpPr>
        <p:spPr bwMode="auto">
          <a:xfrm>
            <a:off x="1536644" y="1191920"/>
            <a:ext cx="1109694" cy="646331"/>
          </a:xfrm>
          <a:prstGeom prst="rect">
            <a:avLst/>
          </a:prstGeom>
          <a:noFill/>
          <a:ln w="9525">
            <a:noFill/>
            <a:miter lim="800000"/>
            <a:headEnd/>
            <a:tailEnd/>
          </a:ln>
          <a:effectLst/>
        </p:spPr>
        <p:txBody>
          <a:bodyPr wrap="square">
            <a:spAutoFit/>
          </a:bodyPr>
          <a:lstStyle/>
          <a:p>
            <a:pPr algn="ctr">
              <a:spcBef>
                <a:spcPct val="50000"/>
              </a:spcBef>
            </a:pPr>
            <a:r>
              <a:rPr lang="en-US" altLang="zh-TW" sz="3600" b="1" dirty="0" smtClean="0">
                <a:solidFill>
                  <a:schemeClr val="accent2"/>
                </a:solidFill>
                <a:latin typeface="Arial" pitchFamily="34" charset="0"/>
              </a:rPr>
              <a:t>I(t)</a:t>
            </a:r>
            <a:endParaRPr lang="en-US" altLang="zh-TW" sz="3600" baseline="30000" dirty="0">
              <a:solidFill>
                <a:schemeClr val="accent2"/>
              </a:solidFill>
              <a:latin typeface="Symbol" pitchFamily="18" charset="2"/>
            </a:endParaRPr>
          </a:p>
        </p:txBody>
      </p:sp>
      <p:sp>
        <p:nvSpPr>
          <p:cNvPr id="76" name="Rectangle 3"/>
          <p:cNvSpPr>
            <a:spLocks noChangeArrowheads="1"/>
          </p:cNvSpPr>
          <p:nvPr/>
        </p:nvSpPr>
        <p:spPr bwMode="auto">
          <a:xfrm>
            <a:off x="1649891" y="1834901"/>
            <a:ext cx="891324" cy="646331"/>
          </a:xfrm>
          <a:prstGeom prst="rect">
            <a:avLst/>
          </a:prstGeom>
          <a:noFill/>
          <a:ln w="9525">
            <a:noFill/>
            <a:miter lim="800000"/>
            <a:headEnd/>
            <a:tailEnd/>
          </a:ln>
          <a:effectLst/>
        </p:spPr>
        <p:txBody>
          <a:bodyPr wrap="square">
            <a:spAutoFit/>
          </a:bodyPr>
          <a:lstStyle/>
          <a:p>
            <a:pPr algn="ctr">
              <a:spcBef>
                <a:spcPct val="50000"/>
              </a:spcBef>
            </a:pPr>
            <a:r>
              <a:rPr lang="en-US" altLang="zh-TW" sz="3600" b="1" dirty="0" smtClean="0">
                <a:solidFill>
                  <a:schemeClr val="accent2"/>
                </a:solidFill>
                <a:latin typeface="Arial" pitchFamily="34" charset="0"/>
              </a:rPr>
              <a:t>I(0)</a:t>
            </a:r>
            <a:endParaRPr lang="en-US" altLang="zh-TW" sz="3600" baseline="30000" dirty="0">
              <a:solidFill>
                <a:schemeClr val="accent2"/>
              </a:solidFill>
              <a:latin typeface="Symbol" pitchFamily="18" charset="2"/>
            </a:endParaRPr>
          </a:p>
        </p:txBody>
      </p:sp>
      <p:cxnSp>
        <p:nvCxnSpPr>
          <p:cNvPr id="77" name="Straight Connector 76"/>
          <p:cNvCxnSpPr/>
          <p:nvPr/>
        </p:nvCxnSpPr>
        <p:spPr>
          <a:xfrm>
            <a:off x="1649891" y="1834901"/>
            <a:ext cx="819851"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93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13508</TotalTime>
  <Words>2525</Words>
  <Application>Microsoft Office PowerPoint</Application>
  <PresentationFormat>On-screen Show (4:3)</PresentationFormat>
  <Paragraphs>774</Paragraphs>
  <Slides>84</Slides>
  <Notes>8</Notes>
  <HiddenSlides>0</HiddenSlides>
  <MMClips>0</MMClips>
  <ScaleCrop>false</ScaleCrop>
  <HeadingPairs>
    <vt:vector size="6" baseType="variant">
      <vt:variant>
        <vt:lpstr>Theme</vt:lpstr>
      </vt:variant>
      <vt:variant>
        <vt:i4>1</vt:i4>
      </vt:variant>
      <vt:variant>
        <vt:lpstr>Embedded OLE Servers</vt:lpstr>
      </vt:variant>
      <vt:variant>
        <vt:i4>4</vt:i4>
      </vt:variant>
      <vt:variant>
        <vt:lpstr>Slide Titles</vt:lpstr>
      </vt:variant>
      <vt:variant>
        <vt:i4>84</vt:i4>
      </vt:variant>
    </vt:vector>
  </HeadingPairs>
  <TitlesOfParts>
    <vt:vector size="89" baseType="lpstr">
      <vt:lpstr>Office Theme</vt:lpstr>
      <vt:lpstr>Graph</vt:lpstr>
      <vt:lpstr>CS ChemDraw Drawing</vt:lpstr>
      <vt:lpstr>Equation</vt:lpstr>
      <vt:lpstr>Worksheet</vt:lpstr>
      <vt:lpstr>CHM 5175: Part 2.6</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CHEM 5175: Part 2.5</dc:title>
  <dc:creator>Vastib</dc:creator>
  <cp:lastModifiedBy>Vastib</cp:lastModifiedBy>
  <cp:revision>97</cp:revision>
  <dcterms:created xsi:type="dcterms:W3CDTF">2013-08-14T13:03:00Z</dcterms:created>
  <dcterms:modified xsi:type="dcterms:W3CDTF">2013-11-04T22:07:12Z</dcterms:modified>
</cp:coreProperties>
</file>